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368" r:id="rId2"/>
    <p:sldId id="303" r:id="rId3"/>
    <p:sldId id="323" r:id="rId4"/>
    <p:sldId id="371" r:id="rId5"/>
    <p:sldId id="370" r:id="rId6"/>
    <p:sldId id="372" r:id="rId7"/>
    <p:sldId id="305" r:id="rId8"/>
    <p:sldId id="304" r:id="rId9"/>
    <p:sldId id="324" r:id="rId10"/>
    <p:sldId id="329" r:id="rId11"/>
    <p:sldId id="325" r:id="rId12"/>
    <p:sldId id="326" r:id="rId13"/>
    <p:sldId id="327" r:id="rId14"/>
    <p:sldId id="330" r:id="rId15"/>
    <p:sldId id="332" r:id="rId16"/>
    <p:sldId id="306" r:id="rId17"/>
    <p:sldId id="376" r:id="rId18"/>
    <p:sldId id="307" r:id="rId19"/>
    <p:sldId id="308" r:id="rId20"/>
    <p:sldId id="336" r:id="rId21"/>
    <p:sldId id="337" r:id="rId22"/>
    <p:sldId id="317" r:id="rId23"/>
    <p:sldId id="335" r:id="rId24"/>
    <p:sldId id="352" r:id="rId25"/>
    <p:sldId id="333" r:id="rId26"/>
    <p:sldId id="310" r:id="rId27"/>
    <p:sldId id="322" r:id="rId28"/>
    <p:sldId id="340" r:id="rId29"/>
    <p:sldId id="339" r:id="rId30"/>
    <p:sldId id="338" r:id="rId31"/>
    <p:sldId id="360" r:id="rId32"/>
    <p:sldId id="334" r:id="rId33"/>
    <p:sldId id="341" r:id="rId34"/>
    <p:sldId id="318" r:id="rId35"/>
    <p:sldId id="342" r:id="rId36"/>
    <p:sldId id="343" r:id="rId37"/>
    <p:sldId id="361" r:id="rId38"/>
    <p:sldId id="312" r:id="rId39"/>
    <p:sldId id="319" r:id="rId40"/>
    <p:sldId id="345" r:id="rId41"/>
    <p:sldId id="347" r:id="rId42"/>
    <p:sldId id="349" r:id="rId43"/>
    <p:sldId id="348" r:id="rId44"/>
    <p:sldId id="350" r:id="rId45"/>
    <p:sldId id="362" r:id="rId46"/>
    <p:sldId id="351" r:id="rId47"/>
    <p:sldId id="313" r:id="rId48"/>
    <p:sldId id="321" r:id="rId49"/>
    <p:sldId id="357" r:id="rId50"/>
    <p:sldId id="377" r:id="rId51"/>
    <p:sldId id="363" r:id="rId52"/>
    <p:sldId id="314" r:id="rId53"/>
    <p:sldId id="374" r:id="rId54"/>
    <p:sldId id="315" r:id="rId55"/>
    <p:sldId id="378" r:id="rId56"/>
    <p:sldId id="359" r:id="rId57"/>
    <p:sldId id="364" r:id="rId58"/>
    <p:sldId id="365" r:id="rId59"/>
    <p:sldId id="366" r:id="rId60"/>
    <p:sldId id="356" r:id="rId61"/>
    <p:sldId id="379" r:id="rId62"/>
    <p:sldId id="358" r:id="rId63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стантин Израилов" initials="КИ" lastIdx="1" clrIdx="0">
    <p:extLst>
      <p:ext uri="{19B8F6BF-5375-455C-9EA6-DF929625EA0E}">
        <p15:presenceInfo xmlns:p15="http://schemas.microsoft.com/office/powerpoint/2012/main" userId="84a72d3cd4bec2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9BC438"/>
    <a:srgbClr val="F68B32"/>
    <a:srgbClr val="FFA2A1"/>
    <a:srgbClr val="244058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9" autoAdjust="0"/>
    <p:restoredTop sz="97154" autoAdjust="0"/>
  </p:normalViewPr>
  <p:slideViewPr>
    <p:cSldViewPr>
      <p:cViewPr varScale="1">
        <p:scale>
          <a:sx n="137" d="100"/>
          <a:sy n="137" d="100"/>
        </p:scale>
        <p:origin x="1341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MV\Desktop\&#1057;&#1090;&#1072;&#1090;&#1100;&#1103;%20&#1086;&#1090;%20&#1050;&#1086;&#1089;&#1090;&#1080;\&#1050;&#1086;&#1087;&#1080;&#1103;%20Stat-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%5b&#1053;&#1072;&#1091;&#1082;&#1072;%5d\&#1055;&#1091;&#1073;&#1083;&#1080;&#1082;&#1072;&#1094;&#1080;&#1080;\!94.(2024)%7b%7d%5b&#1044;&#1044;%5d%20&#1056;&#1077;&#1074;&#1077;&#1088;&#1089;-&#1080;&#1085;&#1078;&#1080;&#1085;&#1080;&#1088;&#1080;&#1085;&#1075;%20&#1087;&#1088;&#1086;&#1075;&#1088;&#1072;&#1084;&#1084;&#1085;&#1086;&#1075;&#1086;%20&#1086;&#1073;&#1077;&#1089;&#1087;&#1077;&#1095;&#1077;&#1085;&#1080;&#1103;%20&#1084;&#1077;&#1090;&#1086;&#1076;&#1086;&#1084;%20&#1091;&#1084;&#1085;&#1086;&#1075;&#1086;%20&#1087;&#1077;&#1088;&#1077;&#1073;&#1086;&#1088;&#1072;\&#1043;&#1080;&#1089;&#1090;&#1086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%5b&#1053;&#1072;&#1091;&#1082;&#1072;%5d\&#1055;&#1091;&#1073;&#1083;&#1080;&#1082;&#1072;&#1094;&#1080;&#1080;\!94.(2024)%7b%7d%5b&#1044;&#1044;%5d%20&#1056;&#1077;&#1074;&#1077;&#1088;&#1089;-&#1080;&#1085;&#1078;&#1080;&#1085;&#1080;&#1088;&#1080;&#1085;&#1075;%20&#1087;&#1088;&#1086;&#1075;&#1088;&#1072;&#1084;&#1084;&#1085;&#1086;&#1075;&#1086;%20&#1086;&#1073;&#1077;&#1089;&#1087;&#1077;&#1095;&#1077;&#1085;&#1080;&#1103;%20&#1084;&#1077;&#1090;&#1086;&#1076;&#1086;&#1084;%20&#1091;&#1084;&#1085;&#1086;&#1075;&#1086;%20&#1087;&#1077;&#1088;&#1077;&#1073;&#1086;&#1088;&#1072;\&#1043;&#1080;&#1089;&#1090;&#1086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%5b&#1053;&#1072;&#1091;&#1082;&#1072;%5d\&#1055;&#1091;&#1073;&#1083;&#1080;&#1082;&#1072;&#1094;&#1080;&#1080;\!89.(2024)%7b&#1042;&#1050;&#1073;%7d%5b&#1044;&#1044;%5d%20&#1043;&#1056;&#1045;&#1052;&#1050;.%20&#1055;&#1088;&#1086;&#1075;&#1085;&#1086;&#1079;&#1080;&#1088;&#1086;&#1074;&#1072;&#1085;&#1080;&#1077;%20&#1088;&#1072;&#1079;&#1084;&#1077;&#1088;&#1072;%20&#1080;&#1089;&#1093;&#1086;&#1076;&#1085;&#1086;&#1075;&#1086;%20&#1082;&#1086;&#1076;&#1072;%20&#1073;&#1080;&#1085;&#1072;&#1088;&#1085;&#1086;&#1081;%20&#1087;&#1088;&#1086;&#1075;&#1088;&#1072;&#1084;&#1084;&#1099;%20&#1074;%20&#1080;&#1085;&#1090;&#1077;&#1088;&#1077;&#1089;&#1072;&#1093;%20&#1077;&#1077;%20&#1088;&#1077;&#1074;&#1077;&#1088;&#1089;-&#1080;&#1085;&#1078;&#1080;&#1085;&#1080;&#1088;&#1080;&#1085;&#1075;&#1072;\Poin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%5b&#1053;&#1072;&#1091;&#1082;&#1072;%5d\&#1055;&#1091;&#1073;&#1083;&#1080;&#1082;&#1072;&#1094;&#1080;&#1080;\!103.(2024)%5b%5d%7b&#1044;&#1044;%7d%20&#1056;&#1072;&#1089;&#1096;&#1080;&#1088;&#1077;&#1085;&#1085;&#1072;&#1103;%20&#1084;&#1077;&#1090;&#1088;&#1080;&#1082;&#1072;%20&#1073;&#1083;&#1080;&#1079;&#1086;&#1089;&#1090;&#1080;%20&#1087;&#1088;&#1086;&#1075;&#1088;&#1072;&#1084;&#1084;%20&#1080;%20&#1077;&#1077;%20&#1087;&#1088;&#1080;&#1084;&#1077;&#1085;&#1077;&#1085;&#1080;&#1077;%20&#1074;%20&#1088;&#1072;&#1084;&#1082;&#1072;&#1093;%20&#1075;&#1077;&#1085;&#1077;&#1090;&#1080;&#1095;&#1077;&#1089;&#1082;&#1086;&#1081;%20&#1076;&#1077;&#1101;&#1074;&#1086;&#1083;&#1102;&#1094;&#1080;&#1080;%20___\&#1043;&#1080;&#1089;&#1090;&#1086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&amp;D\IKE\GREs2s\_Logs\GA_with_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&amp;D\IKE\GREs2s\_Logs\GA_with_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&amp;D\IKE\GREs2s\_Logs\GA_with_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&amp;D\IKE\GREs2s\_Logs\GA_with_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&amp;D\IKE\GREs2s\_Logs\GA_with_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&amp;D\IKE\GREs2s\_Logs\GA_with_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MV\Desktop\&#1057;&#1090;&#1072;&#1090;&#1100;&#1103;%20&#1086;&#1090;%20&#1050;&#1086;&#1089;&#1090;&#1080;\&#1050;&#1086;&#1087;&#1080;&#1103;%20Stat-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MV\Desktop\&#1057;&#1090;&#1072;&#1090;&#1100;&#1103;%20&#1086;&#1090;%20&#1050;&#1086;&#1089;&#1090;&#1080;\&#1050;&#1086;&#1087;&#1080;&#1103;%20Stat-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MV\Desktop\&#1057;&#1090;&#1072;&#1090;&#1100;&#1103;%20&#1086;&#1090;%20&#1050;&#1086;&#1089;&#1090;&#1080;\&#1050;&#1086;&#1087;&#1080;&#1103;%20Stat-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BMV\Desktop\&#1057;&#1090;&#1072;&#1090;&#1100;&#1103;%20&#1086;&#1090;%20&#1050;&#1086;&#1089;&#1090;&#1080;\&#1050;&#1086;&#1087;&#1080;&#1103;%20Stat-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BMV\Desktop\&#1057;&#1090;&#1072;&#1090;&#1100;&#1103;%20&#1086;&#1090;%20&#1050;&#1086;&#1089;&#1090;&#1080;\&#1050;&#1086;&#1087;&#1080;&#1103;%20Stat-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%5b&#1053;&#1072;&#1091;&#1082;&#1072;%5d\&#1055;&#1091;&#1073;&#1083;&#1080;&#1082;&#1072;&#1094;&#1080;&#1080;\!19.%20(2023)%7b&#1058;&#1059;&#1047;&#1057;%7d%5b%5d%20&#1052;&#1086;&#1076;&#1077;&#1083;&#1080;&#1088;&#1086;&#1074;&#1072;&#1085;&#1080;&#1077;%20&#1087;&#1088;&#1086;&#1075;&#1088;&#1072;&#1084;&#1084;&#1099;%20&#1089;%20&#1091;&#1103;&#1079;&#1074;&#1080;&#1084;&#1086;&#1089;&#1090;&#1103;&#1084;&#1080;%20&#1089;%20&#1087;&#1086;&#1079;&#1080;&#1094;&#1080;&#1080;%20&#1101;&#1074;&#1086;&#1083;&#1102;&#1094;&#1080;&#1080;%20&#1077;&#1077;%20&#1087;&#1088;&#1077;&#1076;&#1089;&#1090;&#1072;&#1074;&#1083;&#1077;&#1085;&#1080;&#1081;%20-%20&#1063;1,2\&#1043;&#1080;&#1089;&#1090;&#1086;&#1075;&#1088;&#1072;&#1084;&#108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%5b&#1053;&#1072;&#1091;&#1082;&#1072;%5d\&#1055;&#1091;&#1073;&#1083;&#1080;&#1082;&#1072;&#1094;&#1080;&#1080;\!94.(2024)%7b%7d%5b&#1044;&#1044;%5d%20&#1056;&#1077;&#1074;&#1077;&#1088;&#1089;-&#1080;&#1085;&#1078;&#1080;&#1085;&#1080;&#1088;&#1080;&#1085;&#1075;%20&#1087;&#1088;&#1086;&#1075;&#1088;&#1072;&#1084;&#1084;&#1085;&#1086;&#1075;&#1086;%20&#1086;&#1073;&#1077;&#1089;&#1087;&#1077;&#1095;&#1077;&#1085;&#1080;&#1103;%20&#1084;&#1077;&#1090;&#1086;&#1076;&#1086;&#1084;%20&#1091;&#1084;&#1085;&#1086;&#1075;&#1086;%20&#1087;&#1077;&#1088;&#1077;&#1073;&#1086;&#1088;&#1072;\&#1043;&#1080;&#1089;&#1090;&#1086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%5b&#1053;&#1072;&#1091;&#1082;&#1072;%5d\&#1055;&#1091;&#1073;&#1083;&#1080;&#1082;&#1072;&#1094;&#1080;&#1080;\!94.(2024)%7b%7d%5b&#1044;&#1044;%5d%20&#1056;&#1077;&#1074;&#1077;&#1088;&#1089;-&#1080;&#1085;&#1078;&#1080;&#1085;&#1080;&#1088;&#1080;&#1085;&#1075;%20&#1087;&#1088;&#1086;&#1075;&#1088;&#1072;&#1084;&#1084;&#1085;&#1086;&#1075;&#1086;%20&#1086;&#1073;&#1077;&#1089;&#1087;&#1077;&#1095;&#1077;&#1085;&#1080;&#1103;%20&#1084;&#1077;&#1090;&#1086;&#1076;&#1086;&#1084;%20&#1091;&#1084;&#1085;&#1086;&#1075;&#1086;%20&#1087;&#1077;&#1088;&#1077;&#1073;&#1086;&#1088;&#1072;\&#1043;&#1080;&#1089;&#1090;&#1086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970678829702323E-2"/>
          <c:y val="6.3259240648916082E-2"/>
          <c:w val="0.88634903121186281"/>
          <c:h val="0.7610891655302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cat>
          <c:val>
            <c:numRef>
              <c:f>Лист1!$B$2:$B$257</c:f>
              <c:numCache>
                <c:formatCode>General</c:formatCode>
                <c:ptCount val="256"/>
                <c:pt idx="0">
                  <c:v>1</c:v>
                </c:pt>
                <c:pt idx="1">
                  <c:v>0.105280015056673</c:v>
                </c:pt>
                <c:pt idx="2">
                  <c:v>3.94411537296257E-2</c:v>
                </c:pt>
                <c:pt idx="3">
                  <c:v>2.96778423956638E-2</c:v>
                </c:pt>
                <c:pt idx="4">
                  <c:v>4.4285921754464302E-2</c:v>
                </c:pt>
                <c:pt idx="5">
                  <c:v>3.2550946342958298E-2</c:v>
                </c:pt>
                <c:pt idx="6">
                  <c:v>1.4282575324459699E-2</c:v>
                </c:pt>
                <c:pt idx="7">
                  <c:v>1.4621682242370501E-2</c:v>
                </c:pt>
                <c:pt idx="8">
                  <c:v>6.1911337852647602E-2</c:v>
                </c:pt>
                <c:pt idx="9">
                  <c:v>1.37035328438004E-2</c:v>
                </c:pt>
                <c:pt idx="10">
                  <c:v>1.0646352625047401E-2</c:v>
                </c:pt>
                <c:pt idx="11">
                  <c:v>8.7363690284359106E-3</c:v>
                </c:pt>
                <c:pt idx="12">
                  <c:v>1.7261576664690598E-2</c:v>
                </c:pt>
                <c:pt idx="13">
                  <c:v>1.20711868153976E-2</c:v>
                </c:pt>
                <c:pt idx="14">
                  <c:v>6.9487208991415601E-3</c:v>
                </c:pt>
                <c:pt idx="15">
                  <c:v>0.17243633526252</c:v>
                </c:pt>
                <c:pt idx="16">
                  <c:v>4.3003420175127302E-2</c:v>
                </c:pt>
                <c:pt idx="17">
                  <c:v>8.9844180627593594E-3</c:v>
                </c:pt>
                <c:pt idx="18">
                  <c:v>5.9612601337335402E-3</c:v>
                </c:pt>
                <c:pt idx="19">
                  <c:v>6.0021894308610801E-3</c:v>
                </c:pt>
                <c:pt idx="20">
                  <c:v>1.32766556571784E-2</c:v>
                </c:pt>
                <c:pt idx="21">
                  <c:v>1.2298424342707E-2</c:v>
                </c:pt>
                <c:pt idx="22">
                  <c:v>6.6546754181567103E-3</c:v>
                </c:pt>
                <c:pt idx="23">
                  <c:v>5.31432388164164E-3</c:v>
                </c:pt>
                <c:pt idx="24">
                  <c:v>2.72054655240043E-2</c:v>
                </c:pt>
                <c:pt idx="25">
                  <c:v>5.4975556281780004E-3</c:v>
                </c:pt>
                <c:pt idx="26">
                  <c:v>4.3884531123533303E-3</c:v>
                </c:pt>
                <c:pt idx="27">
                  <c:v>4.6510098783778603E-3</c:v>
                </c:pt>
                <c:pt idx="28">
                  <c:v>8.7097363317788605E-3</c:v>
                </c:pt>
                <c:pt idx="29">
                  <c:v>5.3786284221544797E-3</c:v>
                </c:pt>
                <c:pt idx="30">
                  <c:v>4.1617886555268798E-3</c:v>
                </c:pt>
                <c:pt idx="31">
                  <c:v>4.0500308628616699E-2</c:v>
                </c:pt>
                <c:pt idx="32">
                  <c:v>2.5668761943052801E-2</c:v>
                </c:pt>
                <c:pt idx="33">
                  <c:v>5.8422424428969198E-3</c:v>
                </c:pt>
                <c:pt idx="34">
                  <c:v>4.0157160055720497E-3</c:v>
                </c:pt>
                <c:pt idx="35">
                  <c:v>4.06665895534982E-3</c:v>
                </c:pt>
                <c:pt idx="36">
                  <c:v>0.125521920172187</c:v>
                </c:pt>
                <c:pt idx="37">
                  <c:v>1.2721772621617999E-2</c:v>
                </c:pt>
                <c:pt idx="38">
                  <c:v>3.5351511631747301E-3</c:v>
                </c:pt>
                <c:pt idx="39">
                  <c:v>3.6298586008906399E-3</c:v>
                </c:pt>
                <c:pt idx="40">
                  <c:v>2.4624898977476401E-2</c:v>
                </c:pt>
                <c:pt idx="41">
                  <c:v>1.2882383164878299E-2</c:v>
                </c:pt>
                <c:pt idx="42">
                  <c:v>3.8629474794475102E-3</c:v>
                </c:pt>
                <c:pt idx="43">
                  <c:v>4.8706768429909002E-3</c:v>
                </c:pt>
                <c:pt idx="44">
                  <c:v>6.5689561385425003E-3</c:v>
                </c:pt>
                <c:pt idx="45">
                  <c:v>5.1091344871252902E-3</c:v>
                </c:pt>
                <c:pt idx="46">
                  <c:v>1.1803985162300299E-2</c:v>
                </c:pt>
                <c:pt idx="47">
                  <c:v>4.4029005208456604E-3</c:v>
                </c:pt>
                <c:pt idx="48">
                  <c:v>1.7026798736289098E-2</c:v>
                </c:pt>
                <c:pt idx="49">
                  <c:v>5.0451949020253101E-2</c:v>
                </c:pt>
                <c:pt idx="50">
                  <c:v>3.86653671036731E-3</c:v>
                </c:pt>
                <c:pt idx="51">
                  <c:v>8.4732090303240304E-3</c:v>
                </c:pt>
                <c:pt idx="52">
                  <c:v>7.4678021103169699E-3</c:v>
                </c:pt>
                <c:pt idx="53">
                  <c:v>1.4203340789784601E-2</c:v>
                </c:pt>
                <c:pt idx="54">
                  <c:v>3.6448489182616E-3</c:v>
                </c:pt>
                <c:pt idx="55">
                  <c:v>3.6656302636712398E-3</c:v>
                </c:pt>
                <c:pt idx="56">
                  <c:v>1.53912254162188E-2</c:v>
                </c:pt>
                <c:pt idx="57">
                  <c:v>2.2742995834531599E-2</c:v>
                </c:pt>
                <c:pt idx="58">
                  <c:v>4.13274303052038E-3</c:v>
                </c:pt>
                <c:pt idx="59">
                  <c:v>7.9958413179897197E-3</c:v>
                </c:pt>
                <c:pt idx="60">
                  <c:v>1.0243966661172201E-2</c:v>
                </c:pt>
                <c:pt idx="61">
                  <c:v>1.8107820798447E-2</c:v>
                </c:pt>
                <c:pt idx="62">
                  <c:v>4.1392579370638904E-3</c:v>
                </c:pt>
                <c:pt idx="63">
                  <c:v>5.6308095962763699E-3</c:v>
                </c:pt>
                <c:pt idx="64">
                  <c:v>3.3022945289715E-2</c:v>
                </c:pt>
                <c:pt idx="65">
                  <c:v>0.10268083880025</c:v>
                </c:pt>
                <c:pt idx="66">
                  <c:v>8.1261394488600196E-3</c:v>
                </c:pt>
                <c:pt idx="67">
                  <c:v>1.43562902855354E-2</c:v>
                </c:pt>
                <c:pt idx="68">
                  <c:v>7.9801482352369904E-2</c:v>
                </c:pt>
                <c:pt idx="69">
                  <c:v>4.7114386527293897E-2</c:v>
                </c:pt>
                <c:pt idx="70">
                  <c:v>8.7928013902086703E-3</c:v>
                </c:pt>
                <c:pt idx="71">
                  <c:v>1.0452956417839001E-2</c:v>
                </c:pt>
                <c:pt idx="72">
                  <c:v>0.38036950076663301</c:v>
                </c:pt>
                <c:pt idx="73">
                  <c:v>5.5696358302969401E-2</c:v>
                </c:pt>
                <c:pt idx="74">
                  <c:v>5.8690259475758103E-3</c:v>
                </c:pt>
                <c:pt idx="75">
                  <c:v>6.1495288681993696E-3</c:v>
                </c:pt>
                <c:pt idx="76">
                  <c:v>8.9449938296897902E-2</c:v>
                </c:pt>
                <c:pt idx="77">
                  <c:v>2.4138000198161699E-2</c:v>
                </c:pt>
                <c:pt idx="78">
                  <c:v>5.27155472664764E-3</c:v>
                </c:pt>
                <c:pt idx="79">
                  <c:v>5.2703784240772803E-3</c:v>
                </c:pt>
                <c:pt idx="80">
                  <c:v>1.757139666476E-2</c:v>
                </c:pt>
                <c:pt idx="81">
                  <c:v>4.94939863039171E-3</c:v>
                </c:pt>
                <c:pt idx="82">
                  <c:v>4.9171257137178102E-3</c:v>
                </c:pt>
                <c:pt idx="83">
                  <c:v>1.7327117830982501E-2</c:v>
                </c:pt>
                <c:pt idx="84">
                  <c:v>2.3267174356845301E-2</c:v>
                </c:pt>
                <c:pt idx="85">
                  <c:v>2.3565774240089699E-2</c:v>
                </c:pt>
                <c:pt idx="86">
                  <c:v>9.2155464370323008E-3</c:v>
                </c:pt>
                <c:pt idx="87">
                  <c:v>8.6042913629078895E-3</c:v>
                </c:pt>
                <c:pt idx="88">
                  <c:v>1.0767059365728599E-2</c:v>
                </c:pt>
                <c:pt idx="89">
                  <c:v>4.0489540935857299E-3</c:v>
                </c:pt>
                <c:pt idx="90">
                  <c:v>4.5536180578731799E-3</c:v>
                </c:pt>
                <c:pt idx="91">
                  <c:v>1.7438836413562E-2</c:v>
                </c:pt>
                <c:pt idx="92">
                  <c:v>1.79535140304997E-2</c:v>
                </c:pt>
                <c:pt idx="93">
                  <c:v>2.2170076159559099E-2</c:v>
                </c:pt>
                <c:pt idx="94">
                  <c:v>8.5936443165659394E-3</c:v>
                </c:pt>
                <c:pt idx="95">
                  <c:v>7.58286863098137E-3</c:v>
                </c:pt>
                <c:pt idx="96">
                  <c:v>9.9474479286291995E-3</c:v>
                </c:pt>
                <c:pt idx="97">
                  <c:v>3.12691384805217E-3</c:v>
                </c:pt>
                <c:pt idx="98">
                  <c:v>3.3739977110358401E-3</c:v>
                </c:pt>
                <c:pt idx="99">
                  <c:v>9.7712739975149895E-3</c:v>
                </c:pt>
                <c:pt idx="100">
                  <c:v>1.02418855104708E-2</c:v>
                </c:pt>
                <c:pt idx="101">
                  <c:v>6.706070792E-3</c:v>
                </c:pt>
                <c:pt idx="102">
                  <c:v>4.23190232104102E-2</c:v>
                </c:pt>
                <c:pt idx="103">
                  <c:v>3.2157096113119301E-3</c:v>
                </c:pt>
                <c:pt idx="104">
                  <c:v>9.0766220873127208E-3</c:v>
                </c:pt>
                <c:pt idx="105">
                  <c:v>3.4957299462655901E-3</c:v>
                </c:pt>
                <c:pt idx="106">
                  <c:v>4.6396691151354402E-3</c:v>
                </c:pt>
                <c:pt idx="107">
                  <c:v>4.7088296739515503E-3</c:v>
                </c:pt>
                <c:pt idx="108">
                  <c:v>7.6871976204907098E-3</c:v>
                </c:pt>
                <c:pt idx="109">
                  <c:v>4.0074215643708198E-3</c:v>
                </c:pt>
                <c:pt idx="110">
                  <c:v>3.42237692444232E-3</c:v>
                </c:pt>
                <c:pt idx="111">
                  <c:v>6.1289888156246799E-3</c:v>
                </c:pt>
                <c:pt idx="112">
                  <c:v>9.4595839779747903E-3</c:v>
                </c:pt>
                <c:pt idx="113">
                  <c:v>3.30444505136295E-3</c:v>
                </c:pt>
                <c:pt idx="114">
                  <c:v>5.1537434999857504E-3</c:v>
                </c:pt>
                <c:pt idx="115">
                  <c:v>6.6457475832637503E-3</c:v>
                </c:pt>
                <c:pt idx="116">
                  <c:v>4.8276603628410797E-2</c:v>
                </c:pt>
                <c:pt idx="117">
                  <c:v>3.0586641696879802E-2</c:v>
                </c:pt>
                <c:pt idx="118">
                  <c:v>6.6956348768886301E-3</c:v>
                </c:pt>
                <c:pt idx="119">
                  <c:v>7.3558422349024998E-3</c:v>
                </c:pt>
                <c:pt idx="120">
                  <c:v>1.1711750976142601E-2</c:v>
                </c:pt>
                <c:pt idx="121">
                  <c:v>4.7962380034103696E-3</c:v>
                </c:pt>
                <c:pt idx="122">
                  <c:v>3.8819794518037899E-3</c:v>
                </c:pt>
                <c:pt idx="123">
                  <c:v>7.9038785862713106E-3</c:v>
                </c:pt>
                <c:pt idx="124">
                  <c:v>1.7399354873444201E-2</c:v>
                </c:pt>
                <c:pt idx="125">
                  <c:v>1.0172724951654701E-2</c:v>
                </c:pt>
                <c:pt idx="126">
                  <c:v>7.77041348694236E-3</c:v>
                </c:pt>
                <c:pt idx="127">
                  <c:v>8.7672846729132392E-3</c:v>
                </c:pt>
                <c:pt idx="128">
                  <c:v>3.0607845304750601E-2</c:v>
                </c:pt>
                <c:pt idx="129">
                  <c:v>1.63087414210972E-2</c:v>
                </c:pt>
                <c:pt idx="130">
                  <c:v>5.5294666055994701E-3</c:v>
                </c:pt>
                <c:pt idx="131">
                  <c:v>8.9169586184296101E-2</c:v>
                </c:pt>
                <c:pt idx="132">
                  <c:v>6.5506601093327996E-2</c:v>
                </c:pt>
                <c:pt idx="133">
                  <c:v>8.7523848403553803E-2</c:v>
                </c:pt>
                <c:pt idx="134">
                  <c:v>7.4042214483089697E-3</c:v>
                </c:pt>
                <c:pt idx="135">
                  <c:v>1.02936729851709E-2</c:v>
                </c:pt>
                <c:pt idx="136">
                  <c:v>1.4772309294584901E-2</c:v>
                </c:pt>
                <c:pt idx="137">
                  <c:v>0.23416866399324299</c:v>
                </c:pt>
                <c:pt idx="138">
                  <c:v>3.9492398295447101E-3</c:v>
                </c:pt>
                <c:pt idx="139">
                  <c:v>0.17323139515366401</c:v>
                </c:pt>
                <c:pt idx="140">
                  <c:v>5.6413963194095803E-3</c:v>
                </c:pt>
                <c:pt idx="141">
                  <c:v>7.8221527030754398E-2</c:v>
                </c:pt>
                <c:pt idx="142">
                  <c:v>4.9119077561621304E-3</c:v>
                </c:pt>
                <c:pt idx="143">
                  <c:v>4.7398659648463497E-3</c:v>
                </c:pt>
                <c:pt idx="144">
                  <c:v>1.5921979168284701E-2</c:v>
                </c:pt>
                <c:pt idx="145">
                  <c:v>2.8918041420026401E-3</c:v>
                </c:pt>
                <c:pt idx="146">
                  <c:v>3.0786251194587998E-3</c:v>
                </c:pt>
                <c:pt idx="147">
                  <c:v>4.8917899660485898E-3</c:v>
                </c:pt>
                <c:pt idx="148">
                  <c:v>7.0919583582857802E-3</c:v>
                </c:pt>
                <c:pt idx="149">
                  <c:v>5.73423373765467E-3</c:v>
                </c:pt>
                <c:pt idx="150">
                  <c:v>3.17903310040029E-3</c:v>
                </c:pt>
                <c:pt idx="151">
                  <c:v>4.9859243332815101E-3</c:v>
                </c:pt>
                <c:pt idx="152">
                  <c:v>7.5277935414051703E-3</c:v>
                </c:pt>
                <c:pt idx="153">
                  <c:v>3.0014415738807698E-3</c:v>
                </c:pt>
                <c:pt idx="154">
                  <c:v>2.57929975914451E-3</c:v>
                </c:pt>
                <c:pt idx="155">
                  <c:v>2.7618981119891298E-3</c:v>
                </c:pt>
                <c:pt idx="156">
                  <c:v>4.1848622828684996E-3</c:v>
                </c:pt>
                <c:pt idx="157">
                  <c:v>3.40584836524858E-3</c:v>
                </c:pt>
                <c:pt idx="158">
                  <c:v>2.8152841517207101E-3</c:v>
                </c:pt>
                <c:pt idx="159">
                  <c:v>3.2293728180906901E-3</c:v>
                </c:pt>
                <c:pt idx="160">
                  <c:v>6.5690466233556096E-3</c:v>
                </c:pt>
                <c:pt idx="161">
                  <c:v>2.8591391244719602E-3</c:v>
                </c:pt>
                <c:pt idx="162">
                  <c:v>2.70416880122854E-3</c:v>
                </c:pt>
                <c:pt idx="163">
                  <c:v>3.6401135463758E-3</c:v>
                </c:pt>
                <c:pt idx="164">
                  <c:v>3.7776504622944501E-3</c:v>
                </c:pt>
                <c:pt idx="165">
                  <c:v>3.18648301667922E-3</c:v>
                </c:pt>
                <c:pt idx="166">
                  <c:v>3.3098138169404801E-3</c:v>
                </c:pt>
                <c:pt idx="167">
                  <c:v>2.8443297767272199E-3</c:v>
                </c:pt>
                <c:pt idx="168">
                  <c:v>8.1705071688855293E-3</c:v>
                </c:pt>
                <c:pt idx="169">
                  <c:v>3.15617060428925E-3</c:v>
                </c:pt>
                <c:pt idx="170">
                  <c:v>3.0980190310675101E-3</c:v>
                </c:pt>
                <c:pt idx="171">
                  <c:v>4.0702783478739901E-3</c:v>
                </c:pt>
                <c:pt idx="172">
                  <c:v>4.1111171601884303E-3</c:v>
                </c:pt>
                <c:pt idx="173">
                  <c:v>3.2228880731515401E-3</c:v>
                </c:pt>
                <c:pt idx="174">
                  <c:v>2.86963536279207E-3</c:v>
                </c:pt>
                <c:pt idx="175">
                  <c:v>4.5714737276591104E-3</c:v>
                </c:pt>
                <c:pt idx="176">
                  <c:v>6.6156161404999896E-3</c:v>
                </c:pt>
                <c:pt idx="177">
                  <c:v>2.80747229618937E-3</c:v>
                </c:pt>
                <c:pt idx="178">
                  <c:v>2.7817142860589901E-3</c:v>
                </c:pt>
                <c:pt idx="179">
                  <c:v>3.8638523275785499E-3</c:v>
                </c:pt>
                <c:pt idx="180">
                  <c:v>5.0872974855627699E-3</c:v>
                </c:pt>
                <c:pt idx="181">
                  <c:v>3.9655572575078603E-3</c:v>
                </c:pt>
                <c:pt idx="182">
                  <c:v>2.0090162083937602E-2</c:v>
                </c:pt>
                <c:pt idx="183">
                  <c:v>1.13514102887566E-2</c:v>
                </c:pt>
                <c:pt idx="184">
                  <c:v>2.0358268585165901E-2</c:v>
                </c:pt>
                <c:pt idx="185">
                  <c:v>1.2033334001915599E-2</c:v>
                </c:pt>
                <c:pt idx="186">
                  <c:v>1.8233504203849001E-2</c:v>
                </c:pt>
                <c:pt idx="187">
                  <c:v>7.3825352547682898E-3</c:v>
                </c:pt>
                <c:pt idx="188">
                  <c:v>7.4841798614888599E-3</c:v>
                </c:pt>
                <c:pt idx="189">
                  <c:v>7.1451031051824104E-3</c:v>
                </c:pt>
                <c:pt idx="190">
                  <c:v>2.2077057771687801E-2</c:v>
                </c:pt>
                <c:pt idx="191">
                  <c:v>1.5783416757817598E-2</c:v>
                </c:pt>
                <c:pt idx="192">
                  <c:v>7.2728616289649106E-2</c:v>
                </c:pt>
                <c:pt idx="193">
                  <c:v>2.6353008099747999E-2</c:v>
                </c:pt>
                <c:pt idx="194">
                  <c:v>1.61011692598357E-2</c:v>
                </c:pt>
                <c:pt idx="195">
                  <c:v>3.0918720960972802E-2</c:v>
                </c:pt>
                <c:pt idx="196">
                  <c:v>1.9540436682724201E-2</c:v>
                </c:pt>
                <c:pt idx="197">
                  <c:v>1.47644974390536E-2</c:v>
                </c:pt>
                <c:pt idx="198">
                  <c:v>2.2037787362800501E-2</c:v>
                </c:pt>
                <c:pt idx="199">
                  <c:v>4.9367156757549102E-2</c:v>
                </c:pt>
                <c:pt idx="200">
                  <c:v>1.2174580795171501E-2</c:v>
                </c:pt>
                <c:pt idx="201">
                  <c:v>1.36820577814903E-2</c:v>
                </c:pt>
                <c:pt idx="202">
                  <c:v>6.3346909574152803E-3</c:v>
                </c:pt>
                <c:pt idx="203">
                  <c:v>4.1001986594071697E-3</c:v>
                </c:pt>
                <c:pt idx="204">
                  <c:v>4.6306809570337403E-3</c:v>
                </c:pt>
                <c:pt idx="205">
                  <c:v>4.6768282117169704E-3</c:v>
                </c:pt>
                <c:pt idx="206">
                  <c:v>5.70364987082539E-3</c:v>
                </c:pt>
                <c:pt idx="207">
                  <c:v>4.7544038581517796E-3</c:v>
                </c:pt>
                <c:pt idx="208">
                  <c:v>1.4464298990777599E-2</c:v>
                </c:pt>
                <c:pt idx="209">
                  <c:v>7.6485002820864002E-3</c:v>
                </c:pt>
                <c:pt idx="210">
                  <c:v>1.5875590620766499E-2</c:v>
                </c:pt>
                <c:pt idx="211">
                  <c:v>6.9936616896500601E-3</c:v>
                </c:pt>
                <c:pt idx="212">
                  <c:v>4.9441203496272904E-3</c:v>
                </c:pt>
                <c:pt idx="213">
                  <c:v>5.62305806395376E-3</c:v>
                </c:pt>
                <c:pt idx="214">
                  <c:v>6.0961729900721601E-3</c:v>
                </c:pt>
                <c:pt idx="215">
                  <c:v>5.1636063446141196E-3</c:v>
                </c:pt>
                <c:pt idx="216">
                  <c:v>1.15848007833572E-2</c:v>
                </c:pt>
                <c:pt idx="217">
                  <c:v>5.18191443846558E-3</c:v>
                </c:pt>
                <c:pt idx="218">
                  <c:v>5.9337829121541797E-3</c:v>
                </c:pt>
                <c:pt idx="219">
                  <c:v>9.2958969510689802E-3</c:v>
                </c:pt>
                <c:pt idx="220">
                  <c:v>4.4514607038783497E-3</c:v>
                </c:pt>
                <c:pt idx="221">
                  <c:v>4.3804301255914099E-3</c:v>
                </c:pt>
                <c:pt idx="222">
                  <c:v>7.5735788568359799E-3</c:v>
                </c:pt>
                <c:pt idx="223">
                  <c:v>1.9477278283177399E-2</c:v>
                </c:pt>
                <c:pt idx="224">
                  <c:v>1.55268621510623E-2</c:v>
                </c:pt>
                <c:pt idx="225">
                  <c:v>6.8023767947474204E-3</c:v>
                </c:pt>
                <c:pt idx="226">
                  <c:v>9.1377596593669105E-3</c:v>
                </c:pt>
                <c:pt idx="227">
                  <c:v>4.7921661868206801E-3</c:v>
                </c:pt>
                <c:pt idx="228">
                  <c:v>7.9692991061457701E-3</c:v>
                </c:pt>
                <c:pt idx="229">
                  <c:v>6.5134587865051602E-3</c:v>
                </c:pt>
                <c:pt idx="230">
                  <c:v>8.56568450931669E-3</c:v>
                </c:pt>
                <c:pt idx="231">
                  <c:v>1.11220614491414E-2</c:v>
                </c:pt>
                <c:pt idx="232">
                  <c:v>0.122000763993439</c:v>
                </c:pt>
                <c:pt idx="233">
                  <c:v>4.9404436500548099E-2</c:v>
                </c:pt>
                <c:pt idx="234">
                  <c:v>9.9982400703851199E-3</c:v>
                </c:pt>
                <c:pt idx="235">
                  <c:v>2.1967933087083901E-2</c:v>
                </c:pt>
                <c:pt idx="236">
                  <c:v>1.4431965750895E-2</c:v>
                </c:pt>
                <c:pt idx="237">
                  <c:v>1.1595809768951601E-2</c:v>
                </c:pt>
                <c:pt idx="238">
                  <c:v>1.06773285927334E-2</c:v>
                </c:pt>
                <c:pt idx="239">
                  <c:v>1.9855746094788601E-2</c:v>
                </c:pt>
                <c:pt idx="240">
                  <c:v>1.44161912318105E-2</c:v>
                </c:pt>
                <c:pt idx="241">
                  <c:v>6.24432679072838E-3</c:v>
                </c:pt>
                <c:pt idx="242">
                  <c:v>8.8353292523677199E-3</c:v>
                </c:pt>
                <c:pt idx="243">
                  <c:v>1.04295811744537E-2</c:v>
                </c:pt>
                <c:pt idx="244">
                  <c:v>7.28049854719092E-3</c:v>
                </c:pt>
                <c:pt idx="245">
                  <c:v>7.9056581209290301E-3</c:v>
                </c:pt>
                <c:pt idx="246">
                  <c:v>2.3203865149276599E-2</c:v>
                </c:pt>
                <c:pt idx="247">
                  <c:v>1.4840715813291799E-2</c:v>
                </c:pt>
                <c:pt idx="248">
                  <c:v>2.3357930624388901E-2</c:v>
                </c:pt>
                <c:pt idx="249">
                  <c:v>1.1281797305875E-2</c:v>
                </c:pt>
                <c:pt idx="250">
                  <c:v>1.48200551142997E-2</c:v>
                </c:pt>
                <c:pt idx="251">
                  <c:v>1.54851184906168E-2</c:v>
                </c:pt>
                <c:pt idx="252">
                  <c:v>1.51038758114037E-2</c:v>
                </c:pt>
                <c:pt idx="253">
                  <c:v>1.96739621052619E-2</c:v>
                </c:pt>
                <c:pt idx="254">
                  <c:v>3.1180704656514398E-2</c:v>
                </c:pt>
                <c:pt idx="255">
                  <c:v>0.28906739866869702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0-4D63-B8A0-43894AC41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25600"/>
        <c:axId val="38850560"/>
      </c:barChart>
      <c:catAx>
        <c:axId val="1104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50560"/>
        <c:crosses val="autoZero"/>
        <c:auto val="1"/>
        <c:lblAlgn val="ctr"/>
        <c:lblOffset val="100"/>
        <c:tickLblSkip val="15"/>
        <c:noMultiLvlLbl val="0"/>
      </c:catAx>
      <c:valAx>
        <c:axId val="3885056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425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59971087008905E-2"/>
          <c:y val="3.6393713813068655E-2"/>
          <c:w val="0.8539037325760539"/>
          <c:h val="0.72817617081426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Лист3!$C$6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Лист3!$D$6:$M$6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6-445B-8C72-E88BECDAA3A7}"/>
            </c:ext>
          </c:extLst>
        </c:ser>
        <c:ser>
          <c:idx val="1"/>
          <c:order val="1"/>
          <c:tx>
            <c:strRef>
              <c:f>Лист3!$C$7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Лист3!$D$7:$M$7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6-445B-8C72-E88BECDAA3A7}"/>
            </c:ext>
          </c:extLst>
        </c:ser>
        <c:ser>
          <c:idx val="2"/>
          <c:order val="2"/>
          <c:tx>
            <c:strRef>
              <c:f>Лист3!$C$8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Лист3!$D$8:$M$8</c:f>
              <c:numCache>
                <c:formatCode>General</c:formatCode>
                <c:ptCount val="10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6-445B-8C72-E88BECDAA3A7}"/>
            </c:ext>
          </c:extLst>
        </c:ser>
        <c:ser>
          <c:idx val="3"/>
          <c:order val="3"/>
          <c:tx>
            <c:strRef>
              <c:f>Лист3!$C$9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Лист3!$D$9:$M$9</c:f>
              <c:numCache>
                <c:formatCode>General</c:formatCode>
                <c:ptCount val="10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6-445B-8C72-E88BECDAA3A7}"/>
            </c:ext>
          </c:extLst>
        </c:ser>
        <c:ser>
          <c:idx val="4"/>
          <c:order val="4"/>
          <c:tx>
            <c:strRef>
              <c:f>Лист3!$C$10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Лист3!$D$10:$M$10</c:f>
              <c:numCache>
                <c:formatCode>General</c:formatCode>
                <c:ptCount val="10"/>
                <c:pt idx="0">
                  <c:v>48</c:v>
                </c:pt>
                <c:pt idx="1">
                  <c:v>80</c:v>
                </c:pt>
                <c:pt idx="2">
                  <c:v>112</c:v>
                </c:pt>
                <c:pt idx="3">
                  <c:v>144</c:v>
                </c:pt>
                <c:pt idx="4">
                  <c:v>176</c:v>
                </c:pt>
                <c:pt idx="5">
                  <c:v>208</c:v>
                </c:pt>
                <c:pt idx="6">
                  <c:v>240</c:v>
                </c:pt>
                <c:pt idx="7">
                  <c:v>272</c:v>
                </c:pt>
                <c:pt idx="8">
                  <c:v>304</c:v>
                </c:pt>
                <c:pt idx="9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6-445B-8C72-E88BECDAA3A7}"/>
            </c:ext>
          </c:extLst>
        </c:ser>
        <c:ser>
          <c:idx val="5"/>
          <c:order val="5"/>
          <c:tx>
            <c:strRef>
              <c:f>Лист3!$C$11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Лист3!$D$11:$M$11</c:f>
              <c:numCache>
                <c:formatCode>General</c:formatCode>
                <c:ptCount val="10"/>
                <c:pt idx="0">
                  <c:v>112</c:v>
                </c:pt>
                <c:pt idx="1">
                  <c:v>208</c:v>
                </c:pt>
                <c:pt idx="2">
                  <c:v>304</c:v>
                </c:pt>
                <c:pt idx="3">
                  <c:v>400</c:v>
                </c:pt>
                <c:pt idx="4">
                  <c:v>496</c:v>
                </c:pt>
                <c:pt idx="5">
                  <c:v>592</c:v>
                </c:pt>
                <c:pt idx="6">
                  <c:v>688</c:v>
                </c:pt>
                <c:pt idx="7">
                  <c:v>784</c:v>
                </c:pt>
                <c:pt idx="8">
                  <c:v>880</c:v>
                </c:pt>
                <c:pt idx="9">
                  <c:v>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C6-445B-8C72-E88BECDAA3A7}"/>
            </c:ext>
          </c:extLst>
        </c:ser>
        <c:ser>
          <c:idx val="6"/>
          <c:order val="6"/>
          <c:tx>
            <c:strRef>
              <c:f>Лист3!$C$12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Лист3!$D$12:$M$12</c:f>
              <c:numCache>
                <c:formatCode>General</c:formatCode>
                <c:ptCount val="10"/>
                <c:pt idx="0">
                  <c:v>208</c:v>
                </c:pt>
                <c:pt idx="1">
                  <c:v>400</c:v>
                </c:pt>
                <c:pt idx="2">
                  <c:v>592</c:v>
                </c:pt>
                <c:pt idx="3">
                  <c:v>784</c:v>
                </c:pt>
                <c:pt idx="4">
                  <c:v>976</c:v>
                </c:pt>
                <c:pt idx="5">
                  <c:v>1168</c:v>
                </c:pt>
                <c:pt idx="6">
                  <c:v>1360</c:v>
                </c:pt>
                <c:pt idx="7">
                  <c:v>1552</c:v>
                </c:pt>
                <c:pt idx="8">
                  <c:v>1744</c:v>
                </c:pt>
                <c:pt idx="9">
                  <c:v>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C6-445B-8C72-E88BECDAA3A7}"/>
            </c:ext>
          </c:extLst>
        </c:ser>
        <c:ser>
          <c:idx val="7"/>
          <c:order val="7"/>
          <c:tx>
            <c:strRef>
              <c:f>Лист3!$C$13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Лист3!$D$13:$M$13</c:f>
              <c:numCache>
                <c:formatCode>General</c:formatCode>
                <c:ptCount val="10"/>
                <c:pt idx="0">
                  <c:v>208</c:v>
                </c:pt>
                <c:pt idx="1">
                  <c:v>656</c:v>
                </c:pt>
                <c:pt idx="2">
                  <c:v>1360</c:v>
                </c:pt>
                <c:pt idx="3">
                  <c:v>2320</c:v>
                </c:pt>
                <c:pt idx="4">
                  <c:v>3536</c:v>
                </c:pt>
                <c:pt idx="5">
                  <c:v>5008</c:v>
                </c:pt>
                <c:pt idx="6">
                  <c:v>6736</c:v>
                </c:pt>
                <c:pt idx="7">
                  <c:v>8720</c:v>
                </c:pt>
                <c:pt idx="8">
                  <c:v>10960</c:v>
                </c:pt>
                <c:pt idx="9">
                  <c:v>13456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C6-445B-8C72-E88BECDAA3A7}"/>
            </c:ext>
          </c:extLst>
        </c:ser>
        <c:ser>
          <c:idx val="8"/>
          <c:order val="8"/>
          <c:tx>
            <c:strRef>
              <c:f>Лист3!$C$14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Лист3!$D$14:$M$14</c:f>
              <c:numCache>
                <c:formatCode>General</c:formatCode>
                <c:ptCount val="10"/>
                <c:pt idx="0">
                  <c:v>464</c:v>
                </c:pt>
                <c:pt idx="1">
                  <c:v>1680</c:v>
                </c:pt>
                <c:pt idx="2">
                  <c:v>3664</c:v>
                </c:pt>
                <c:pt idx="3">
                  <c:v>6416</c:v>
                </c:pt>
                <c:pt idx="4">
                  <c:v>9936</c:v>
                </c:pt>
                <c:pt idx="5">
                  <c:v>14224</c:v>
                </c:pt>
                <c:pt idx="6">
                  <c:v>19280</c:v>
                </c:pt>
                <c:pt idx="7">
                  <c:v>25104</c:v>
                </c:pt>
                <c:pt idx="8">
                  <c:v>31696</c:v>
                </c:pt>
                <c:pt idx="9">
                  <c:v>39056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C6-445B-8C72-E88BECDAA3A7}"/>
            </c:ext>
          </c:extLst>
        </c:ser>
        <c:ser>
          <c:idx val="9"/>
          <c:order val="9"/>
          <c:tx>
            <c:strRef>
              <c:f>Лист3!$C$15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Лист3!$D$5:$M$5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Лист3!$D$15:$M$15</c:f>
              <c:numCache>
                <c:formatCode>General</c:formatCode>
                <c:ptCount val="10"/>
                <c:pt idx="0">
                  <c:v>848</c:v>
                </c:pt>
                <c:pt idx="1">
                  <c:v>3216</c:v>
                </c:pt>
                <c:pt idx="2">
                  <c:v>7120</c:v>
                </c:pt>
                <c:pt idx="3">
                  <c:v>12560</c:v>
                </c:pt>
                <c:pt idx="4">
                  <c:v>19536</c:v>
                </c:pt>
                <c:pt idx="5">
                  <c:v>28048</c:v>
                </c:pt>
                <c:pt idx="6">
                  <c:v>38096</c:v>
                </c:pt>
                <c:pt idx="7">
                  <c:v>49680</c:v>
                </c:pt>
                <c:pt idx="8">
                  <c:v>62800</c:v>
                </c:pt>
                <c:pt idx="9">
                  <c:v>77456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C6-445B-8C72-E88BECDAA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627392"/>
        <c:axId val="145637760"/>
        <c:axId val="145657856"/>
      </c:bar3DChart>
      <c:catAx>
        <c:axId val="145627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/>
                  <a:t>Количество математических</a:t>
                </a:r>
                <a:r>
                  <a:rPr lang="ru-RU" sz="1000" b="1" baseline="0"/>
                  <a:t> операций</a:t>
                </a:r>
                <a:endParaRPr lang="ru-RU" sz="10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37760"/>
        <c:crosses val="autoZero"/>
        <c:auto val="1"/>
        <c:lblAlgn val="ctr"/>
        <c:lblOffset val="100"/>
        <c:noMultiLvlLbl val="0"/>
      </c:catAx>
      <c:valAx>
        <c:axId val="1456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/>
                  <a:t>Количества вариантов ИК</a:t>
                </a:r>
              </a:p>
            </c:rich>
          </c:tx>
          <c:layout>
            <c:manualLayout>
              <c:xMode val="edge"/>
              <c:yMode val="edge"/>
              <c:x val="6.1823723647447286E-3"/>
              <c:y val="0.385866369681457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27392"/>
        <c:crosses val="autoZero"/>
        <c:crossBetween val="between"/>
      </c:valAx>
      <c:serAx>
        <c:axId val="145657856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 i="0"/>
                  <a:t>Максимальная длина пути</a:t>
                </a:r>
              </a:p>
            </c:rich>
          </c:tx>
          <c:layout>
            <c:manualLayout>
              <c:xMode val="edge"/>
              <c:yMode val="edge"/>
              <c:x val="0.94999085598171196"/>
              <c:y val="0.38832092638544258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3776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9373252301329"/>
          <c:y val="3.4348165495706483E-2"/>
          <c:w val="0.80350755781069905"/>
          <c:h val="0.790720673893377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4.7768774720696572E-2"/>
                  <c:y val="2.7361006103745228E-2"/>
                </c:manualLayout>
              </c:layout>
              <c:numFmt formatCode="General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numRef>
              <c:f>Лист4!$C$15:$C$23</c:f>
              <c:numCache>
                <c:formatCode>General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cat>
          <c:val>
            <c:numRef>
              <c:f>Лист4!$D$15:$D$23</c:f>
              <c:numCache>
                <c:formatCode>General</c:formatCode>
                <c:ptCount val="9"/>
                <c:pt idx="0">
                  <c:v>13283</c:v>
                </c:pt>
                <c:pt idx="1">
                  <c:v>23315</c:v>
                </c:pt>
                <c:pt idx="2">
                  <c:v>68459</c:v>
                </c:pt>
                <c:pt idx="3">
                  <c:v>158747</c:v>
                </c:pt>
                <c:pt idx="4">
                  <c:v>279131</c:v>
                </c:pt>
                <c:pt idx="5">
                  <c:v>820859</c:v>
                </c:pt>
                <c:pt idx="6">
                  <c:v>1904315</c:v>
                </c:pt>
                <c:pt idx="7">
                  <c:v>3348923</c:v>
                </c:pt>
                <c:pt idx="8">
                  <c:v>9849659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6-44BB-AB17-89EDE238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68736"/>
        <c:axId val="131404544"/>
      </c:barChart>
      <c:catAx>
        <c:axId val="14566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Максимальная длина пути</a:t>
                </a:r>
              </a:p>
            </c:rich>
          </c:tx>
          <c:layout>
            <c:manualLayout>
              <c:xMode val="edge"/>
              <c:yMode val="edge"/>
              <c:x val="0.4065810338513019"/>
              <c:y val="0.932396565183450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404544"/>
        <c:crosses val="autoZero"/>
        <c:auto val="1"/>
        <c:lblAlgn val="ctr"/>
        <c:lblOffset val="100"/>
        <c:noMultiLvlLbl val="0"/>
      </c:catAx>
      <c:valAx>
        <c:axId val="131404544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/>
                  <a:t>Количество итераций</a:t>
                </a:r>
              </a:p>
            </c:rich>
          </c:tx>
          <c:layout>
            <c:manualLayout>
              <c:xMode val="edge"/>
              <c:yMode val="edge"/>
              <c:x val="4.198802072817821E-3"/>
              <c:y val="0.266528673992928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6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82399221757928E-2"/>
          <c:y val="1.6949171392378878E-2"/>
          <c:w val="0.93072919134205701"/>
          <c:h val="0.83230034916872231"/>
        </c:manualLayout>
      </c:layout>
      <c:lineChart>
        <c:grouping val="standard"/>
        <c:varyColors val="0"/>
        <c:ser>
          <c:idx val="0"/>
          <c:order val="0"/>
          <c:tx>
            <c:strRef>
              <c:f>Лист2!$E$1</c:f>
              <c:strCache>
                <c:ptCount val="1"/>
                <c:pt idx="0">
                  <c:v>Мин.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Лист2!$E$2:$E$301</c:f>
              <c:numCache>
                <c:formatCode>General</c:formatCode>
                <c:ptCount val="300"/>
                <c:pt idx="4">
                  <c:v>6</c:v>
                </c:pt>
                <c:pt idx="5">
                  <c:v>10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9</c:v>
                </c:pt>
                <c:pt idx="10">
                  <c:v>11</c:v>
                </c:pt>
                <c:pt idx="11">
                  <c:v>10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16</c:v>
                </c:pt>
                <c:pt idx="28">
                  <c:v>11</c:v>
                </c:pt>
                <c:pt idx="29">
                  <c:v>15</c:v>
                </c:pt>
                <c:pt idx="30">
                  <c:v>16</c:v>
                </c:pt>
                <c:pt idx="31">
                  <c:v>17</c:v>
                </c:pt>
                <c:pt idx="32">
                  <c:v>12</c:v>
                </c:pt>
                <c:pt idx="33">
                  <c:v>15</c:v>
                </c:pt>
                <c:pt idx="34">
                  <c:v>14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15</c:v>
                </c:pt>
                <c:pt idx="40">
                  <c:v>13</c:v>
                </c:pt>
                <c:pt idx="41">
                  <c:v>14</c:v>
                </c:pt>
                <c:pt idx="42">
                  <c:v>14</c:v>
                </c:pt>
                <c:pt idx="43">
                  <c:v>15</c:v>
                </c:pt>
                <c:pt idx="44">
                  <c:v>15</c:v>
                </c:pt>
                <c:pt idx="45">
                  <c:v>16</c:v>
                </c:pt>
                <c:pt idx="46">
                  <c:v>18</c:v>
                </c:pt>
                <c:pt idx="47">
                  <c:v>16</c:v>
                </c:pt>
                <c:pt idx="48">
                  <c:v>16</c:v>
                </c:pt>
                <c:pt idx="49">
                  <c:v>17</c:v>
                </c:pt>
                <c:pt idx="50">
                  <c:v>13</c:v>
                </c:pt>
                <c:pt idx="51">
                  <c:v>19</c:v>
                </c:pt>
                <c:pt idx="52">
                  <c:v>11</c:v>
                </c:pt>
                <c:pt idx="53">
                  <c:v>13</c:v>
                </c:pt>
                <c:pt idx="54">
                  <c:v>18</c:v>
                </c:pt>
                <c:pt idx="55">
                  <c:v>17</c:v>
                </c:pt>
                <c:pt idx="56">
                  <c:v>22</c:v>
                </c:pt>
                <c:pt idx="57">
                  <c:v>20</c:v>
                </c:pt>
                <c:pt idx="58">
                  <c:v>16</c:v>
                </c:pt>
                <c:pt idx="59">
                  <c:v>20</c:v>
                </c:pt>
                <c:pt idx="60">
                  <c:v>18</c:v>
                </c:pt>
                <c:pt idx="61">
                  <c:v>21</c:v>
                </c:pt>
                <c:pt idx="62">
                  <c:v>22</c:v>
                </c:pt>
                <c:pt idx="63">
                  <c:v>22</c:v>
                </c:pt>
                <c:pt idx="64">
                  <c:v>25</c:v>
                </c:pt>
                <c:pt idx="65">
                  <c:v>26</c:v>
                </c:pt>
                <c:pt idx="66">
                  <c:v>24</c:v>
                </c:pt>
                <c:pt idx="67">
                  <c:v>27</c:v>
                </c:pt>
                <c:pt idx="68">
                  <c:v>24</c:v>
                </c:pt>
                <c:pt idx="69">
                  <c:v>23</c:v>
                </c:pt>
                <c:pt idx="70">
                  <c:v>15</c:v>
                </c:pt>
                <c:pt idx="71">
                  <c:v>29</c:v>
                </c:pt>
                <c:pt idx="72">
                  <c:v>22</c:v>
                </c:pt>
                <c:pt idx="73">
                  <c:v>26</c:v>
                </c:pt>
                <c:pt idx="74">
                  <c:v>24</c:v>
                </c:pt>
                <c:pt idx="75">
                  <c:v>28</c:v>
                </c:pt>
                <c:pt idx="76">
                  <c:v>25</c:v>
                </c:pt>
                <c:pt idx="77">
                  <c:v>19</c:v>
                </c:pt>
                <c:pt idx="78">
                  <c:v>31</c:v>
                </c:pt>
                <c:pt idx="79">
                  <c:v>27</c:v>
                </c:pt>
                <c:pt idx="80">
                  <c:v>26</c:v>
                </c:pt>
                <c:pt idx="81">
                  <c:v>18</c:v>
                </c:pt>
                <c:pt idx="82">
                  <c:v>28</c:v>
                </c:pt>
                <c:pt idx="83">
                  <c:v>24</c:v>
                </c:pt>
                <c:pt idx="84">
                  <c:v>24</c:v>
                </c:pt>
                <c:pt idx="85">
                  <c:v>30</c:v>
                </c:pt>
                <c:pt idx="86">
                  <c:v>17</c:v>
                </c:pt>
                <c:pt idx="87">
                  <c:v>22</c:v>
                </c:pt>
                <c:pt idx="88">
                  <c:v>28</c:v>
                </c:pt>
                <c:pt idx="89">
                  <c:v>31</c:v>
                </c:pt>
                <c:pt idx="90">
                  <c:v>24</c:v>
                </c:pt>
                <c:pt idx="91">
                  <c:v>32</c:v>
                </c:pt>
                <c:pt idx="92">
                  <c:v>35</c:v>
                </c:pt>
                <c:pt idx="93">
                  <c:v>32</c:v>
                </c:pt>
                <c:pt idx="94">
                  <c:v>26</c:v>
                </c:pt>
                <c:pt idx="95">
                  <c:v>23</c:v>
                </c:pt>
                <c:pt idx="96">
                  <c:v>31</c:v>
                </c:pt>
                <c:pt idx="97">
                  <c:v>26</c:v>
                </c:pt>
                <c:pt idx="98">
                  <c:v>29</c:v>
                </c:pt>
                <c:pt idx="99">
                  <c:v>32</c:v>
                </c:pt>
                <c:pt idx="100">
                  <c:v>37</c:v>
                </c:pt>
                <c:pt idx="101">
                  <c:v>39</c:v>
                </c:pt>
                <c:pt idx="102">
                  <c:v>26</c:v>
                </c:pt>
                <c:pt idx="103">
                  <c:v>34</c:v>
                </c:pt>
                <c:pt idx="104">
                  <c:v>33</c:v>
                </c:pt>
                <c:pt idx="105">
                  <c:v>40</c:v>
                </c:pt>
                <c:pt idx="106">
                  <c:v>26</c:v>
                </c:pt>
                <c:pt idx="107">
                  <c:v>33</c:v>
                </c:pt>
                <c:pt idx="108">
                  <c:v>33</c:v>
                </c:pt>
                <c:pt idx="109">
                  <c:v>32</c:v>
                </c:pt>
                <c:pt idx="110">
                  <c:v>26</c:v>
                </c:pt>
                <c:pt idx="111">
                  <c:v>30</c:v>
                </c:pt>
                <c:pt idx="112">
                  <c:v>37</c:v>
                </c:pt>
                <c:pt idx="113">
                  <c:v>41</c:v>
                </c:pt>
                <c:pt idx="114">
                  <c:v>43</c:v>
                </c:pt>
                <c:pt idx="115">
                  <c:v>48</c:v>
                </c:pt>
                <c:pt idx="116">
                  <c:v>43</c:v>
                </c:pt>
                <c:pt idx="117">
                  <c:v>44</c:v>
                </c:pt>
                <c:pt idx="118">
                  <c:v>36</c:v>
                </c:pt>
                <c:pt idx="119">
                  <c:v>50</c:v>
                </c:pt>
                <c:pt idx="120">
                  <c:v>43</c:v>
                </c:pt>
                <c:pt idx="121">
                  <c:v>39</c:v>
                </c:pt>
                <c:pt idx="122">
                  <c:v>44</c:v>
                </c:pt>
                <c:pt idx="123">
                  <c:v>49</c:v>
                </c:pt>
                <c:pt idx="124">
                  <c:v>48</c:v>
                </c:pt>
                <c:pt idx="125">
                  <c:v>29</c:v>
                </c:pt>
                <c:pt idx="126">
                  <c:v>48</c:v>
                </c:pt>
                <c:pt idx="127">
                  <c:v>50</c:v>
                </c:pt>
                <c:pt idx="128">
                  <c:v>36</c:v>
                </c:pt>
                <c:pt idx="129">
                  <c:v>39</c:v>
                </c:pt>
                <c:pt idx="130">
                  <c:v>55</c:v>
                </c:pt>
                <c:pt idx="131">
                  <c:v>33</c:v>
                </c:pt>
                <c:pt idx="132">
                  <c:v>61</c:v>
                </c:pt>
                <c:pt idx="133">
                  <c:v>64</c:v>
                </c:pt>
                <c:pt idx="134">
                  <c:v>42</c:v>
                </c:pt>
                <c:pt idx="135">
                  <c:v>46</c:v>
                </c:pt>
                <c:pt idx="136">
                  <c:v>47</c:v>
                </c:pt>
                <c:pt idx="137">
                  <c:v>43</c:v>
                </c:pt>
                <c:pt idx="138">
                  <c:v>42</c:v>
                </c:pt>
                <c:pt idx="139">
                  <c:v>47</c:v>
                </c:pt>
                <c:pt idx="140">
                  <c:v>47</c:v>
                </c:pt>
                <c:pt idx="141">
                  <c:v>54</c:v>
                </c:pt>
                <c:pt idx="142">
                  <c:v>45</c:v>
                </c:pt>
                <c:pt idx="143">
                  <c:v>67</c:v>
                </c:pt>
                <c:pt idx="144">
                  <c:v>37</c:v>
                </c:pt>
                <c:pt idx="145">
                  <c:v>43</c:v>
                </c:pt>
                <c:pt idx="146">
                  <c:v>33</c:v>
                </c:pt>
                <c:pt idx="147">
                  <c:v>39</c:v>
                </c:pt>
                <c:pt idx="148">
                  <c:v>63</c:v>
                </c:pt>
                <c:pt idx="149">
                  <c:v>50</c:v>
                </c:pt>
                <c:pt idx="150">
                  <c:v>63</c:v>
                </c:pt>
                <c:pt idx="151">
                  <c:v>43</c:v>
                </c:pt>
                <c:pt idx="152">
                  <c:v>60</c:v>
                </c:pt>
                <c:pt idx="153">
                  <c:v>49</c:v>
                </c:pt>
                <c:pt idx="154">
                  <c:v>49</c:v>
                </c:pt>
                <c:pt idx="155">
                  <c:v>71</c:v>
                </c:pt>
                <c:pt idx="156">
                  <c:v>56</c:v>
                </c:pt>
                <c:pt idx="157">
                  <c:v>50</c:v>
                </c:pt>
                <c:pt idx="158">
                  <c:v>61</c:v>
                </c:pt>
                <c:pt idx="159">
                  <c:v>46</c:v>
                </c:pt>
                <c:pt idx="160">
                  <c:v>64</c:v>
                </c:pt>
                <c:pt idx="161">
                  <c:v>71</c:v>
                </c:pt>
                <c:pt idx="162">
                  <c:v>65</c:v>
                </c:pt>
                <c:pt idx="163">
                  <c:v>46</c:v>
                </c:pt>
                <c:pt idx="164">
                  <c:v>52</c:v>
                </c:pt>
                <c:pt idx="165">
                  <c:v>54</c:v>
                </c:pt>
                <c:pt idx="166">
                  <c:v>41</c:v>
                </c:pt>
                <c:pt idx="167">
                  <c:v>52</c:v>
                </c:pt>
                <c:pt idx="168">
                  <c:v>47</c:v>
                </c:pt>
                <c:pt idx="169">
                  <c:v>59</c:v>
                </c:pt>
                <c:pt idx="170">
                  <c:v>70</c:v>
                </c:pt>
                <c:pt idx="171">
                  <c:v>70</c:v>
                </c:pt>
                <c:pt idx="172">
                  <c:v>72</c:v>
                </c:pt>
                <c:pt idx="173">
                  <c:v>40</c:v>
                </c:pt>
                <c:pt idx="174">
                  <c:v>58</c:v>
                </c:pt>
                <c:pt idx="175">
                  <c:v>23</c:v>
                </c:pt>
                <c:pt idx="176">
                  <c:v>49</c:v>
                </c:pt>
                <c:pt idx="177">
                  <c:v>77</c:v>
                </c:pt>
                <c:pt idx="178">
                  <c:v>42</c:v>
                </c:pt>
                <c:pt idx="179">
                  <c:v>53</c:v>
                </c:pt>
                <c:pt idx="180">
                  <c:v>56</c:v>
                </c:pt>
                <c:pt idx="181">
                  <c:v>47</c:v>
                </c:pt>
                <c:pt idx="182">
                  <c:v>61</c:v>
                </c:pt>
                <c:pt idx="183">
                  <c:v>47</c:v>
                </c:pt>
                <c:pt idx="184">
                  <c:v>66</c:v>
                </c:pt>
                <c:pt idx="185">
                  <c:v>81</c:v>
                </c:pt>
                <c:pt idx="186">
                  <c:v>85</c:v>
                </c:pt>
                <c:pt idx="187">
                  <c:v>57</c:v>
                </c:pt>
                <c:pt idx="188">
                  <c:v>59</c:v>
                </c:pt>
                <c:pt idx="189">
                  <c:v>55</c:v>
                </c:pt>
                <c:pt idx="190">
                  <c:v>55</c:v>
                </c:pt>
                <c:pt idx="191">
                  <c:v>44</c:v>
                </c:pt>
                <c:pt idx="192">
                  <c:v>90</c:v>
                </c:pt>
                <c:pt idx="193">
                  <c:v>79</c:v>
                </c:pt>
                <c:pt idx="194">
                  <c:v>60</c:v>
                </c:pt>
                <c:pt idx="195">
                  <c:v>57</c:v>
                </c:pt>
                <c:pt idx="196">
                  <c:v>54</c:v>
                </c:pt>
                <c:pt idx="197">
                  <c:v>65</c:v>
                </c:pt>
                <c:pt idx="198">
                  <c:v>64</c:v>
                </c:pt>
                <c:pt idx="199">
                  <c:v>78</c:v>
                </c:pt>
                <c:pt idx="200">
                  <c:v>41</c:v>
                </c:pt>
                <c:pt idx="201">
                  <c:v>85</c:v>
                </c:pt>
                <c:pt idx="202">
                  <c:v>79</c:v>
                </c:pt>
                <c:pt idx="203">
                  <c:v>101</c:v>
                </c:pt>
                <c:pt idx="204">
                  <c:v>88</c:v>
                </c:pt>
                <c:pt idx="205">
                  <c:v>67</c:v>
                </c:pt>
                <c:pt idx="206">
                  <c:v>63</c:v>
                </c:pt>
                <c:pt idx="207">
                  <c:v>65</c:v>
                </c:pt>
                <c:pt idx="208">
                  <c:v>101</c:v>
                </c:pt>
                <c:pt idx="209">
                  <c:v>88</c:v>
                </c:pt>
                <c:pt idx="210">
                  <c:v>92</c:v>
                </c:pt>
                <c:pt idx="211">
                  <c:v>80</c:v>
                </c:pt>
                <c:pt idx="212">
                  <c:v>75</c:v>
                </c:pt>
                <c:pt idx="213">
                  <c:v>48</c:v>
                </c:pt>
                <c:pt idx="214">
                  <c:v>45</c:v>
                </c:pt>
                <c:pt idx="215">
                  <c:v>97</c:v>
                </c:pt>
                <c:pt idx="216">
                  <c:v>86</c:v>
                </c:pt>
                <c:pt idx="217">
                  <c:v>81</c:v>
                </c:pt>
                <c:pt idx="218">
                  <c:v>100</c:v>
                </c:pt>
                <c:pt idx="219">
                  <c:v>80</c:v>
                </c:pt>
                <c:pt idx="220">
                  <c:v>84</c:v>
                </c:pt>
                <c:pt idx="221">
                  <c:v>56</c:v>
                </c:pt>
                <c:pt idx="222">
                  <c:v>57</c:v>
                </c:pt>
                <c:pt idx="223">
                  <c:v>56</c:v>
                </c:pt>
                <c:pt idx="224">
                  <c:v>75</c:v>
                </c:pt>
                <c:pt idx="225">
                  <c:v>64</c:v>
                </c:pt>
                <c:pt idx="226">
                  <c:v>97</c:v>
                </c:pt>
                <c:pt idx="227">
                  <c:v>65</c:v>
                </c:pt>
                <c:pt idx="228">
                  <c:v>96</c:v>
                </c:pt>
                <c:pt idx="229">
                  <c:v>92</c:v>
                </c:pt>
                <c:pt idx="230">
                  <c:v>103</c:v>
                </c:pt>
                <c:pt idx="231">
                  <c:v>60</c:v>
                </c:pt>
                <c:pt idx="232">
                  <c:v>82</c:v>
                </c:pt>
                <c:pt idx="233">
                  <c:v>71</c:v>
                </c:pt>
                <c:pt idx="234">
                  <c:v>106</c:v>
                </c:pt>
                <c:pt idx="235">
                  <c:v>86</c:v>
                </c:pt>
                <c:pt idx="236">
                  <c:v>62</c:v>
                </c:pt>
                <c:pt idx="237">
                  <c:v>66</c:v>
                </c:pt>
                <c:pt idx="238">
                  <c:v>69</c:v>
                </c:pt>
                <c:pt idx="239">
                  <c:v>75</c:v>
                </c:pt>
                <c:pt idx="240">
                  <c:v>100</c:v>
                </c:pt>
                <c:pt idx="241">
                  <c:v>103</c:v>
                </c:pt>
                <c:pt idx="242">
                  <c:v>116</c:v>
                </c:pt>
                <c:pt idx="243">
                  <c:v>83</c:v>
                </c:pt>
                <c:pt idx="244">
                  <c:v>92</c:v>
                </c:pt>
                <c:pt idx="245">
                  <c:v>105</c:v>
                </c:pt>
                <c:pt idx="246">
                  <c:v>59</c:v>
                </c:pt>
                <c:pt idx="247">
                  <c:v>76</c:v>
                </c:pt>
                <c:pt idx="248">
                  <c:v>140</c:v>
                </c:pt>
                <c:pt idx="249">
                  <c:v>59</c:v>
                </c:pt>
                <c:pt idx="250">
                  <c:v>92</c:v>
                </c:pt>
                <c:pt idx="251">
                  <c:v>88</c:v>
                </c:pt>
                <c:pt idx="252">
                  <c:v>98</c:v>
                </c:pt>
                <c:pt idx="253">
                  <c:v>96</c:v>
                </c:pt>
                <c:pt idx="254">
                  <c:v>67</c:v>
                </c:pt>
                <c:pt idx="255">
                  <c:v>98</c:v>
                </c:pt>
                <c:pt idx="256">
                  <c:v>69</c:v>
                </c:pt>
                <c:pt idx="257">
                  <c:v>103</c:v>
                </c:pt>
                <c:pt idx="258">
                  <c:v>118</c:v>
                </c:pt>
                <c:pt idx="259">
                  <c:v>88</c:v>
                </c:pt>
                <c:pt idx="260">
                  <c:v>136</c:v>
                </c:pt>
                <c:pt idx="261">
                  <c:v>111</c:v>
                </c:pt>
                <c:pt idx="262">
                  <c:v>120</c:v>
                </c:pt>
                <c:pt idx="263">
                  <c:v>85</c:v>
                </c:pt>
                <c:pt idx="264">
                  <c:v>119</c:v>
                </c:pt>
                <c:pt idx="265">
                  <c:v>113</c:v>
                </c:pt>
                <c:pt idx="266">
                  <c:v>116</c:v>
                </c:pt>
                <c:pt idx="267">
                  <c:v>65</c:v>
                </c:pt>
                <c:pt idx="268">
                  <c:v>136</c:v>
                </c:pt>
                <c:pt idx="269">
                  <c:v>120</c:v>
                </c:pt>
                <c:pt idx="270">
                  <c:v>106</c:v>
                </c:pt>
                <c:pt idx="271">
                  <c:v>110</c:v>
                </c:pt>
                <c:pt idx="272">
                  <c:v>151</c:v>
                </c:pt>
                <c:pt idx="273">
                  <c:v>111</c:v>
                </c:pt>
                <c:pt idx="274">
                  <c:v>98</c:v>
                </c:pt>
                <c:pt idx="275">
                  <c:v>109</c:v>
                </c:pt>
                <c:pt idx="276">
                  <c:v>127</c:v>
                </c:pt>
                <c:pt idx="277">
                  <c:v>100</c:v>
                </c:pt>
                <c:pt idx="278">
                  <c:v>108</c:v>
                </c:pt>
                <c:pt idx="279">
                  <c:v>142</c:v>
                </c:pt>
                <c:pt idx="280">
                  <c:v>69</c:v>
                </c:pt>
                <c:pt idx="281">
                  <c:v>111</c:v>
                </c:pt>
                <c:pt idx="282">
                  <c:v>82</c:v>
                </c:pt>
                <c:pt idx="283">
                  <c:v>115</c:v>
                </c:pt>
                <c:pt idx="284">
                  <c:v>161</c:v>
                </c:pt>
                <c:pt idx="285">
                  <c:v>150</c:v>
                </c:pt>
                <c:pt idx="286">
                  <c:v>110</c:v>
                </c:pt>
                <c:pt idx="287">
                  <c:v>105</c:v>
                </c:pt>
                <c:pt idx="288">
                  <c:v>116</c:v>
                </c:pt>
                <c:pt idx="289">
                  <c:v>130</c:v>
                </c:pt>
                <c:pt idx="290">
                  <c:v>90</c:v>
                </c:pt>
                <c:pt idx="291">
                  <c:v>110</c:v>
                </c:pt>
                <c:pt idx="292">
                  <c:v>117</c:v>
                </c:pt>
                <c:pt idx="293">
                  <c:v>99</c:v>
                </c:pt>
                <c:pt idx="294">
                  <c:v>132</c:v>
                </c:pt>
                <c:pt idx="295">
                  <c:v>122</c:v>
                </c:pt>
                <c:pt idx="296">
                  <c:v>111</c:v>
                </c:pt>
                <c:pt idx="297">
                  <c:v>130</c:v>
                </c:pt>
                <c:pt idx="298">
                  <c:v>98</c:v>
                </c:pt>
                <c:pt idx="299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0-4AB0-A66A-043404D1B8C8}"/>
            </c:ext>
          </c:extLst>
        </c:ser>
        <c:ser>
          <c:idx val="1"/>
          <c:order val="1"/>
          <c:tx>
            <c:strRef>
              <c:f>Лист2!$F$1</c:f>
              <c:strCache>
                <c:ptCount val="1"/>
                <c:pt idx="0">
                  <c:v>Макс.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Лист2!$F$2:$F$301</c:f>
              <c:numCache>
                <c:formatCode>General</c:formatCode>
                <c:ptCount val="300"/>
                <c:pt idx="4">
                  <c:v>345</c:v>
                </c:pt>
                <c:pt idx="5">
                  <c:v>10</c:v>
                </c:pt>
                <c:pt idx="6">
                  <c:v>384</c:v>
                </c:pt>
                <c:pt idx="7">
                  <c:v>338</c:v>
                </c:pt>
                <c:pt idx="8">
                  <c:v>43</c:v>
                </c:pt>
                <c:pt idx="9">
                  <c:v>355</c:v>
                </c:pt>
                <c:pt idx="10">
                  <c:v>39</c:v>
                </c:pt>
                <c:pt idx="11">
                  <c:v>61</c:v>
                </c:pt>
                <c:pt idx="12">
                  <c:v>43</c:v>
                </c:pt>
                <c:pt idx="13">
                  <c:v>84</c:v>
                </c:pt>
                <c:pt idx="14">
                  <c:v>223</c:v>
                </c:pt>
                <c:pt idx="15">
                  <c:v>61</c:v>
                </c:pt>
                <c:pt idx="16">
                  <c:v>403</c:v>
                </c:pt>
                <c:pt idx="17">
                  <c:v>478</c:v>
                </c:pt>
                <c:pt idx="18">
                  <c:v>86</c:v>
                </c:pt>
                <c:pt idx="19">
                  <c:v>206</c:v>
                </c:pt>
                <c:pt idx="20">
                  <c:v>284</c:v>
                </c:pt>
                <c:pt idx="21">
                  <c:v>307</c:v>
                </c:pt>
                <c:pt idx="22">
                  <c:v>229</c:v>
                </c:pt>
                <c:pt idx="23">
                  <c:v>496</c:v>
                </c:pt>
                <c:pt idx="24">
                  <c:v>157</c:v>
                </c:pt>
                <c:pt idx="25">
                  <c:v>144</c:v>
                </c:pt>
                <c:pt idx="26">
                  <c:v>240</c:v>
                </c:pt>
                <c:pt idx="27">
                  <c:v>240</c:v>
                </c:pt>
                <c:pt idx="28">
                  <c:v>87</c:v>
                </c:pt>
                <c:pt idx="29">
                  <c:v>168</c:v>
                </c:pt>
                <c:pt idx="30">
                  <c:v>206</c:v>
                </c:pt>
                <c:pt idx="31">
                  <c:v>84</c:v>
                </c:pt>
                <c:pt idx="32">
                  <c:v>264</c:v>
                </c:pt>
                <c:pt idx="33">
                  <c:v>234</c:v>
                </c:pt>
                <c:pt idx="34">
                  <c:v>311</c:v>
                </c:pt>
                <c:pt idx="35">
                  <c:v>122</c:v>
                </c:pt>
                <c:pt idx="36">
                  <c:v>132</c:v>
                </c:pt>
                <c:pt idx="37">
                  <c:v>90</c:v>
                </c:pt>
                <c:pt idx="38">
                  <c:v>164</c:v>
                </c:pt>
                <c:pt idx="39">
                  <c:v>90</c:v>
                </c:pt>
                <c:pt idx="40">
                  <c:v>155</c:v>
                </c:pt>
                <c:pt idx="41">
                  <c:v>193</c:v>
                </c:pt>
                <c:pt idx="42">
                  <c:v>277</c:v>
                </c:pt>
                <c:pt idx="43">
                  <c:v>454</c:v>
                </c:pt>
                <c:pt idx="44">
                  <c:v>220</c:v>
                </c:pt>
                <c:pt idx="45">
                  <c:v>336</c:v>
                </c:pt>
                <c:pt idx="46">
                  <c:v>80</c:v>
                </c:pt>
                <c:pt idx="47">
                  <c:v>90</c:v>
                </c:pt>
                <c:pt idx="48">
                  <c:v>183</c:v>
                </c:pt>
                <c:pt idx="49">
                  <c:v>198</c:v>
                </c:pt>
                <c:pt idx="50">
                  <c:v>384</c:v>
                </c:pt>
                <c:pt idx="51">
                  <c:v>182</c:v>
                </c:pt>
                <c:pt idx="52">
                  <c:v>109</c:v>
                </c:pt>
                <c:pt idx="53">
                  <c:v>168</c:v>
                </c:pt>
                <c:pt idx="54">
                  <c:v>85</c:v>
                </c:pt>
                <c:pt idx="55">
                  <c:v>147</c:v>
                </c:pt>
                <c:pt idx="56">
                  <c:v>432</c:v>
                </c:pt>
                <c:pt idx="57">
                  <c:v>99</c:v>
                </c:pt>
                <c:pt idx="58">
                  <c:v>122</c:v>
                </c:pt>
                <c:pt idx="59">
                  <c:v>122</c:v>
                </c:pt>
                <c:pt idx="60">
                  <c:v>166</c:v>
                </c:pt>
                <c:pt idx="61">
                  <c:v>310</c:v>
                </c:pt>
                <c:pt idx="62">
                  <c:v>403</c:v>
                </c:pt>
                <c:pt idx="63">
                  <c:v>149</c:v>
                </c:pt>
                <c:pt idx="64">
                  <c:v>309</c:v>
                </c:pt>
                <c:pt idx="65">
                  <c:v>127</c:v>
                </c:pt>
                <c:pt idx="66">
                  <c:v>123</c:v>
                </c:pt>
                <c:pt idx="67">
                  <c:v>116</c:v>
                </c:pt>
                <c:pt idx="68">
                  <c:v>149</c:v>
                </c:pt>
                <c:pt idx="69">
                  <c:v>442</c:v>
                </c:pt>
                <c:pt idx="70">
                  <c:v>182</c:v>
                </c:pt>
                <c:pt idx="71">
                  <c:v>278</c:v>
                </c:pt>
                <c:pt idx="72">
                  <c:v>143</c:v>
                </c:pt>
                <c:pt idx="73">
                  <c:v>121</c:v>
                </c:pt>
                <c:pt idx="74">
                  <c:v>116</c:v>
                </c:pt>
                <c:pt idx="75">
                  <c:v>166</c:v>
                </c:pt>
                <c:pt idx="76">
                  <c:v>212</c:v>
                </c:pt>
                <c:pt idx="77">
                  <c:v>97</c:v>
                </c:pt>
                <c:pt idx="78">
                  <c:v>141</c:v>
                </c:pt>
                <c:pt idx="79">
                  <c:v>98</c:v>
                </c:pt>
                <c:pt idx="80">
                  <c:v>108</c:v>
                </c:pt>
                <c:pt idx="81">
                  <c:v>203</c:v>
                </c:pt>
                <c:pt idx="82">
                  <c:v>258</c:v>
                </c:pt>
                <c:pt idx="83">
                  <c:v>132</c:v>
                </c:pt>
                <c:pt idx="84">
                  <c:v>173</c:v>
                </c:pt>
                <c:pt idx="85">
                  <c:v>183</c:v>
                </c:pt>
                <c:pt idx="86">
                  <c:v>123</c:v>
                </c:pt>
                <c:pt idx="87">
                  <c:v>445</c:v>
                </c:pt>
                <c:pt idx="88">
                  <c:v>200</c:v>
                </c:pt>
                <c:pt idx="89">
                  <c:v>146</c:v>
                </c:pt>
                <c:pt idx="90">
                  <c:v>122</c:v>
                </c:pt>
                <c:pt idx="91">
                  <c:v>129</c:v>
                </c:pt>
                <c:pt idx="92">
                  <c:v>143</c:v>
                </c:pt>
                <c:pt idx="93">
                  <c:v>154</c:v>
                </c:pt>
                <c:pt idx="94">
                  <c:v>232</c:v>
                </c:pt>
                <c:pt idx="95">
                  <c:v>265</c:v>
                </c:pt>
                <c:pt idx="96">
                  <c:v>188</c:v>
                </c:pt>
                <c:pt idx="97">
                  <c:v>151</c:v>
                </c:pt>
                <c:pt idx="98">
                  <c:v>289</c:v>
                </c:pt>
                <c:pt idx="99">
                  <c:v>117</c:v>
                </c:pt>
                <c:pt idx="100">
                  <c:v>134</c:v>
                </c:pt>
                <c:pt idx="101">
                  <c:v>116</c:v>
                </c:pt>
                <c:pt idx="102">
                  <c:v>233</c:v>
                </c:pt>
                <c:pt idx="103">
                  <c:v>135</c:v>
                </c:pt>
                <c:pt idx="104">
                  <c:v>123</c:v>
                </c:pt>
                <c:pt idx="105">
                  <c:v>264</c:v>
                </c:pt>
                <c:pt idx="106">
                  <c:v>133</c:v>
                </c:pt>
                <c:pt idx="107">
                  <c:v>159</c:v>
                </c:pt>
                <c:pt idx="108">
                  <c:v>392</c:v>
                </c:pt>
                <c:pt idx="109">
                  <c:v>129</c:v>
                </c:pt>
                <c:pt idx="110">
                  <c:v>277</c:v>
                </c:pt>
                <c:pt idx="111">
                  <c:v>140</c:v>
                </c:pt>
                <c:pt idx="112">
                  <c:v>264</c:v>
                </c:pt>
                <c:pt idx="113">
                  <c:v>180</c:v>
                </c:pt>
                <c:pt idx="114">
                  <c:v>242</c:v>
                </c:pt>
                <c:pt idx="115">
                  <c:v>175</c:v>
                </c:pt>
                <c:pt idx="116">
                  <c:v>126</c:v>
                </c:pt>
                <c:pt idx="117">
                  <c:v>254</c:v>
                </c:pt>
                <c:pt idx="118">
                  <c:v>341</c:v>
                </c:pt>
                <c:pt idx="119">
                  <c:v>151</c:v>
                </c:pt>
                <c:pt idx="120">
                  <c:v>150</c:v>
                </c:pt>
                <c:pt idx="121">
                  <c:v>246</c:v>
                </c:pt>
                <c:pt idx="122">
                  <c:v>189</c:v>
                </c:pt>
                <c:pt idx="123">
                  <c:v>189</c:v>
                </c:pt>
                <c:pt idx="124">
                  <c:v>170</c:v>
                </c:pt>
                <c:pt idx="125">
                  <c:v>254</c:v>
                </c:pt>
                <c:pt idx="126">
                  <c:v>151</c:v>
                </c:pt>
                <c:pt idx="127">
                  <c:v>160</c:v>
                </c:pt>
                <c:pt idx="128">
                  <c:v>222</c:v>
                </c:pt>
                <c:pt idx="129">
                  <c:v>129</c:v>
                </c:pt>
                <c:pt idx="130">
                  <c:v>404</c:v>
                </c:pt>
                <c:pt idx="131">
                  <c:v>206</c:v>
                </c:pt>
                <c:pt idx="132">
                  <c:v>142</c:v>
                </c:pt>
                <c:pt idx="133">
                  <c:v>472</c:v>
                </c:pt>
                <c:pt idx="134">
                  <c:v>200</c:v>
                </c:pt>
                <c:pt idx="135">
                  <c:v>199</c:v>
                </c:pt>
                <c:pt idx="136">
                  <c:v>162</c:v>
                </c:pt>
                <c:pt idx="137">
                  <c:v>130</c:v>
                </c:pt>
                <c:pt idx="138">
                  <c:v>166</c:v>
                </c:pt>
                <c:pt idx="139">
                  <c:v>145</c:v>
                </c:pt>
                <c:pt idx="140">
                  <c:v>158</c:v>
                </c:pt>
                <c:pt idx="141">
                  <c:v>154</c:v>
                </c:pt>
                <c:pt idx="142">
                  <c:v>176</c:v>
                </c:pt>
                <c:pt idx="143">
                  <c:v>154</c:v>
                </c:pt>
                <c:pt idx="144">
                  <c:v>191</c:v>
                </c:pt>
                <c:pt idx="145">
                  <c:v>162</c:v>
                </c:pt>
                <c:pt idx="146">
                  <c:v>173</c:v>
                </c:pt>
                <c:pt idx="147">
                  <c:v>426</c:v>
                </c:pt>
                <c:pt idx="148">
                  <c:v>169</c:v>
                </c:pt>
                <c:pt idx="149">
                  <c:v>340</c:v>
                </c:pt>
                <c:pt idx="150">
                  <c:v>206</c:v>
                </c:pt>
                <c:pt idx="151">
                  <c:v>181</c:v>
                </c:pt>
                <c:pt idx="152">
                  <c:v>299</c:v>
                </c:pt>
                <c:pt idx="153">
                  <c:v>263</c:v>
                </c:pt>
                <c:pt idx="154">
                  <c:v>188</c:v>
                </c:pt>
                <c:pt idx="155">
                  <c:v>155</c:v>
                </c:pt>
                <c:pt idx="156">
                  <c:v>162</c:v>
                </c:pt>
                <c:pt idx="157">
                  <c:v>217</c:v>
                </c:pt>
                <c:pt idx="158">
                  <c:v>161</c:v>
                </c:pt>
                <c:pt idx="159">
                  <c:v>308</c:v>
                </c:pt>
                <c:pt idx="160">
                  <c:v>414</c:v>
                </c:pt>
                <c:pt idx="161">
                  <c:v>271</c:v>
                </c:pt>
                <c:pt idx="162">
                  <c:v>231</c:v>
                </c:pt>
                <c:pt idx="163">
                  <c:v>155</c:v>
                </c:pt>
                <c:pt idx="164">
                  <c:v>165</c:v>
                </c:pt>
                <c:pt idx="165">
                  <c:v>173</c:v>
                </c:pt>
                <c:pt idx="166">
                  <c:v>216</c:v>
                </c:pt>
                <c:pt idx="167">
                  <c:v>152</c:v>
                </c:pt>
                <c:pt idx="168">
                  <c:v>199</c:v>
                </c:pt>
                <c:pt idx="169">
                  <c:v>155</c:v>
                </c:pt>
                <c:pt idx="170">
                  <c:v>310</c:v>
                </c:pt>
                <c:pt idx="171">
                  <c:v>490</c:v>
                </c:pt>
                <c:pt idx="172">
                  <c:v>240</c:v>
                </c:pt>
                <c:pt idx="173">
                  <c:v>240</c:v>
                </c:pt>
                <c:pt idx="174">
                  <c:v>165</c:v>
                </c:pt>
                <c:pt idx="175">
                  <c:v>189</c:v>
                </c:pt>
                <c:pt idx="176">
                  <c:v>172</c:v>
                </c:pt>
                <c:pt idx="177">
                  <c:v>174</c:v>
                </c:pt>
                <c:pt idx="178">
                  <c:v>185</c:v>
                </c:pt>
                <c:pt idx="179">
                  <c:v>251</c:v>
                </c:pt>
                <c:pt idx="180">
                  <c:v>429</c:v>
                </c:pt>
                <c:pt idx="181">
                  <c:v>234</c:v>
                </c:pt>
                <c:pt idx="182">
                  <c:v>159</c:v>
                </c:pt>
                <c:pt idx="183">
                  <c:v>335</c:v>
                </c:pt>
                <c:pt idx="184">
                  <c:v>313</c:v>
                </c:pt>
                <c:pt idx="185">
                  <c:v>320</c:v>
                </c:pt>
                <c:pt idx="186">
                  <c:v>234</c:v>
                </c:pt>
                <c:pt idx="187">
                  <c:v>206</c:v>
                </c:pt>
                <c:pt idx="188">
                  <c:v>291</c:v>
                </c:pt>
                <c:pt idx="189">
                  <c:v>178</c:v>
                </c:pt>
                <c:pt idx="190">
                  <c:v>203</c:v>
                </c:pt>
                <c:pt idx="191">
                  <c:v>319</c:v>
                </c:pt>
                <c:pt idx="192">
                  <c:v>195</c:v>
                </c:pt>
                <c:pt idx="193">
                  <c:v>217</c:v>
                </c:pt>
                <c:pt idx="194">
                  <c:v>228</c:v>
                </c:pt>
                <c:pt idx="195">
                  <c:v>176</c:v>
                </c:pt>
                <c:pt idx="196">
                  <c:v>198</c:v>
                </c:pt>
                <c:pt idx="197">
                  <c:v>233</c:v>
                </c:pt>
                <c:pt idx="198">
                  <c:v>176</c:v>
                </c:pt>
                <c:pt idx="199">
                  <c:v>325</c:v>
                </c:pt>
                <c:pt idx="200">
                  <c:v>192</c:v>
                </c:pt>
                <c:pt idx="201">
                  <c:v>232</c:v>
                </c:pt>
                <c:pt idx="202">
                  <c:v>193</c:v>
                </c:pt>
                <c:pt idx="203">
                  <c:v>163</c:v>
                </c:pt>
                <c:pt idx="204">
                  <c:v>274</c:v>
                </c:pt>
                <c:pt idx="205">
                  <c:v>221</c:v>
                </c:pt>
                <c:pt idx="206">
                  <c:v>214</c:v>
                </c:pt>
                <c:pt idx="207">
                  <c:v>191</c:v>
                </c:pt>
                <c:pt idx="208">
                  <c:v>187</c:v>
                </c:pt>
                <c:pt idx="209">
                  <c:v>252</c:v>
                </c:pt>
                <c:pt idx="210">
                  <c:v>287</c:v>
                </c:pt>
                <c:pt idx="211">
                  <c:v>287</c:v>
                </c:pt>
                <c:pt idx="212">
                  <c:v>243</c:v>
                </c:pt>
                <c:pt idx="213">
                  <c:v>207</c:v>
                </c:pt>
                <c:pt idx="214">
                  <c:v>276</c:v>
                </c:pt>
                <c:pt idx="215">
                  <c:v>358</c:v>
                </c:pt>
                <c:pt idx="216">
                  <c:v>192</c:v>
                </c:pt>
                <c:pt idx="217">
                  <c:v>274</c:v>
                </c:pt>
                <c:pt idx="218">
                  <c:v>211</c:v>
                </c:pt>
                <c:pt idx="219">
                  <c:v>209</c:v>
                </c:pt>
                <c:pt idx="220">
                  <c:v>168</c:v>
                </c:pt>
                <c:pt idx="221">
                  <c:v>212</c:v>
                </c:pt>
                <c:pt idx="222">
                  <c:v>294</c:v>
                </c:pt>
                <c:pt idx="223">
                  <c:v>299</c:v>
                </c:pt>
                <c:pt idx="224">
                  <c:v>196</c:v>
                </c:pt>
                <c:pt idx="225">
                  <c:v>335</c:v>
                </c:pt>
                <c:pt idx="226">
                  <c:v>256</c:v>
                </c:pt>
                <c:pt idx="227">
                  <c:v>245</c:v>
                </c:pt>
                <c:pt idx="228">
                  <c:v>225</c:v>
                </c:pt>
                <c:pt idx="229">
                  <c:v>225</c:v>
                </c:pt>
                <c:pt idx="230">
                  <c:v>272</c:v>
                </c:pt>
                <c:pt idx="231">
                  <c:v>214</c:v>
                </c:pt>
                <c:pt idx="232">
                  <c:v>166</c:v>
                </c:pt>
                <c:pt idx="233">
                  <c:v>187</c:v>
                </c:pt>
                <c:pt idx="234">
                  <c:v>237</c:v>
                </c:pt>
                <c:pt idx="235">
                  <c:v>216</c:v>
                </c:pt>
                <c:pt idx="236">
                  <c:v>281</c:v>
                </c:pt>
                <c:pt idx="237">
                  <c:v>275</c:v>
                </c:pt>
                <c:pt idx="238">
                  <c:v>351</c:v>
                </c:pt>
                <c:pt idx="239">
                  <c:v>403</c:v>
                </c:pt>
                <c:pt idx="240">
                  <c:v>197</c:v>
                </c:pt>
                <c:pt idx="241">
                  <c:v>324</c:v>
                </c:pt>
                <c:pt idx="242">
                  <c:v>243</c:v>
                </c:pt>
                <c:pt idx="243">
                  <c:v>229</c:v>
                </c:pt>
                <c:pt idx="244">
                  <c:v>254</c:v>
                </c:pt>
                <c:pt idx="245">
                  <c:v>214</c:v>
                </c:pt>
                <c:pt idx="246">
                  <c:v>221</c:v>
                </c:pt>
                <c:pt idx="247">
                  <c:v>391</c:v>
                </c:pt>
                <c:pt idx="248">
                  <c:v>185</c:v>
                </c:pt>
                <c:pt idx="249">
                  <c:v>207</c:v>
                </c:pt>
                <c:pt idx="250">
                  <c:v>266</c:v>
                </c:pt>
                <c:pt idx="251">
                  <c:v>302</c:v>
                </c:pt>
                <c:pt idx="252">
                  <c:v>313</c:v>
                </c:pt>
                <c:pt idx="253">
                  <c:v>190</c:v>
                </c:pt>
                <c:pt idx="254">
                  <c:v>207</c:v>
                </c:pt>
                <c:pt idx="255">
                  <c:v>246</c:v>
                </c:pt>
                <c:pt idx="256">
                  <c:v>255</c:v>
                </c:pt>
                <c:pt idx="257">
                  <c:v>203</c:v>
                </c:pt>
                <c:pt idx="258">
                  <c:v>194</c:v>
                </c:pt>
                <c:pt idx="259">
                  <c:v>314</c:v>
                </c:pt>
                <c:pt idx="260">
                  <c:v>204</c:v>
                </c:pt>
                <c:pt idx="261">
                  <c:v>279</c:v>
                </c:pt>
                <c:pt idx="262">
                  <c:v>256</c:v>
                </c:pt>
                <c:pt idx="263">
                  <c:v>205</c:v>
                </c:pt>
                <c:pt idx="264">
                  <c:v>375</c:v>
                </c:pt>
                <c:pt idx="265">
                  <c:v>181</c:v>
                </c:pt>
                <c:pt idx="266">
                  <c:v>311</c:v>
                </c:pt>
                <c:pt idx="267">
                  <c:v>323</c:v>
                </c:pt>
                <c:pt idx="268">
                  <c:v>225</c:v>
                </c:pt>
                <c:pt idx="269">
                  <c:v>288</c:v>
                </c:pt>
                <c:pt idx="270">
                  <c:v>476</c:v>
                </c:pt>
                <c:pt idx="271">
                  <c:v>221</c:v>
                </c:pt>
                <c:pt idx="272">
                  <c:v>300</c:v>
                </c:pt>
                <c:pt idx="273">
                  <c:v>360</c:v>
                </c:pt>
                <c:pt idx="274">
                  <c:v>347</c:v>
                </c:pt>
                <c:pt idx="275">
                  <c:v>235</c:v>
                </c:pt>
                <c:pt idx="276">
                  <c:v>292</c:v>
                </c:pt>
                <c:pt idx="277">
                  <c:v>289</c:v>
                </c:pt>
                <c:pt idx="278">
                  <c:v>234</c:v>
                </c:pt>
                <c:pt idx="279">
                  <c:v>218</c:v>
                </c:pt>
                <c:pt idx="280">
                  <c:v>242</c:v>
                </c:pt>
                <c:pt idx="281">
                  <c:v>346</c:v>
                </c:pt>
                <c:pt idx="282">
                  <c:v>352</c:v>
                </c:pt>
                <c:pt idx="283">
                  <c:v>229</c:v>
                </c:pt>
                <c:pt idx="284">
                  <c:v>277</c:v>
                </c:pt>
                <c:pt idx="285">
                  <c:v>241</c:v>
                </c:pt>
                <c:pt idx="286">
                  <c:v>530</c:v>
                </c:pt>
                <c:pt idx="287">
                  <c:v>309</c:v>
                </c:pt>
                <c:pt idx="288">
                  <c:v>216</c:v>
                </c:pt>
                <c:pt idx="289">
                  <c:v>199</c:v>
                </c:pt>
                <c:pt idx="290">
                  <c:v>507</c:v>
                </c:pt>
                <c:pt idx="291">
                  <c:v>289</c:v>
                </c:pt>
                <c:pt idx="292">
                  <c:v>416</c:v>
                </c:pt>
                <c:pt idx="293">
                  <c:v>178</c:v>
                </c:pt>
                <c:pt idx="294">
                  <c:v>197</c:v>
                </c:pt>
                <c:pt idx="295">
                  <c:v>294</c:v>
                </c:pt>
                <c:pt idx="296">
                  <c:v>214</c:v>
                </c:pt>
                <c:pt idx="297">
                  <c:v>226</c:v>
                </c:pt>
                <c:pt idx="298">
                  <c:v>228</c:v>
                </c:pt>
                <c:pt idx="299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D0-4AB0-A66A-043404D1B8C8}"/>
            </c:ext>
          </c:extLst>
        </c:ser>
        <c:ser>
          <c:idx val="2"/>
          <c:order val="2"/>
          <c:tx>
            <c:strRef>
              <c:f>Лист2!$G$1</c:f>
              <c:strCache>
                <c:ptCount val="1"/>
                <c:pt idx="0">
                  <c:v>Сред.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0535363803663292E-2"/>
                  <c:y val="-0.4737580338961184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val>
            <c:numRef>
              <c:f>Лист2!$G$2:$G$301</c:f>
              <c:numCache>
                <c:formatCode>General</c:formatCode>
                <c:ptCount val="300"/>
                <c:pt idx="4">
                  <c:v>10.6166984429615</c:v>
                </c:pt>
                <c:pt idx="5">
                  <c:v>10</c:v>
                </c:pt>
                <c:pt idx="6">
                  <c:v>15.296111901374999</c:v>
                </c:pt>
                <c:pt idx="7">
                  <c:v>17.451970443349701</c:v>
                </c:pt>
                <c:pt idx="8">
                  <c:v>15.208791208791199</c:v>
                </c:pt>
                <c:pt idx="9">
                  <c:v>14.350130039011701</c:v>
                </c:pt>
                <c:pt idx="10">
                  <c:v>15.1041257367387</c:v>
                </c:pt>
                <c:pt idx="11">
                  <c:v>14.480211081794099</c:v>
                </c:pt>
                <c:pt idx="12">
                  <c:v>17.294444444444402</c:v>
                </c:pt>
                <c:pt idx="13">
                  <c:v>18.8969465648854</c:v>
                </c:pt>
                <c:pt idx="14">
                  <c:v>14.7497255762897</c:v>
                </c:pt>
                <c:pt idx="15">
                  <c:v>19.139737991266301</c:v>
                </c:pt>
                <c:pt idx="16">
                  <c:v>16.301559282141799</c:v>
                </c:pt>
                <c:pt idx="17">
                  <c:v>28.252430815257998</c:v>
                </c:pt>
                <c:pt idx="18">
                  <c:v>17.909523809523801</c:v>
                </c:pt>
                <c:pt idx="19">
                  <c:v>20.032059186189802</c:v>
                </c:pt>
                <c:pt idx="20">
                  <c:v>21.576257861635199</c:v>
                </c:pt>
                <c:pt idx="21">
                  <c:v>24.309205350117999</c:v>
                </c:pt>
                <c:pt idx="22">
                  <c:v>24.361252115059202</c:v>
                </c:pt>
                <c:pt idx="23">
                  <c:v>23.367149758454101</c:v>
                </c:pt>
                <c:pt idx="24">
                  <c:v>25.891350210970401</c:v>
                </c:pt>
                <c:pt idx="25">
                  <c:v>24.081858407079601</c:v>
                </c:pt>
                <c:pt idx="26">
                  <c:v>25.509915014164299</c:v>
                </c:pt>
                <c:pt idx="27">
                  <c:v>30.490395480225899</c:v>
                </c:pt>
                <c:pt idx="28">
                  <c:v>24.4795258620689</c:v>
                </c:pt>
                <c:pt idx="29">
                  <c:v>30.692941176470502</c:v>
                </c:pt>
                <c:pt idx="30">
                  <c:v>31.4934640522875</c:v>
                </c:pt>
                <c:pt idx="31">
                  <c:v>29.296564195298298</c:v>
                </c:pt>
                <c:pt idx="32">
                  <c:v>25.632863849765201</c:v>
                </c:pt>
                <c:pt idx="33">
                  <c:v>31.482701812191099</c:v>
                </c:pt>
                <c:pt idx="34">
                  <c:v>29.270998415213899</c:v>
                </c:pt>
                <c:pt idx="35">
                  <c:v>28.798839458413902</c:v>
                </c:pt>
                <c:pt idx="36">
                  <c:v>30.281132075471699</c:v>
                </c:pt>
                <c:pt idx="37">
                  <c:v>32.271221532091097</c:v>
                </c:pt>
                <c:pt idx="38">
                  <c:v>29.347826086956498</c:v>
                </c:pt>
                <c:pt idx="39">
                  <c:v>32.792207792207698</c:v>
                </c:pt>
                <c:pt idx="40">
                  <c:v>33.2308998302207</c:v>
                </c:pt>
                <c:pt idx="41">
                  <c:v>32.322580645161203</c:v>
                </c:pt>
                <c:pt idx="42">
                  <c:v>33.722960151802603</c:v>
                </c:pt>
                <c:pt idx="43">
                  <c:v>37.888223552894203</c:v>
                </c:pt>
                <c:pt idx="44">
                  <c:v>32.962674961119703</c:v>
                </c:pt>
                <c:pt idx="45">
                  <c:v>36.526539278131601</c:v>
                </c:pt>
                <c:pt idx="46">
                  <c:v>34.621923937360101</c:v>
                </c:pt>
                <c:pt idx="47">
                  <c:v>35.331002331002303</c:v>
                </c:pt>
                <c:pt idx="48">
                  <c:v>37.2869565217391</c:v>
                </c:pt>
                <c:pt idx="49">
                  <c:v>37.746203904555301</c:v>
                </c:pt>
                <c:pt idx="50">
                  <c:v>34.996350364963497</c:v>
                </c:pt>
                <c:pt idx="51">
                  <c:v>41.229411764705802</c:v>
                </c:pt>
                <c:pt idx="52">
                  <c:v>37.649779735682799</c:v>
                </c:pt>
                <c:pt idx="53">
                  <c:v>40.491358024691301</c:v>
                </c:pt>
                <c:pt idx="54">
                  <c:v>39.2695417789757</c:v>
                </c:pt>
                <c:pt idx="55">
                  <c:v>43.102484472049603</c:v>
                </c:pt>
                <c:pt idx="56">
                  <c:v>47.8507462686567</c:v>
                </c:pt>
                <c:pt idx="57">
                  <c:v>43.245098039215598</c:v>
                </c:pt>
                <c:pt idx="58">
                  <c:v>40.849256900212303</c:v>
                </c:pt>
                <c:pt idx="59">
                  <c:v>44.132394366197097</c:v>
                </c:pt>
                <c:pt idx="60">
                  <c:v>43.048517520215597</c:v>
                </c:pt>
                <c:pt idx="61">
                  <c:v>46.032345013476998</c:v>
                </c:pt>
                <c:pt idx="62">
                  <c:v>46.932584269662897</c:v>
                </c:pt>
                <c:pt idx="63">
                  <c:v>45.8910256410256</c:v>
                </c:pt>
                <c:pt idx="64">
                  <c:v>45.091722595078302</c:v>
                </c:pt>
                <c:pt idx="65">
                  <c:v>45.807580174927097</c:v>
                </c:pt>
                <c:pt idx="66">
                  <c:v>49.781512605042003</c:v>
                </c:pt>
                <c:pt idx="67">
                  <c:v>45.8913580246913</c:v>
                </c:pt>
                <c:pt idx="68">
                  <c:v>45.7263427109974</c:v>
                </c:pt>
                <c:pt idx="69">
                  <c:v>57.521126760563298</c:v>
                </c:pt>
                <c:pt idx="70">
                  <c:v>53.552542372881298</c:v>
                </c:pt>
                <c:pt idx="71">
                  <c:v>53.157232704402503</c:v>
                </c:pt>
                <c:pt idx="72">
                  <c:v>51.8812260536398</c:v>
                </c:pt>
                <c:pt idx="73">
                  <c:v>53.961977186311699</c:v>
                </c:pt>
                <c:pt idx="74">
                  <c:v>51.213286713286699</c:v>
                </c:pt>
                <c:pt idx="75">
                  <c:v>52.856617647058798</c:v>
                </c:pt>
                <c:pt idx="76">
                  <c:v>58.153846153846096</c:v>
                </c:pt>
                <c:pt idx="77">
                  <c:v>54.678733031674199</c:v>
                </c:pt>
                <c:pt idx="78">
                  <c:v>56.272321428571402</c:v>
                </c:pt>
                <c:pt idx="79">
                  <c:v>58.981651376146701</c:v>
                </c:pt>
                <c:pt idx="80">
                  <c:v>55.764150943396203</c:v>
                </c:pt>
                <c:pt idx="81">
                  <c:v>60.970711297071098</c:v>
                </c:pt>
                <c:pt idx="82">
                  <c:v>68.474708171206203</c:v>
                </c:pt>
                <c:pt idx="83">
                  <c:v>58.621739130434698</c:v>
                </c:pt>
                <c:pt idx="84">
                  <c:v>59.378723404255297</c:v>
                </c:pt>
                <c:pt idx="85">
                  <c:v>62.275229357798104</c:v>
                </c:pt>
                <c:pt idx="86">
                  <c:v>62.073732718894</c:v>
                </c:pt>
                <c:pt idx="87">
                  <c:v>64.952380952380906</c:v>
                </c:pt>
                <c:pt idx="88">
                  <c:v>68.235849056603698</c:v>
                </c:pt>
                <c:pt idx="89">
                  <c:v>62.725118483412302</c:v>
                </c:pt>
                <c:pt idx="90">
                  <c:v>60.9324324324324</c:v>
                </c:pt>
                <c:pt idx="91">
                  <c:v>64.387500000000003</c:v>
                </c:pt>
                <c:pt idx="92">
                  <c:v>66.664804469273705</c:v>
                </c:pt>
                <c:pt idx="93">
                  <c:v>66.514619883040893</c:v>
                </c:pt>
                <c:pt idx="94">
                  <c:v>73.291891891891893</c:v>
                </c:pt>
                <c:pt idx="95">
                  <c:v>74.101941747572795</c:v>
                </c:pt>
                <c:pt idx="96">
                  <c:v>68.664804469273705</c:v>
                </c:pt>
                <c:pt idx="97">
                  <c:v>69.405797101449195</c:v>
                </c:pt>
                <c:pt idx="98">
                  <c:v>80.691729323308195</c:v>
                </c:pt>
                <c:pt idx="99">
                  <c:v>69.319018404907894</c:v>
                </c:pt>
                <c:pt idx="100">
                  <c:v>72.395522388059703</c:v>
                </c:pt>
                <c:pt idx="101">
                  <c:v>70.240601503759393</c:v>
                </c:pt>
                <c:pt idx="102">
                  <c:v>70.6666666666666</c:v>
                </c:pt>
                <c:pt idx="103">
                  <c:v>70.679012345678998</c:v>
                </c:pt>
                <c:pt idx="104">
                  <c:v>69.856060606060595</c:v>
                </c:pt>
                <c:pt idx="105">
                  <c:v>76.075862068965506</c:v>
                </c:pt>
                <c:pt idx="106">
                  <c:v>72.776223776223702</c:v>
                </c:pt>
                <c:pt idx="107">
                  <c:v>74.769230769230703</c:v>
                </c:pt>
                <c:pt idx="108">
                  <c:v>89.712574850299404</c:v>
                </c:pt>
                <c:pt idx="109">
                  <c:v>71.787878787878697</c:v>
                </c:pt>
                <c:pt idx="110">
                  <c:v>79.020689655172404</c:v>
                </c:pt>
                <c:pt idx="111">
                  <c:v>78.812949640287698</c:v>
                </c:pt>
                <c:pt idx="112">
                  <c:v>80.646017699115006</c:v>
                </c:pt>
                <c:pt idx="113">
                  <c:v>80.8645833333333</c:v>
                </c:pt>
                <c:pt idx="114">
                  <c:v>80.541284403669707</c:v>
                </c:pt>
                <c:pt idx="115">
                  <c:v>79.247787610619397</c:v>
                </c:pt>
                <c:pt idx="116">
                  <c:v>78.701030927835006</c:v>
                </c:pt>
                <c:pt idx="117">
                  <c:v>80.535714285714207</c:v>
                </c:pt>
                <c:pt idx="118">
                  <c:v>87.585858585858503</c:v>
                </c:pt>
                <c:pt idx="119">
                  <c:v>85.75</c:v>
                </c:pt>
                <c:pt idx="120">
                  <c:v>83.775000000000006</c:v>
                </c:pt>
                <c:pt idx="121">
                  <c:v>92.425531914893597</c:v>
                </c:pt>
                <c:pt idx="122">
                  <c:v>80.492537313432805</c:v>
                </c:pt>
                <c:pt idx="123">
                  <c:v>88.297520661156994</c:v>
                </c:pt>
                <c:pt idx="124">
                  <c:v>87.784615384615293</c:v>
                </c:pt>
                <c:pt idx="125">
                  <c:v>88.244186046511601</c:v>
                </c:pt>
                <c:pt idx="126">
                  <c:v>86.0104166666666</c:v>
                </c:pt>
                <c:pt idx="127">
                  <c:v>86.442105263157899</c:v>
                </c:pt>
                <c:pt idx="128">
                  <c:v>87.6666666666666</c:v>
                </c:pt>
                <c:pt idx="129">
                  <c:v>91.098901098901095</c:v>
                </c:pt>
                <c:pt idx="130">
                  <c:v>96.8</c:v>
                </c:pt>
                <c:pt idx="131">
                  <c:v>98.134831460674107</c:v>
                </c:pt>
                <c:pt idx="132">
                  <c:v>91.481927710843294</c:v>
                </c:pt>
                <c:pt idx="133">
                  <c:v>95.457142857142799</c:v>
                </c:pt>
                <c:pt idx="134">
                  <c:v>103.67889908256799</c:v>
                </c:pt>
                <c:pt idx="135">
                  <c:v>91.3116883116883</c:v>
                </c:pt>
                <c:pt idx="136">
                  <c:v>90.9</c:v>
                </c:pt>
                <c:pt idx="137">
                  <c:v>92.0322580645161</c:v>
                </c:pt>
                <c:pt idx="138">
                  <c:v>94.1875</c:v>
                </c:pt>
                <c:pt idx="139">
                  <c:v>88.620967741935402</c:v>
                </c:pt>
                <c:pt idx="140">
                  <c:v>94.075268817204304</c:v>
                </c:pt>
                <c:pt idx="141">
                  <c:v>94.142857142857096</c:v>
                </c:pt>
                <c:pt idx="142">
                  <c:v>93.011904761904702</c:v>
                </c:pt>
                <c:pt idx="143">
                  <c:v>96.493333333333297</c:v>
                </c:pt>
                <c:pt idx="144">
                  <c:v>101.44186046511599</c:v>
                </c:pt>
                <c:pt idx="145">
                  <c:v>99.442307692307693</c:v>
                </c:pt>
                <c:pt idx="146">
                  <c:v>100.015625</c:v>
                </c:pt>
                <c:pt idx="147">
                  <c:v>114.83495145630999</c:v>
                </c:pt>
                <c:pt idx="148">
                  <c:v>101.78571428571399</c:v>
                </c:pt>
                <c:pt idx="149">
                  <c:v>101.90163934426199</c:v>
                </c:pt>
                <c:pt idx="150">
                  <c:v>103.063829787234</c:v>
                </c:pt>
                <c:pt idx="151">
                  <c:v>98.813559322033896</c:v>
                </c:pt>
                <c:pt idx="152">
                  <c:v>99.425925925925895</c:v>
                </c:pt>
                <c:pt idx="153">
                  <c:v>103.965517241379</c:v>
                </c:pt>
                <c:pt idx="154">
                  <c:v>106.63492063491999</c:v>
                </c:pt>
                <c:pt idx="155">
                  <c:v>99.420289855072397</c:v>
                </c:pt>
                <c:pt idx="156">
                  <c:v>105.925925925925</c:v>
                </c:pt>
                <c:pt idx="157">
                  <c:v>103.754385964912</c:v>
                </c:pt>
                <c:pt idx="158">
                  <c:v>100.739130434782</c:v>
                </c:pt>
                <c:pt idx="159">
                  <c:v>105.70967741935399</c:v>
                </c:pt>
                <c:pt idx="160">
                  <c:v>125.292682926829</c:v>
                </c:pt>
                <c:pt idx="161">
                  <c:v>111.864406779661</c:v>
                </c:pt>
                <c:pt idx="162">
                  <c:v>110.333333333333</c:v>
                </c:pt>
                <c:pt idx="163">
                  <c:v>106.42</c:v>
                </c:pt>
                <c:pt idx="164">
                  <c:v>103.77358490566</c:v>
                </c:pt>
                <c:pt idx="165">
                  <c:v>114.304347826086</c:v>
                </c:pt>
                <c:pt idx="166">
                  <c:v>113.046511627906</c:v>
                </c:pt>
                <c:pt idx="167">
                  <c:v>100.655172413793</c:v>
                </c:pt>
                <c:pt idx="168">
                  <c:v>119.62222222222201</c:v>
                </c:pt>
                <c:pt idx="169">
                  <c:v>113.470588235294</c:v>
                </c:pt>
                <c:pt idx="170">
                  <c:v>121.63414634146299</c:v>
                </c:pt>
                <c:pt idx="171">
                  <c:v>129.29310344827499</c:v>
                </c:pt>
                <c:pt idx="172">
                  <c:v>118.621621621621</c:v>
                </c:pt>
                <c:pt idx="173">
                  <c:v>131.55769230769201</c:v>
                </c:pt>
                <c:pt idx="174">
                  <c:v>113.73333333333299</c:v>
                </c:pt>
                <c:pt idx="175">
                  <c:v>113.35185185185099</c:v>
                </c:pt>
                <c:pt idx="176">
                  <c:v>113.47826086956501</c:v>
                </c:pt>
                <c:pt idx="177">
                  <c:v>113.880952380952</c:v>
                </c:pt>
                <c:pt idx="178">
                  <c:v>113.5</c:v>
                </c:pt>
                <c:pt idx="179">
                  <c:v>120.95348837209301</c:v>
                </c:pt>
                <c:pt idx="180">
                  <c:v>125.194444444444</c:v>
                </c:pt>
                <c:pt idx="181">
                  <c:v>123.04</c:v>
                </c:pt>
                <c:pt idx="182">
                  <c:v>115.85714285714199</c:v>
                </c:pt>
                <c:pt idx="183">
                  <c:v>125.363636363636</c:v>
                </c:pt>
                <c:pt idx="184">
                  <c:v>140.371428571428</c:v>
                </c:pt>
                <c:pt idx="185">
                  <c:v>133.55000000000001</c:v>
                </c:pt>
                <c:pt idx="186">
                  <c:v>136.09756097560901</c:v>
                </c:pt>
                <c:pt idx="187">
                  <c:v>120.89189189189101</c:v>
                </c:pt>
                <c:pt idx="188">
                  <c:v>129.35135135135101</c:v>
                </c:pt>
                <c:pt idx="189">
                  <c:v>123.58064516128999</c:v>
                </c:pt>
                <c:pt idx="190">
                  <c:v>121.59375</c:v>
                </c:pt>
                <c:pt idx="191">
                  <c:v>132.111111111111</c:v>
                </c:pt>
                <c:pt idx="192">
                  <c:v>129.15384615384599</c:v>
                </c:pt>
                <c:pt idx="193">
                  <c:v>125.485714285714</c:v>
                </c:pt>
                <c:pt idx="194">
                  <c:v>126.121951219512</c:v>
                </c:pt>
                <c:pt idx="195">
                  <c:v>123.823529411764</c:v>
                </c:pt>
                <c:pt idx="196">
                  <c:v>123.74074074073999</c:v>
                </c:pt>
                <c:pt idx="197">
                  <c:v>121.39393939393899</c:v>
                </c:pt>
                <c:pt idx="198">
                  <c:v>120.5</c:v>
                </c:pt>
                <c:pt idx="199">
                  <c:v>143.47826086956499</c:v>
                </c:pt>
                <c:pt idx="200">
                  <c:v>127.72413793103399</c:v>
                </c:pt>
                <c:pt idx="201">
                  <c:v>132.04545454545399</c:v>
                </c:pt>
                <c:pt idx="202">
                  <c:v>128.51612903225799</c:v>
                </c:pt>
                <c:pt idx="203">
                  <c:v>130</c:v>
                </c:pt>
                <c:pt idx="204">
                  <c:v>136.258064516129</c:v>
                </c:pt>
                <c:pt idx="205">
                  <c:v>129.210526315789</c:v>
                </c:pt>
                <c:pt idx="206">
                  <c:v>134.93103448275801</c:v>
                </c:pt>
                <c:pt idx="207">
                  <c:v>137.47619047619</c:v>
                </c:pt>
                <c:pt idx="208">
                  <c:v>126.714285714285</c:v>
                </c:pt>
                <c:pt idx="209">
                  <c:v>143.916666666666</c:v>
                </c:pt>
                <c:pt idx="210">
                  <c:v>140.54545454545399</c:v>
                </c:pt>
                <c:pt idx="211">
                  <c:v>150.117647058823</c:v>
                </c:pt>
                <c:pt idx="212">
                  <c:v>146.636363636363</c:v>
                </c:pt>
                <c:pt idx="213">
                  <c:v>139.04347826086899</c:v>
                </c:pt>
                <c:pt idx="214">
                  <c:v>141.916666666666</c:v>
                </c:pt>
                <c:pt idx="215">
                  <c:v>143.263157894736</c:v>
                </c:pt>
                <c:pt idx="216">
                  <c:v>140.5</c:v>
                </c:pt>
                <c:pt idx="217">
                  <c:v>134.96551724137899</c:v>
                </c:pt>
                <c:pt idx="218">
                  <c:v>150.85714285714201</c:v>
                </c:pt>
                <c:pt idx="219">
                  <c:v>134.5</c:v>
                </c:pt>
                <c:pt idx="220">
                  <c:v>135.45454545454501</c:v>
                </c:pt>
                <c:pt idx="221">
                  <c:v>137.125</c:v>
                </c:pt>
                <c:pt idx="222">
                  <c:v>137.91304347825999</c:v>
                </c:pt>
                <c:pt idx="223">
                  <c:v>143.172413793103</c:v>
                </c:pt>
                <c:pt idx="224">
                  <c:v>136.1875</c:v>
                </c:pt>
                <c:pt idx="225">
                  <c:v>187.068965517241</c:v>
                </c:pt>
                <c:pt idx="226">
                  <c:v>155.44999999999999</c:v>
                </c:pt>
                <c:pt idx="227">
                  <c:v>128.38461538461499</c:v>
                </c:pt>
                <c:pt idx="228">
                  <c:v>146.695652173913</c:v>
                </c:pt>
                <c:pt idx="229">
                  <c:v>150.791666666666</c:v>
                </c:pt>
                <c:pt idx="230">
                  <c:v>168.71428571428501</c:v>
                </c:pt>
                <c:pt idx="231">
                  <c:v>142.04761904761901</c:v>
                </c:pt>
                <c:pt idx="232">
                  <c:v>132.73684210526301</c:v>
                </c:pt>
                <c:pt idx="233">
                  <c:v>143.19047619047601</c:v>
                </c:pt>
                <c:pt idx="234">
                  <c:v>149.722222222222</c:v>
                </c:pt>
                <c:pt idx="235">
                  <c:v>136.31578947368399</c:v>
                </c:pt>
                <c:pt idx="236">
                  <c:v>144.375</c:v>
                </c:pt>
                <c:pt idx="237">
                  <c:v>158.4</c:v>
                </c:pt>
                <c:pt idx="238">
                  <c:v>171.869565217391</c:v>
                </c:pt>
                <c:pt idx="239">
                  <c:v>146.40909090909</c:v>
                </c:pt>
                <c:pt idx="240">
                  <c:v>151</c:v>
                </c:pt>
                <c:pt idx="241">
                  <c:v>208.07317073170699</c:v>
                </c:pt>
                <c:pt idx="242">
                  <c:v>163.9</c:v>
                </c:pt>
                <c:pt idx="243">
                  <c:v>143.052631578947</c:v>
                </c:pt>
                <c:pt idx="244">
                  <c:v>160.53333333333299</c:v>
                </c:pt>
                <c:pt idx="245">
                  <c:v>157.25</c:v>
                </c:pt>
                <c:pt idx="246">
                  <c:v>149.083333333333</c:v>
                </c:pt>
                <c:pt idx="247">
                  <c:v>167.71428571428501</c:v>
                </c:pt>
                <c:pt idx="248">
                  <c:v>165.142857142857</c:v>
                </c:pt>
                <c:pt idx="249">
                  <c:v>143.9</c:v>
                </c:pt>
                <c:pt idx="250">
                  <c:v>146.6</c:v>
                </c:pt>
                <c:pt idx="251">
                  <c:v>187.42857142857099</c:v>
                </c:pt>
                <c:pt idx="252">
                  <c:v>160.71428571428501</c:v>
                </c:pt>
                <c:pt idx="253">
                  <c:v>151.92857142857099</c:v>
                </c:pt>
                <c:pt idx="254">
                  <c:v>139.42857142857099</c:v>
                </c:pt>
                <c:pt idx="255">
                  <c:v>158.333333333333</c:v>
                </c:pt>
                <c:pt idx="256">
                  <c:v>139.18181818181799</c:v>
                </c:pt>
                <c:pt idx="257">
                  <c:v>157.18181818181799</c:v>
                </c:pt>
                <c:pt idx="258">
                  <c:v>150.666666666666</c:v>
                </c:pt>
                <c:pt idx="259">
                  <c:v>178.81818181818099</c:v>
                </c:pt>
                <c:pt idx="260">
                  <c:v>156.666666666666</c:v>
                </c:pt>
                <c:pt idx="261">
                  <c:v>163.76923076923001</c:v>
                </c:pt>
                <c:pt idx="262">
                  <c:v>172.9</c:v>
                </c:pt>
                <c:pt idx="263">
                  <c:v>147.941176470588</c:v>
                </c:pt>
                <c:pt idx="264">
                  <c:v>218.888888888888</c:v>
                </c:pt>
                <c:pt idx="265">
                  <c:v>155.75</c:v>
                </c:pt>
                <c:pt idx="266">
                  <c:v>183.2</c:v>
                </c:pt>
                <c:pt idx="267">
                  <c:v>206.53333333333299</c:v>
                </c:pt>
                <c:pt idx="268">
                  <c:v>187.7</c:v>
                </c:pt>
                <c:pt idx="269">
                  <c:v>163</c:v>
                </c:pt>
                <c:pt idx="270">
                  <c:v>254.06666666666601</c:v>
                </c:pt>
                <c:pt idx="271">
                  <c:v>170.111111111111</c:v>
                </c:pt>
                <c:pt idx="272">
                  <c:v>190</c:v>
                </c:pt>
                <c:pt idx="273">
                  <c:v>167.1</c:v>
                </c:pt>
                <c:pt idx="274">
                  <c:v>164.5</c:v>
                </c:pt>
                <c:pt idx="275">
                  <c:v>160.42857142857099</c:v>
                </c:pt>
                <c:pt idx="276">
                  <c:v>200.54545454545399</c:v>
                </c:pt>
                <c:pt idx="277">
                  <c:v>191.21428571428501</c:v>
                </c:pt>
                <c:pt idx="278">
                  <c:v>161.19999999999999</c:v>
                </c:pt>
                <c:pt idx="279">
                  <c:v>184.777777777777</c:v>
                </c:pt>
                <c:pt idx="280">
                  <c:v>176</c:v>
                </c:pt>
                <c:pt idx="281">
                  <c:v>201.54545454545399</c:v>
                </c:pt>
                <c:pt idx="282">
                  <c:v>192.458333333333</c:v>
                </c:pt>
                <c:pt idx="283">
                  <c:v>171.4375</c:v>
                </c:pt>
                <c:pt idx="284">
                  <c:v>184.111111111111</c:v>
                </c:pt>
                <c:pt idx="285">
                  <c:v>179.45454545454501</c:v>
                </c:pt>
                <c:pt idx="286">
                  <c:v>196</c:v>
                </c:pt>
                <c:pt idx="287">
                  <c:v>171.55</c:v>
                </c:pt>
                <c:pt idx="288">
                  <c:v>176.3</c:v>
                </c:pt>
                <c:pt idx="289">
                  <c:v>164.2</c:v>
                </c:pt>
                <c:pt idx="290">
                  <c:v>240.5</c:v>
                </c:pt>
                <c:pt idx="291">
                  <c:v>194</c:v>
                </c:pt>
                <c:pt idx="292">
                  <c:v>197.333333333333</c:v>
                </c:pt>
                <c:pt idx="293">
                  <c:v>155.5</c:v>
                </c:pt>
                <c:pt idx="294">
                  <c:v>158.444444444444</c:v>
                </c:pt>
                <c:pt idx="295">
                  <c:v>191.75</c:v>
                </c:pt>
                <c:pt idx="296">
                  <c:v>169.7</c:v>
                </c:pt>
                <c:pt idx="297">
                  <c:v>163</c:v>
                </c:pt>
                <c:pt idx="298">
                  <c:v>150.666666666666</c:v>
                </c:pt>
                <c:pt idx="299">
                  <c:v>177.18181818181799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D0-4AB0-A66A-043404D1B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343296"/>
        <c:axId val="48345088"/>
      </c:lineChart>
      <c:catAx>
        <c:axId val="483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45088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834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84589633385163E-2"/>
          <c:y val="5.0001743000552039E-2"/>
          <c:w val="0.90138595173565084"/>
          <c:h val="0.87878856195607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Лист2!$D$2</c:f>
              <c:strCache>
                <c:ptCount val="1"/>
                <c:pt idx="0">
                  <c:v>Метрика_1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Лист2!$B$67:$B$87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Лист2!$D$67:$D$87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0.83330000000000004</c:v>
                </c:pt>
                <c:pt idx="7">
                  <c:v>0.71430000000000005</c:v>
                </c:pt>
                <c:pt idx="8">
                  <c:v>0.625</c:v>
                </c:pt>
                <c:pt idx="9">
                  <c:v>0.55559999999999998</c:v>
                </c:pt>
                <c:pt idx="10">
                  <c:v>0.5</c:v>
                </c:pt>
                <c:pt idx="11">
                  <c:v>0.45450000000000002</c:v>
                </c:pt>
                <c:pt idx="12">
                  <c:v>0.41670000000000001</c:v>
                </c:pt>
                <c:pt idx="13">
                  <c:v>0.3846</c:v>
                </c:pt>
                <c:pt idx="14">
                  <c:v>0.35709999999999997</c:v>
                </c:pt>
                <c:pt idx="15">
                  <c:v>0.33329999999999999</c:v>
                </c:pt>
                <c:pt idx="16">
                  <c:v>0.3125</c:v>
                </c:pt>
                <c:pt idx="17">
                  <c:v>0.29409999999999997</c:v>
                </c:pt>
                <c:pt idx="18">
                  <c:v>0.27779999999999999</c:v>
                </c:pt>
                <c:pt idx="19">
                  <c:v>0.26319999999999999</c:v>
                </c:pt>
                <c:pt idx="2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1-42D5-9698-86489CD27BB6}"/>
            </c:ext>
          </c:extLst>
        </c:ser>
        <c:ser>
          <c:idx val="1"/>
          <c:order val="1"/>
          <c:tx>
            <c:strRef>
              <c:f>Лист2!$E$2</c:f>
              <c:strCache>
                <c:ptCount val="1"/>
                <c:pt idx="0">
                  <c:v>Метрика_2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Лист2!$B$67:$B$87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Лист2!$E$67:$E$87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0.83330000000000004</c:v>
                </c:pt>
                <c:pt idx="7">
                  <c:v>0.71430000000000005</c:v>
                </c:pt>
                <c:pt idx="8">
                  <c:v>0.625</c:v>
                </c:pt>
                <c:pt idx="9">
                  <c:v>0.55559999999999998</c:v>
                </c:pt>
                <c:pt idx="10">
                  <c:v>0.5</c:v>
                </c:pt>
                <c:pt idx="11">
                  <c:v>0.45450000000000002</c:v>
                </c:pt>
                <c:pt idx="12">
                  <c:v>0.41670000000000001</c:v>
                </c:pt>
                <c:pt idx="13">
                  <c:v>0.3846</c:v>
                </c:pt>
                <c:pt idx="14">
                  <c:v>0.35709999999999997</c:v>
                </c:pt>
                <c:pt idx="15">
                  <c:v>0.33329999999999999</c:v>
                </c:pt>
                <c:pt idx="16">
                  <c:v>0.3125</c:v>
                </c:pt>
                <c:pt idx="17">
                  <c:v>0.29409999999999997</c:v>
                </c:pt>
                <c:pt idx="18">
                  <c:v>0.27779999999999999</c:v>
                </c:pt>
                <c:pt idx="19">
                  <c:v>0.26319999999999999</c:v>
                </c:pt>
                <c:pt idx="2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1-42D5-9698-86489CD27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391424"/>
        <c:axId val="126392960"/>
      </c:barChart>
      <c:catAx>
        <c:axId val="1263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392960"/>
        <c:crosses val="autoZero"/>
        <c:auto val="1"/>
        <c:lblAlgn val="ctr"/>
        <c:lblOffset val="100"/>
        <c:tickLblSkip val="1"/>
        <c:noMultiLvlLbl val="0"/>
      </c:catAx>
      <c:valAx>
        <c:axId val="126392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3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6256420671423"/>
          <c:y val="5.22769436429142E-2"/>
          <c:w val="0.20622673242924386"/>
          <c:h val="0.1651143607049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Количество</a:t>
            </a:r>
            <a:r>
              <a:rPr lang="ru-RU" sz="1000" baseline="0"/>
              <a:t> эволюций</a:t>
            </a:r>
            <a:endParaRPr lang="ru-RU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Лист1!$B$4:$B$53</c:f>
              <c:numCache>
                <c:formatCode>General</c:formatCode>
                <c:ptCount val="50"/>
                <c:pt idx="0">
                  <c:v>9</c:v>
                </c:pt>
                <c:pt idx="1">
                  <c:v>7</c:v>
                </c:pt>
                <c:pt idx="2">
                  <c:v>12</c:v>
                </c:pt>
                <c:pt idx="3">
                  <c:v>3</c:v>
                </c:pt>
                <c:pt idx="4">
                  <c:v>11</c:v>
                </c:pt>
                <c:pt idx="5">
                  <c:v>13</c:v>
                </c:pt>
                <c:pt idx="6">
                  <c:v>12</c:v>
                </c:pt>
                <c:pt idx="7">
                  <c:v>5</c:v>
                </c:pt>
                <c:pt idx="8">
                  <c:v>11</c:v>
                </c:pt>
                <c:pt idx="9">
                  <c:v>9</c:v>
                </c:pt>
                <c:pt idx="10">
                  <c:v>16</c:v>
                </c:pt>
                <c:pt idx="11">
                  <c:v>9</c:v>
                </c:pt>
                <c:pt idx="12">
                  <c:v>10</c:v>
                </c:pt>
                <c:pt idx="13">
                  <c:v>13</c:v>
                </c:pt>
                <c:pt idx="14">
                  <c:v>14</c:v>
                </c:pt>
                <c:pt idx="15">
                  <c:v>12</c:v>
                </c:pt>
                <c:pt idx="16">
                  <c:v>8</c:v>
                </c:pt>
                <c:pt idx="17">
                  <c:v>8</c:v>
                </c:pt>
                <c:pt idx="18">
                  <c:v>9</c:v>
                </c:pt>
                <c:pt idx="19">
                  <c:v>8</c:v>
                </c:pt>
                <c:pt idx="20">
                  <c:v>11</c:v>
                </c:pt>
                <c:pt idx="21">
                  <c:v>9</c:v>
                </c:pt>
                <c:pt idx="22">
                  <c:v>9</c:v>
                </c:pt>
                <c:pt idx="23">
                  <c:v>8</c:v>
                </c:pt>
                <c:pt idx="24">
                  <c:v>9</c:v>
                </c:pt>
                <c:pt idx="25">
                  <c:v>11</c:v>
                </c:pt>
                <c:pt idx="26">
                  <c:v>9</c:v>
                </c:pt>
                <c:pt idx="27">
                  <c:v>12</c:v>
                </c:pt>
                <c:pt idx="28">
                  <c:v>11</c:v>
                </c:pt>
                <c:pt idx="29">
                  <c:v>12</c:v>
                </c:pt>
                <c:pt idx="30">
                  <c:v>10</c:v>
                </c:pt>
                <c:pt idx="31">
                  <c:v>12</c:v>
                </c:pt>
                <c:pt idx="32">
                  <c:v>12</c:v>
                </c:pt>
                <c:pt idx="33">
                  <c:v>13</c:v>
                </c:pt>
                <c:pt idx="34">
                  <c:v>10</c:v>
                </c:pt>
                <c:pt idx="35">
                  <c:v>10</c:v>
                </c:pt>
                <c:pt idx="36">
                  <c:v>11</c:v>
                </c:pt>
                <c:pt idx="37">
                  <c:v>10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14</c:v>
                </c:pt>
                <c:pt idx="42">
                  <c:v>15</c:v>
                </c:pt>
                <c:pt idx="43">
                  <c:v>7</c:v>
                </c:pt>
                <c:pt idx="44">
                  <c:v>12</c:v>
                </c:pt>
                <c:pt idx="45">
                  <c:v>12</c:v>
                </c:pt>
                <c:pt idx="46">
                  <c:v>13</c:v>
                </c:pt>
                <c:pt idx="47">
                  <c:v>9</c:v>
                </c:pt>
                <c:pt idx="48">
                  <c:v>13</c:v>
                </c:pt>
                <c:pt idx="4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4-4B71-90D5-78ACBE0E0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1914184"/>
        <c:axId val="721919944"/>
      </c:barChart>
      <c:catAx>
        <c:axId val="721914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919944"/>
        <c:crosses val="autoZero"/>
        <c:auto val="1"/>
        <c:lblAlgn val="ctr"/>
        <c:lblOffset val="100"/>
        <c:noMultiLvlLbl val="0"/>
      </c:catAx>
      <c:valAx>
        <c:axId val="72191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91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Время</a:t>
            </a:r>
            <a:r>
              <a:rPr lang="ru-RU" sz="1000" baseline="0"/>
              <a:t> работы (сек.)</a:t>
            </a:r>
            <a:endParaRPr lang="ru-RU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Лист1!$E$4:$E$53</c:f>
              <c:numCache>
                <c:formatCode>General</c:formatCode>
                <c:ptCount val="50"/>
                <c:pt idx="0">
                  <c:v>10.750552800000101</c:v>
                </c:pt>
                <c:pt idx="1">
                  <c:v>9.7395538000000599</c:v>
                </c:pt>
                <c:pt idx="2">
                  <c:v>14.118558299999901</c:v>
                </c:pt>
                <c:pt idx="3">
                  <c:v>4.40203999999994</c:v>
                </c:pt>
                <c:pt idx="4">
                  <c:v>12.5585945999998</c:v>
                </c:pt>
                <c:pt idx="5">
                  <c:v>12.044233200000001</c:v>
                </c:pt>
                <c:pt idx="6">
                  <c:v>11.207722800000001</c:v>
                </c:pt>
                <c:pt idx="7">
                  <c:v>8.0757387000001</c:v>
                </c:pt>
                <c:pt idx="8">
                  <c:v>13.007618399999901</c:v>
                </c:pt>
                <c:pt idx="9">
                  <c:v>12.548239099999501</c:v>
                </c:pt>
                <c:pt idx="10">
                  <c:v>14.060397999999999</c:v>
                </c:pt>
                <c:pt idx="11">
                  <c:v>11.664253599999901</c:v>
                </c:pt>
                <c:pt idx="12">
                  <c:v>12.4886311999998</c:v>
                </c:pt>
                <c:pt idx="13">
                  <c:v>15.470738800000101</c:v>
                </c:pt>
                <c:pt idx="14">
                  <c:v>13.852097400000201</c:v>
                </c:pt>
                <c:pt idx="15">
                  <c:v>11.9186909</c:v>
                </c:pt>
                <c:pt idx="16">
                  <c:v>10.396561</c:v>
                </c:pt>
                <c:pt idx="17">
                  <c:v>11.185879000000099</c:v>
                </c:pt>
                <c:pt idx="18">
                  <c:v>11.2637737</c:v>
                </c:pt>
                <c:pt idx="19">
                  <c:v>10.8103215000001</c:v>
                </c:pt>
                <c:pt idx="20">
                  <c:v>10.6690456000001</c:v>
                </c:pt>
                <c:pt idx="21">
                  <c:v>13.517830700000101</c:v>
                </c:pt>
                <c:pt idx="22">
                  <c:v>11.388664199999701</c:v>
                </c:pt>
                <c:pt idx="23">
                  <c:v>10.6313894999998</c:v>
                </c:pt>
                <c:pt idx="24">
                  <c:v>10.507308699999999</c:v>
                </c:pt>
                <c:pt idx="25">
                  <c:v>13.410030999999799</c:v>
                </c:pt>
                <c:pt idx="26">
                  <c:v>10.0993675999998</c:v>
                </c:pt>
                <c:pt idx="27">
                  <c:v>12.564945900000099</c:v>
                </c:pt>
                <c:pt idx="28">
                  <c:v>11.6393110999997</c:v>
                </c:pt>
                <c:pt idx="29">
                  <c:v>14.9888412</c:v>
                </c:pt>
                <c:pt idx="30">
                  <c:v>12.0096752000004</c:v>
                </c:pt>
                <c:pt idx="31">
                  <c:v>12.9682214999998</c:v>
                </c:pt>
                <c:pt idx="32">
                  <c:v>13.413734099999999</c:v>
                </c:pt>
                <c:pt idx="33">
                  <c:v>14.6249110999997</c:v>
                </c:pt>
                <c:pt idx="34">
                  <c:v>11.5674723000001</c:v>
                </c:pt>
                <c:pt idx="35">
                  <c:v>12.4852270999999</c:v>
                </c:pt>
                <c:pt idx="36">
                  <c:v>12.0785435999996</c:v>
                </c:pt>
                <c:pt idx="37">
                  <c:v>9.3212195999999494</c:v>
                </c:pt>
                <c:pt idx="38">
                  <c:v>14.7060341000001</c:v>
                </c:pt>
                <c:pt idx="39">
                  <c:v>12.521991800000199</c:v>
                </c:pt>
                <c:pt idx="40">
                  <c:v>13.1104199999999</c:v>
                </c:pt>
                <c:pt idx="41">
                  <c:v>11.966696500000101</c:v>
                </c:pt>
                <c:pt idx="42">
                  <c:v>16.607241900000101</c:v>
                </c:pt>
                <c:pt idx="43">
                  <c:v>11.0219661000001</c:v>
                </c:pt>
                <c:pt idx="44">
                  <c:v>10.6150186999998</c:v>
                </c:pt>
                <c:pt idx="45">
                  <c:v>10.0621378999999</c:v>
                </c:pt>
                <c:pt idx="46">
                  <c:v>18.409080199999998</c:v>
                </c:pt>
                <c:pt idx="47">
                  <c:v>12.7695976999998</c:v>
                </c:pt>
                <c:pt idx="48">
                  <c:v>13.958261799999899</c:v>
                </c:pt>
                <c:pt idx="49">
                  <c:v>10.887142600000001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8-45D0-A219-966B23D47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1914184"/>
        <c:axId val="721919944"/>
      </c:barChart>
      <c:catAx>
        <c:axId val="721914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919944"/>
        <c:crosses val="autoZero"/>
        <c:auto val="1"/>
        <c:lblAlgn val="ctr"/>
        <c:lblOffset val="100"/>
        <c:noMultiLvlLbl val="0"/>
      </c:catAx>
      <c:valAx>
        <c:axId val="72191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91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/>
              <a:t>Количество операций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8416863621510748"/>
          <c:w val="0.87458573928258965"/>
          <c:h val="0.59751790965842055"/>
        </c:manualLayout>
      </c:layout>
      <c:barChart>
        <c:barDir val="col"/>
        <c:grouping val="clustered"/>
        <c:varyColors val="0"/>
        <c:ser>
          <c:idx val="0"/>
          <c:order val="0"/>
          <c:tx>
            <c:v>Мутация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Лист1!$C$4:$C$53</c:f>
              <c:numCache>
                <c:formatCode>General</c:formatCode>
                <c:ptCount val="50"/>
                <c:pt idx="0">
                  <c:v>937</c:v>
                </c:pt>
                <c:pt idx="1">
                  <c:v>709</c:v>
                </c:pt>
                <c:pt idx="2">
                  <c:v>1181</c:v>
                </c:pt>
                <c:pt idx="3">
                  <c:v>293</c:v>
                </c:pt>
                <c:pt idx="4">
                  <c:v>1075</c:v>
                </c:pt>
                <c:pt idx="5">
                  <c:v>1285</c:v>
                </c:pt>
                <c:pt idx="6">
                  <c:v>1227</c:v>
                </c:pt>
                <c:pt idx="7">
                  <c:v>502</c:v>
                </c:pt>
                <c:pt idx="8">
                  <c:v>1109</c:v>
                </c:pt>
                <c:pt idx="9">
                  <c:v>893</c:v>
                </c:pt>
                <c:pt idx="10">
                  <c:v>1580</c:v>
                </c:pt>
                <c:pt idx="11">
                  <c:v>902</c:v>
                </c:pt>
                <c:pt idx="12">
                  <c:v>991</c:v>
                </c:pt>
                <c:pt idx="13">
                  <c:v>1327</c:v>
                </c:pt>
                <c:pt idx="14">
                  <c:v>1351</c:v>
                </c:pt>
                <c:pt idx="15">
                  <c:v>1200</c:v>
                </c:pt>
                <c:pt idx="16">
                  <c:v>806</c:v>
                </c:pt>
                <c:pt idx="17">
                  <c:v>785</c:v>
                </c:pt>
                <c:pt idx="18">
                  <c:v>897</c:v>
                </c:pt>
                <c:pt idx="19">
                  <c:v>777</c:v>
                </c:pt>
                <c:pt idx="20">
                  <c:v>1095</c:v>
                </c:pt>
                <c:pt idx="21">
                  <c:v>883</c:v>
                </c:pt>
                <c:pt idx="22">
                  <c:v>887</c:v>
                </c:pt>
                <c:pt idx="23">
                  <c:v>798</c:v>
                </c:pt>
                <c:pt idx="24">
                  <c:v>899</c:v>
                </c:pt>
                <c:pt idx="25">
                  <c:v>1098</c:v>
                </c:pt>
                <c:pt idx="26">
                  <c:v>921</c:v>
                </c:pt>
                <c:pt idx="27">
                  <c:v>1222</c:v>
                </c:pt>
                <c:pt idx="28">
                  <c:v>1107</c:v>
                </c:pt>
                <c:pt idx="29">
                  <c:v>1199</c:v>
                </c:pt>
                <c:pt idx="30">
                  <c:v>1026</c:v>
                </c:pt>
                <c:pt idx="31">
                  <c:v>1187</c:v>
                </c:pt>
                <c:pt idx="32">
                  <c:v>1208</c:v>
                </c:pt>
                <c:pt idx="33">
                  <c:v>1277</c:v>
                </c:pt>
                <c:pt idx="34">
                  <c:v>1041</c:v>
                </c:pt>
                <c:pt idx="35">
                  <c:v>1002</c:v>
                </c:pt>
                <c:pt idx="36">
                  <c:v>1101</c:v>
                </c:pt>
                <c:pt idx="37">
                  <c:v>1001</c:v>
                </c:pt>
                <c:pt idx="38">
                  <c:v>1243</c:v>
                </c:pt>
                <c:pt idx="39">
                  <c:v>1276</c:v>
                </c:pt>
                <c:pt idx="40">
                  <c:v>1367</c:v>
                </c:pt>
                <c:pt idx="41">
                  <c:v>1423</c:v>
                </c:pt>
                <c:pt idx="42">
                  <c:v>1501</c:v>
                </c:pt>
                <c:pt idx="43">
                  <c:v>689</c:v>
                </c:pt>
                <c:pt idx="44">
                  <c:v>1168</c:v>
                </c:pt>
                <c:pt idx="45">
                  <c:v>1192</c:v>
                </c:pt>
                <c:pt idx="46">
                  <c:v>1301</c:v>
                </c:pt>
                <c:pt idx="47">
                  <c:v>887</c:v>
                </c:pt>
                <c:pt idx="48">
                  <c:v>1248</c:v>
                </c:pt>
                <c:pt idx="49">
                  <c:v>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3-40CC-952B-288E3CBFEC98}"/>
            </c:ext>
          </c:extLst>
        </c:ser>
        <c:ser>
          <c:idx val="1"/>
          <c:order val="1"/>
          <c:tx>
            <c:v>Скрещивание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Лист1!$D$4:$D$53</c:f>
              <c:numCache>
                <c:formatCode>General</c:formatCode>
                <c:ptCount val="50"/>
                <c:pt idx="0">
                  <c:v>450</c:v>
                </c:pt>
                <c:pt idx="1">
                  <c:v>350</c:v>
                </c:pt>
                <c:pt idx="2">
                  <c:v>600</c:v>
                </c:pt>
                <c:pt idx="3">
                  <c:v>150</c:v>
                </c:pt>
                <c:pt idx="4">
                  <c:v>550</c:v>
                </c:pt>
                <c:pt idx="5">
                  <c:v>650</c:v>
                </c:pt>
                <c:pt idx="6">
                  <c:v>600</c:v>
                </c:pt>
                <c:pt idx="7">
                  <c:v>250</c:v>
                </c:pt>
                <c:pt idx="8">
                  <c:v>550</c:v>
                </c:pt>
                <c:pt idx="9">
                  <c:v>450</c:v>
                </c:pt>
                <c:pt idx="10">
                  <c:v>800</c:v>
                </c:pt>
                <c:pt idx="11">
                  <c:v>450</c:v>
                </c:pt>
                <c:pt idx="12">
                  <c:v>500</c:v>
                </c:pt>
                <c:pt idx="13">
                  <c:v>650</c:v>
                </c:pt>
                <c:pt idx="14">
                  <c:v>700</c:v>
                </c:pt>
                <c:pt idx="15">
                  <c:v>600</c:v>
                </c:pt>
                <c:pt idx="16">
                  <c:v>400</c:v>
                </c:pt>
                <c:pt idx="17">
                  <c:v>400</c:v>
                </c:pt>
                <c:pt idx="18">
                  <c:v>450</c:v>
                </c:pt>
                <c:pt idx="19">
                  <c:v>400</c:v>
                </c:pt>
                <c:pt idx="20">
                  <c:v>550</c:v>
                </c:pt>
                <c:pt idx="21">
                  <c:v>450</c:v>
                </c:pt>
                <c:pt idx="22">
                  <c:v>450</c:v>
                </c:pt>
                <c:pt idx="23">
                  <c:v>400</c:v>
                </c:pt>
                <c:pt idx="24">
                  <c:v>450</c:v>
                </c:pt>
                <c:pt idx="25">
                  <c:v>550</c:v>
                </c:pt>
                <c:pt idx="26">
                  <c:v>450</c:v>
                </c:pt>
                <c:pt idx="27">
                  <c:v>600</c:v>
                </c:pt>
                <c:pt idx="28">
                  <c:v>550</c:v>
                </c:pt>
                <c:pt idx="29">
                  <c:v>600</c:v>
                </c:pt>
                <c:pt idx="30">
                  <c:v>500</c:v>
                </c:pt>
                <c:pt idx="31">
                  <c:v>600</c:v>
                </c:pt>
                <c:pt idx="32">
                  <c:v>600</c:v>
                </c:pt>
                <c:pt idx="33">
                  <c:v>650</c:v>
                </c:pt>
                <c:pt idx="34">
                  <c:v>500</c:v>
                </c:pt>
                <c:pt idx="35">
                  <c:v>500</c:v>
                </c:pt>
                <c:pt idx="36">
                  <c:v>550</c:v>
                </c:pt>
                <c:pt idx="37">
                  <c:v>500</c:v>
                </c:pt>
                <c:pt idx="38">
                  <c:v>600</c:v>
                </c:pt>
                <c:pt idx="39">
                  <c:v>650</c:v>
                </c:pt>
                <c:pt idx="40">
                  <c:v>700</c:v>
                </c:pt>
                <c:pt idx="41">
                  <c:v>700</c:v>
                </c:pt>
                <c:pt idx="42">
                  <c:v>750</c:v>
                </c:pt>
                <c:pt idx="43">
                  <c:v>350</c:v>
                </c:pt>
                <c:pt idx="44">
                  <c:v>600</c:v>
                </c:pt>
                <c:pt idx="45">
                  <c:v>600</c:v>
                </c:pt>
                <c:pt idx="46">
                  <c:v>650</c:v>
                </c:pt>
                <c:pt idx="47">
                  <c:v>450</c:v>
                </c:pt>
                <c:pt idx="48">
                  <c:v>650</c:v>
                </c:pt>
                <c:pt idx="49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3-40CC-952B-288E3CBFE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6423936"/>
        <c:axId val="816424296"/>
      </c:barChart>
      <c:catAx>
        <c:axId val="816423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424296"/>
        <c:crosses val="autoZero"/>
        <c:auto val="1"/>
        <c:lblAlgn val="ctr"/>
        <c:lblOffset val="100"/>
        <c:noMultiLvlLbl val="0"/>
      </c:catAx>
      <c:valAx>
        <c:axId val="81642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42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67452456950096"/>
          <c:y val="0.18525194253686589"/>
          <c:w val="0.41588694239649393"/>
          <c:h val="0.18075697027095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Изменения в потреблении памяти (Мб)</a:t>
            </a:r>
          </a:p>
        </c:rich>
      </c:tx>
      <c:layout>
        <c:manualLayout>
          <c:xMode val="edge"/>
          <c:yMode val="edge"/>
          <c:x val="0.2039026684164479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7171296296296296"/>
          <c:w val="0.87959951881014875"/>
          <c:h val="0.80108741615631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Лист1!$I$3</c:f>
              <c:strCache>
                <c:ptCount val="1"/>
                <c:pt idx="0">
                  <c:v>Мин.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Лист1!$I$4:$I$53</c:f>
              <c:numCache>
                <c:formatCode>0</c:formatCode>
                <c:ptCount val="50"/>
                <c:pt idx="0">
                  <c:v>15.53125</c:v>
                </c:pt>
                <c:pt idx="1">
                  <c:v>22.5234375</c:v>
                </c:pt>
                <c:pt idx="2">
                  <c:v>11.69921875</c:v>
                </c:pt>
                <c:pt idx="3">
                  <c:v>-1.953125E-2</c:v>
                </c:pt>
                <c:pt idx="4">
                  <c:v>-25.7421875</c:v>
                </c:pt>
                <c:pt idx="5">
                  <c:v>-3.1640625</c:v>
                </c:pt>
                <c:pt idx="6">
                  <c:v>9.859375</c:v>
                </c:pt>
                <c:pt idx="7">
                  <c:v>11.97265625</c:v>
                </c:pt>
                <c:pt idx="8">
                  <c:v>-23.76171875</c:v>
                </c:pt>
                <c:pt idx="9">
                  <c:v>-12.9921875</c:v>
                </c:pt>
                <c:pt idx="10">
                  <c:v>4.48828125</c:v>
                </c:pt>
                <c:pt idx="11">
                  <c:v>-16.06640625</c:v>
                </c:pt>
                <c:pt idx="12">
                  <c:v>44.0625</c:v>
                </c:pt>
                <c:pt idx="13">
                  <c:v>-21.859375</c:v>
                </c:pt>
                <c:pt idx="14">
                  <c:v>-41.859375</c:v>
                </c:pt>
                <c:pt idx="15">
                  <c:v>-26.078125</c:v>
                </c:pt>
                <c:pt idx="16">
                  <c:v>9.7890625</c:v>
                </c:pt>
                <c:pt idx="17">
                  <c:v>0.42578125</c:v>
                </c:pt>
                <c:pt idx="18">
                  <c:v>-51.89453125</c:v>
                </c:pt>
                <c:pt idx="19">
                  <c:v>-48.0546875</c:v>
                </c:pt>
                <c:pt idx="20">
                  <c:v>-5.9140625</c:v>
                </c:pt>
                <c:pt idx="21">
                  <c:v>41.96875</c:v>
                </c:pt>
                <c:pt idx="22">
                  <c:v>-23.28125</c:v>
                </c:pt>
                <c:pt idx="23">
                  <c:v>-4</c:v>
                </c:pt>
                <c:pt idx="24">
                  <c:v>-150.453125</c:v>
                </c:pt>
                <c:pt idx="25">
                  <c:v>4.01953125</c:v>
                </c:pt>
                <c:pt idx="26">
                  <c:v>-13.5078125</c:v>
                </c:pt>
                <c:pt idx="27">
                  <c:v>8.29296875</c:v>
                </c:pt>
                <c:pt idx="28">
                  <c:v>-96.9140625</c:v>
                </c:pt>
                <c:pt idx="29">
                  <c:v>-9.41796875</c:v>
                </c:pt>
                <c:pt idx="30">
                  <c:v>0.3125</c:v>
                </c:pt>
                <c:pt idx="31">
                  <c:v>-25.2890625</c:v>
                </c:pt>
                <c:pt idx="32">
                  <c:v>-5.77734375</c:v>
                </c:pt>
                <c:pt idx="33">
                  <c:v>-136.296875</c:v>
                </c:pt>
                <c:pt idx="34">
                  <c:v>-33.125</c:v>
                </c:pt>
                <c:pt idx="35">
                  <c:v>-8.37890625</c:v>
                </c:pt>
                <c:pt idx="36">
                  <c:v>-6.4609375</c:v>
                </c:pt>
                <c:pt idx="37">
                  <c:v>11.390625</c:v>
                </c:pt>
                <c:pt idx="38">
                  <c:v>-1.16015625</c:v>
                </c:pt>
                <c:pt idx="39">
                  <c:v>-23.62109375</c:v>
                </c:pt>
                <c:pt idx="40">
                  <c:v>-8.234375</c:v>
                </c:pt>
                <c:pt idx="41">
                  <c:v>2.453125</c:v>
                </c:pt>
                <c:pt idx="42">
                  <c:v>-104.4765625</c:v>
                </c:pt>
                <c:pt idx="43">
                  <c:v>-49.65234375</c:v>
                </c:pt>
                <c:pt idx="44">
                  <c:v>6.4453125</c:v>
                </c:pt>
                <c:pt idx="45">
                  <c:v>-7.4296875</c:v>
                </c:pt>
                <c:pt idx="46">
                  <c:v>1.44140625</c:v>
                </c:pt>
                <c:pt idx="47">
                  <c:v>3.828125</c:v>
                </c:pt>
                <c:pt idx="48">
                  <c:v>1.06640625</c:v>
                </c:pt>
                <c:pt idx="49">
                  <c:v>-6.734375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C-42EB-AF1B-7398ADF3FC17}"/>
            </c:ext>
          </c:extLst>
        </c:ser>
        <c:ser>
          <c:idx val="1"/>
          <c:order val="1"/>
          <c:tx>
            <c:strRef>
              <c:f>Лист1!$J$3</c:f>
              <c:strCache>
                <c:ptCount val="1"/>
                <c:pt idx="0">
                  <c:v>Макс.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Лист1!$J$4:$J$53</c:f>
              <c:numCache>
                <c:formatCode>0</c:formatCode>
                <c:ptCount val="50"/>
                <c:pt idx="0">
                  <c:v>31.64453125</c:v>
                </c:pt>
                <c:pt idx="1">
                  <c:v>67.45703125</c:v>
                </c:pt>
                <c:pt idx="2">
                  <c:v>24.78515625</c:v>
                </c:pt>
                <c:pt idx="3">
                  <c:v>4.97265625</c:v>
                </c:pt>
                <c:pt idx="4">
                  <c:v>11.4765625</c:v>
                </c:pt>
                <c:pt idx="5">
                  <c:v>17.62890625</c:v>
                </c:pt>
                <c:pt idx="6">
                  <c:v>25.14453125</c:v>
                </c:pt>
                <c:pt idx="7">
                  <c:v>18.84765625</c:v>
                </c:pt>
                <c:pt idx="8">
                  <c:v>12.14453125</c:v>
                </c:pt>
                <c:pt idx="9">
                  <c:v>16.453125</c:v>
                </c:pt>
                <c:pt idx="10">
                  <c:v>30.90234375</c:v>
                </c:pt>
                <c:pt idx="11">
                  <c:v>3.38671875</c:v>
                </c:pt>
                <c:pt idx="12">
                  <c:v>59.23046875</c:v>
                </c:pt>
                <c:pt idx="13">
                  <c:v>50.046875</c:v>
                </c:pt>
                <c:pt idx="14">
                  <c:v>5.6328125</c:v>
                </c:pt>
                <c:pt idx="15">
                  <c:v>13.859375</c:v>
                </c:pt>
                <c:pt idx="16">
                  <c:v>63.390625</c:v>
                </c:pt>
                <c:pt idx="17">
                  <c:v>20.3515625</c:v>
                </c:pt>
                <c:pt idx="18">
                  <c:v>18.60546875</c:v>
                </c:pt>
                <c:pt idx="19">
                  <c:v>22.15625</c:v>
                </c:pt>
                <c:pt idx="20">
                  <c:v>362.75</c:v>
                </c:pt>
                <c:pt idx="21">
                  <c:v>192.5078125</c:v>
                </c:pt>
                <c:pt idx="22">
                  <c:v>2.046875</c:v>
                </c:pt>
                <c:pt idx="23">
                  <c:v>70.671875</c:v>
                </c:pt>
                <c:pt idx="24">
                  <c:v>-108.9609375</c:v>
                </c:pt>
                <c:pt idx="25">
                  <c:v>27.890625</c:v>
                </c:pt>
                <c:pt idx="26">
                  <c:v>8.23828125</c:v>
                </c:pt>
                <c:pt idx="27">
                  <c:v>80.25390625</c:v>
                </c:pt>
                <c:pt idx="28">
                  <c:v>12.578125</c:v>
                </c:pt>
                <c:pt idx="29">
                  <c:v>20.5546875</c:v>
                </c:pt>
                <c:pt idx="30">
                  <c:v>21.40234375</c:v>
                </c:pt>
                <c:pt idx="31">
                  <c:v>24.390625</c:v>
                </c:pt>
                <c:pt idx="32">
                  <c:v>14.4921875</c:v>
                </c:pt>
                <c:pt idx="33">
                  <c:v>6.30859375</c:v>
                </c:pt>
                <c:pt idx="34">
                  <c:v>-14.171875</c:v>
                </c:pt>
                <c:pt idx="35">
                  <c:v>19.34375</c:v>
                </c:pt>
                <c:pt idx="36">
                  <c:v>68.09765625</c:v>
                </c:pt>
                <c:pt idx="37">
                  <c:v>33.48828125</c:v>
                </c:pt>
                <c:pt idx="38">
                  <c:v>51.24609375</c:v>
                </c:pt>
                <c:pt idx="39">
                  <c:v>-6.8359375</c:v>
                </c:pt>
                <c:pt idx="40">
                  <c:v>20.9140625</c:v>
                </c:pt>
                <c:pt idx="41">
                  <c:v>46.1875</c:v>
                </c:pt>
                <c:pt idx="42">
                  <c:v>-20.12109375</c:v>
                </c:pt>
                <c:pt idx="43">
                  <c:v>13.98828125</c:v>
                </c:pt>
                <c:pt idx="44">
                  <c:v>21.078125</c:v>
                </c:pt>
                <c:pt idx="45">
                  <c:v>15.02734375</c:v>
                </c:pt>
                <c:pt idx="46">
                  <c:v>68.859375</c:v>
                </c:pt>
                <c:pt idx="47">
                  <c:v>33.57421875</c:v>
                </c:pt>
                <c:pt idx="48">
                  <c:v>34.88671875</c:v>
                </c:pt>
                <c:pt idx="49">
                  <c:v>13.54296875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C-42EB-AF1B-7398ADF3FC17}"/>
            </c:ext>
          </c:extLst>
        </c:ser>
        <c:ser>
          <c:idx val="2"/>
          <c:order val="2"/>
          <c:tx>
            <c:strRef>
              <c:f>Лист1!$K$3</c:f>
              <c:strCache>
                <c:ptCount val="1"/>
                <c:pt idx="0">
                  <c:v>Сред.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Лист1!$K$4:$K$53</c:f>
              <c:numCache>
                <c:formatCode>0</c:formatCode>
                <c:ptCount val="50"/>
                <c:pt idx="0">
                  <c:v>22.466579861111068</c:v>
                </c:pt>
                <c:pt idx="1">
                  <c:v>45.541294642857075</c:v>
                </c:pt>
                <c:pt idx="2">
                  <c:v>18.14453125</c:v>
                </c:pt>
                <c:pt idx="3">
                  <c:v>2.75</c:v>
                </c:pt>
                <c:pt idx="4">
                  <c:v>-11.129261363636303</c:v>
                </c:pt>
                <c:pt idx="5">
                  <c:v>9.609375</c:v>
                </c:pt>
                <c:pt idx="6">
                  <c:v>16.4384765625</c:v>
                </c:pt>
                <c:pt idx="7">
                  <c:v>15.9</c:v>
                </c:pt>
                <c:pt idx="8">
                  <c:v>-3.6090198863636305</c:v>
                </c:pt>
                <c:pt idx="9">
                  <c:v>1.5394965277777768</c:v>
                </c:pt>
                <c:pt idx="10">
                  <c:v>17.4091796875</c:v>
                </c:pt>
                <c:pt idx="11">
                  <c:v>-5.9995659722222134</c:v>
                </c:pt>
                <c:pt idx="12">
                  <c:v>54.297265625000001</c:v>
                </c:pt>
                <c:pt idx="13">
                  <c:v>26.120492788461494</c:v>
                </c:pt>
                <c:pt idx="14">
                  <c:v>-23.083705357142829</c:v>
                </c:pt>
                <c:pt idx="15">
                  <c:v>-6.3053385416666607</c:v>
                </c:pt>
                <c:pt idx="16">
                  <c:v>36.03564453125</c:v>
                </c:pt>
                <c:pt idx="17">
                  <c:v>11.98681640625</c:v>
                </c:pt>
                <c:pt idx="18">
                  <c:v>-26.779513888888836</c:v>
                </c:pt>
                <c:pt idx="19">
                  <c:v>-28.51513671875</c:v>
                </c:pt>
                <c:pt idx="20">
                  <c:v>80.483664772727209</c:v>
                </c:pt>
                <c:pt idx="21">
                  <c:v>127.99001736111069</c:v>
                </c:pt>
                <c:pt idx="22">
                  <c:v>-8.2699652777777768</c:v>
                </c:pt>
                <c:pt idx="23">
                  <c:v>34.47412109375</c:v>
                </c:pt>
                <c:pt idx="24">
                  <c:v>-132.06336805555534</c:v>
                </c:pt>
                <c:pt idx="25">
                  <c:v>15.329545454545402</c:v>
                </c:pt>
                <c:pt idx="26">
                  <c:v>-2.6085069444444371</c:v>
                </c:pt>
                <c:pt idx="27">
                  <c:v>29.248046875</c:v>
                </c:pt>
                <c:pt idx="28">
                  <c:v>-48.636363636363605</c:v>
                </c:pt>
                <c:pt idx="29">
                  <c:v>5.5950520833333304</c:v>
                </c:pt>
                <c:pt idx="30">
                  <c:v>11.773046875</c:v>
                </c:pt>
                <c:pt idx="31">
                  <c:v>4.61328125</c:v>
                </c:pt>
                <c:pt idx="32">
                  <c:v>5.5231119791666607</c:v>
                </c:pt>
                <c:pt idx="33">
                  <c:v>-108.66586538461495</c:v>
                </c:pt>
                <c:pt idx="34">
                  <c:v>-22.498046875</c:v>
                </c:pt>
                <c:pt idx="35">
                  <c:v>-9.8828125000000003E-2</c:v>
                </c:pt>
                <c:pt idx="36">
                  <c:v>39.227272727272698</c:v>
                </c:pt>
                <c:pt idx="37">
                  <c:v>21.956250000000001</c:v>
                </c:pt>
                <c:pt idx="38">
                  <c:v>31.6455078125</c:v>
                </c:pt>
                <c:pt idx="39">
                  <c:v>-14.03185096153841</c:v>
                </c:pt>
                <c:pt idx="40">
                  <c:v>9.60546875</c:v>
                </c:pt>
                <c:pt idx="41">
                  <c:v>32.037388392857075</c:v>
                </c:pt>
                <c:pt idx="42">
                  <c:v>-65.55078125</c:v>
                </c:pt>
                <c:pt idx="43">
                  <c:v>-15.963169642857075</c:v>
                </c:pt>
                <c:pt idx="44">
                  <c:v>12.447916666666604</c:v>
                </c:pt>
                <c:pt idx="45">
                  <c:v>3.9596354166666603</c:v>
                </c:pt>
                <c:pt idx="46">
                  <c:v>48.03966346153841</c:v>
                </c:pt>
                <c:pt idx="47">
                  <c:v>19.691840277777768</c:v>
                </c:pt>
                <c:pt idx="48">
                  <c:v>17.534555288461494</c:v>
                </c:pt>
                <c:pt idx="49">
                  <c:v>2.66015625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C-42EB-AF1B-7398ADF3F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8119496"/>
        <c:axId val="818120216"/>
      </c:barChart>
      <c:catAx>
        <c:axId val="818119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120216"/>
        <c:crosses val="autoZero"/>
        <c:auto val="1"/>
        <c:lblAlgn val="ctr"/>
        <c:lblOffset val="100"/>
        <c:noMultiLvlLbl val="0"/>
      </c:catAx>
      <c:valAx>
        <c:axId val="81812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11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6678460228066"/>
          <c:y val="0.20688191127259506"/>
          <c:w val="0.17648775153105861"/>
          <c:h val="0.23553295421405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Изменения в загрузке ЦПУ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789370078740152E-2"/>
          <c:y val="0.16708333333333336"/>
          <c:w val="0.89226618547681535"/>
          <c:h val="0.80285870516185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Лист1!$L$3</c:f>
              <c:strCache>
                <c:ptCount val="1"/>
                <c:pt idx="0">
                  <c:v>Мин.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Лист1!$L$4:$L$53</c:f>
              <c:numCache>
                <c:formatCode>0</c:formatCode>
                <c:ptCount val="50"/>
                <c:pt idx="0">
                  <c:v>7.3999999999999897</c:v>
                </c:pt>
                <c:pt idx="1">
                  <c:v>7.1</c:v>
                </c:pt>
                <c:pt idx="2">
                  <c:v>10.7</c:v>
                </c:pt>
                <c:pt idx="3">
                  <c:v>13.9</c:v>
                </c:pt>
                <c:pt idx="4">
                  <c:v>8.6</c:v>
                </c:pt>
                <c:pt idx="5">
                  <c:v>13.3</c:v>
                </c:pt>
                <c:pt idx="6">
                  <c:v>11.9</c:v>
                </c:pt>
                <c:pt idx="7">
                  <c:v>-18.6999999999999</c:v>
                </c:pt>
                <c:pt idx="8">
                  <c:v>13.2</c:v>
                </c:pt>
                <c:pt idx="9">
                  <c:v>2.8</c:v>
                </c:pt>
                <c:pt idx="10">
                  <c:v>11.4</c:v>
                </c:pt>
                <c:pt idx="11">
                  <c:v>3.2999999999999901</c:v>
                </c:pt>
                <c:pt idx="12">
                  <c:v>12.5</c:v>
                </c:pt>
                <c:pt idx="13">
                  <c:v>10.1</c:v>
                </c:pt>
                <c:pt idx="14">
                  <c:v>10.5</c:v>
                </c:pt>
                <c:pt idx="15">
                  <c:v>3.4999999999999898</c:v>
                </c:pt>
                <c:pt idx="16">
                  <c:v>4.0999999999999996</c:v>
                </c:pt>
                <c:pt idx="17">
                  <c:v>9.8000000000000007</c:v>
                </c:pt>
                <c:pt idx="18">
                  <c:v>11.2</c:v>
                </c:pt>
                <c:pt idx="19">
                  <c:v>9.8000000000000007</c:v>
                </c:pt>
                <c:pt idx="20">
                  <c:v>9.1</c:v>
                </c:pt>
                <c:pt idx="21">
                  <c:v>10.6</c:v>
                </c:pt>
                <c:pt idx="22">
                  <c:v>3.8</c:v>
                </c:pt>
                <c:pt idx="23">
                  <c:v>9.8000000000000007</c:v>
                </c:pt>
                <c:pt idx="24">
                  <c:v>8.8999999999999897</c:v>
                </c:pt>
                <c:pt idx="25">
                  <c:v>9.6999999999999993</c:v>
                </c:pt>
                <c:pt idx="26">
                  <c:v>6.9</c:v>
                </c:pt>
                <c:pt idx="27">
                  <c:v>8.8000000000000007</c:v>
                </c:pt>
                <c:pt idx="28">
                  <c:v>13.2</c:v>
                </c:pt>
                <c:pt idx="29">
                  <c:v>8.8000000000000007</c:v>
                </c:pt>
                <c:pt idx="30">
                  <c:v>10.8</c:v>
                </c:pt>
                <c:pt idx="31">
                  <c:v>14.3</c:v>
                </c:pt>
                <c:pt idx="32">
                  <c:v>10.1</c:v>
                </c:pt>
                <c:pt idx="33">
                  <c:v>12.7</c:v>
                </c:pt>
                <c:pt idx="34">
                  <c:v>10.8</c:v>
                </c:pt>
                <c:pt idx="35">
                  <c:v>9.5</c:v>
                </c:pt>
                <c:pt idx="36">
                  <c:v>11.799999999999899</c:v>
                </c:pt>
                <c:pt idx="37">
                  <c:v>6.1</c:v>
                </c:pt>
                <c:pt idx="38">
                  <c:v>10.199999999999999</c:v>
                </c:pt>
                <c:pt idx="39">
                  <c:v>10.799999999999899</c:v>
                </c:pt>
                <c:pt idx="40">
                  <c:v>8.3000000000000007</c:v>
                </c:pt>
                <c:pt idx="41">
                  <c:v>11.8</c:v>
                </c:pt>
                <c:pt idx="42">
                  <c:v>3.1</c:v>
                </c:pt>
                <c:pt idx="43">
                  <c:v>7</c:v>
                </c:pt>
                <c:pt idx="44">
                  <c:v>8.6999999999999993</c:v>
                </c:pt>
                <c:pt idx="45">
                  <c:v>9.9999999999999893</c:v>
                </c:pt>
                <c:pt idx="46">
                  <c:v>2.2999999999999901</c:v>
                </c:pt>
                <c:pt idx="47">
                  <c:v>6.4</c:v>
                </c:pt>
                <c:pt idx="48">
                  <c:v>11.2</c:v>
                </c:pt>
                <c:pt idx="49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7-490B-978B-C67C8145E1E3}"/>
            </c:ext>
          </c:extLst>
        </c:ser>
        <c:ser>
          <c:idx val="1"/>
          <c:order val="1"/>
          <c:tx>
            <c:strRef>
              <c:f>Лист1!$M$3</c:f>
              <c:strCache>
                <c:ptCount val="1"/>
                <c:pt idx="0">
                  <c:v>Макс.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Лист1!$M$4:$M$53</c:f>
              <c:numCache>
                <c:formatCode>0</c:formatCode>
                <c:ptCount val="50"/>
                <c:pt idx="0">
                  <c:v>17.399999999999999</c:v>
                </c:pt>
                <c:pt idx="1">
                  <c:v>15.7</c:v>
                </c:pt>
                <c:pt idx="2">
                  <c:v>19.7</c:v>
                </c:pt>
                <c:pt idx="3">
                  <c:v>17.600000000000001</c:v>
                </c:pt>
                <c:pt idx="4">
                  <c:v>18.600000000000001</c:v>
                </c:pt>
                <c:pt idx="5">
                  <c:v>22.3</c:v>
                </c:pt>
                <c:pt idx="6">
                  <c:v>18.2</c:v>
                </c:pt>
                <c:pt idx="7">
                  <c:v>-10.299999999999899</c:v>
                </c:pt>
                <c:pt idx="8">
                  <c:v>19.599999999999898</c:v>
                </c:pt>
                <c:pt idx="9">
                  <c:v>10</c:v>
                </c:pt>
                <c:pt idx="10">
                  <c:v>19</c:v>
                </c:pt>
                <c:pt idx="11">
                  <c:v>11.5</c:v>
                </c:pt>
                <c:pt idx="12">
                  <c:v>21.4</c:v>
                </c:pt>
                <c:pt idx="13">
                  <c:v>16.899999999999999</c:v>
                </c:pt>
                <c:pt idx="14">
                  <c:v>17.399999999999999</c:v>
                </c:pt>
                <c:pt idx="15">
                  <c:v>10.6</c:v>
                </c:pt>
                <c:pt idx="16">
                  <c:v>10.7</c:v>
                </c:pt>
                <c:pt idx="17">
                  <c:v>16.3</c:v>
                </c:pt>
                <c:pt idx="18">
                  <c:v>18.399999999999999</c:v>
                </c:pt>
                <c:pt idx="19">
                  <c:v>17.899999999999999</c:v>
                </c:pt>
                <c:pt idx="20">
                  <c:v>51.699999999999903</c:v>
                </c:pt>
                <c:pt idx="21">
                  <c:v>16.5</c:v>
                </c:pt>
                <c:pt idx="22">
                  <c:v>13.9</c:v>
                </c:pt>
                <c:pt idx="23">
                  <c:v>20.100000000000001</c:v>
                </c:pt>
                <c:pt idx="24">
                  <c:v>18.099999999999898</c:v>
                </c:pt>
                <c:pt idx="25">
                  <c:v>21.3</c:v>
                </c:pt>
                <c:pt idx="26">
                  <c:v>15.799999999999899</c:v>
                </c:pt>
                <c:pt idx="27">
                  <c:v>17.8</c:v>
                </c:pt>
                <c:pt idx="28">
                  <c:v>18.799999999999901</c:v>
                </c:pt>
                <c:pt idx="29">
                  <c:v>15.6</c:v>
                </c:pt>
                <c:pt idx="30">
                  <c:v>17.5</c:v>
                </c:pt>
                <c:pt idx="31">
                  <c:v>23.6</c:v>
                </c:pt>
                <c:pt idx="32">
                  <c:v>20</c:v>
                </c:pt>
                <c:pt idx="33">
                  <c:v>21.299999999999901</c:v>
                </c:pt>
                <c:pt idx="34">
                  <c:v>17.7</c:v>
                </c:pt>
                <c:pt idx="35">
                  <c:v>15.899999999999901</c:v>
                </c:pt>
                <c:pt idx="36">
                  <c:v>18.299999999999901</c:v>
                </c:pt>
                <c:pt idx="37">
                  <c:v>14</c:v>
                </c:pt>
                <c:pt idx="38">
                  <c:v>17</c:v>
                </c:pt>
                <c:pt idx="39">
                  <c:v>17.399999999999999</c:v>
                </c:pt>
                <c:pt idx="40">
                  <c:v>16.7</c:v>
                </c:pt>
                <c:pt idx="41">
                  <c:v>20.6</c:v>
                </c:pt>
                <c:pt idx="42">
                  <c:v>10.199999999999999</c:v>
                </c:pt>
                <c:pt idx="43">
                  <c:v>13.6</c:v>
                </c:pt>
                <c:pt idx="44">
                  <c:v>15.9</c:v>
                </c:pt>
                <c:pt idx="45">
                  <c:v>19.100000000000001</c:v>
                </c:pt>
                <c:pt idx="46">
                  <c:v>10.9</c:v>
                </c:pt>
                <c:pt idx="47">
                  <c:v>14.5</c:v>
                </c:pt>
                <c:pt idx="48">
                  <c:v>19.299999999999901</c:v>
                </c:pt>
                <c:pt idx="49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87-490B-978B-C67C8145E1E3}"/>
            </c:ext>
          </c:extLst>
        </c:ser>
        <c:ser>
          <c:idx val="2"/>
          <c:order val="2"/>
          <c:tx>
            <c:strRef>
              <c:f>Лист1!$N$3</c:f>
              <c:strCache>
                <c:ptCount val="1"/>
                <c:pt idx="0">
                  <c:v>Сред.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Лист1!$N$4:$N$53</c:f>
              <c:numCache>
                <c:formatCode>0</c:formatCode>
                <c:ptCount val="50"/>
                <c:pt idx="0">
                  <c:v>10.5</c:v>
                </c:pt>
                <c:pt idx="1">
                  <c:v>10.4</c:v>
                </c:pt>
                <c:pt idx="2">
                  <c:v>13.174999999999899</c:v>
                </c:pt>
                <c:pt idx="3">
                  <c:v>15.2666666666666</c:v>
                </c:pt>
                <c:pt idx="4">
                  <c:v>12</c:v>
                </c:pt>
                <c:pt idx="5">
                  <c:v>15.5461538461538</c:v>
                </c:pt>
                <c:pt idx="6">
                  <c:v>13.5166666666666</c:v>
                </c:pt>
                <c:pt idx="7">
                  <c:v>-15.6799999999999</c:v>
                </c:pt>
                <c:pt idx="8">
                  <c:v>14.799999999999899</c:v>
                </c:pt>
                <c:pt idx="9">
                  <c:v>5.4111111111111097</c:v>
                </c:pt>
                <c:pt idx="10">
                  <c:v>14.2125</c:v>
                </c:pt>
                <c:pt idx="11">
                  <c:v>5.5333333333333297</c:v>
                </c:pt>
                <c:pt idx="12">
                  <c:v>14.3</c:v>
                </c:pt>
                <c:pt idx="13">
                  <c:v>12.346153846153801</c:v>
                </c:pt>
                <c:pt idx="14">
                  <c:v>13</c:v>
                </c:pt>
                <c:pt idx="15">
                  <c:v>6.3833333333333302</c:v>
                </c:pt>
                <c:pt idx="16">
                  <c:v>7.1375000000000002</c:v>
                </c:pt>
                <c:pt idx="17">
                  <c:v>11.8</c:v>
                </c:pt>
                <c:pt idx="18">
                  <c:v>14.077777777777699</c:v>
                </c:pt>
                <c:pt idx="19">
                  <c:v>11.95</c:v>
                </c:pt>
                <c:pt idx="20">
                  <c:v>18.672727272727201</c:v>
                </c:pt>
                <c:pt idx="21">
                  <c:v>13.5444444444444</c:v>
                </c:pt>
                <c:pt idx="22">
                  <c:v>9.1555555555555497</c:v>
                </c:pt>
                <c:pt idx="23">
                  <c:v>14.574999999999999</c:v>
                </c:pt>
                <c:pt idx="24">
                  <c:v>12.233333333333301</c:v>
                </c:pt>
                <c:pt idx="25">
                  <c:v>13.009090909090901</c:v>
                </c:pt>
                <c:pt idx="26">
                  <c:v>9.74444444444444</c:v>
                </c:pt>
                <c:pt idx="27">
                  <c:v>12.4</c:v>
                </c:pt>
                <c:pt idx="28">
                  <c:v>15.045454545454501</c:v>
                </c:pt>
                <c:pt idx="29">
                  <c:v>11.249999999999901</c:v>
                </c:pt>
                <c:pt idx="30">
                  <c:v>12.65</c:v>
                </c:pt>
                <c:pt idx="31">
                  <c:v>16.933333333333302</c:v>
                </c:pt>
                <c:pt idx="32">
                  <c:v>12.341666666666599</c:v>
                </c:pt>
                <c:pt idx="33">
                  <c:v>14.5923076923076</c:v>
                </c:pt>
                <c:pt idx="34">
                  <c:v>13.11</c:v>
                </c:pt>
                <c:pt idx="35">
                  <c:v>11.319999999999901</c:v>
                </c:pt>
                <c:pt idx="36">
                  <c:v>14.1818181818181</c:v>
                </c:pt>
                <c:pt idx="37">
                  <c:v>9.01</c:v>
                </c:pt>
                <c:pt idx="38">
                  <c:v>11.883333333333301</c:v>
                </c:pt>
                <c:pt idx="39">
                  <c:v>12.7</c:v>
                </c:pt>
                <c:pt idx="40">
                  <c:v>11.4142857142857</c:v>
                </c:pt>
                <c:pt idx="41">
                  <c:v>15.4571428571428</c:v>
                </c:pt>
                <c:pt idx="42">
                  <c:v>6.1333333333333302</c:v>
                </c:pt>
                <c:pt idx="43">
                  <c:v>9.1571428571428495</c:v>
                </c:pt>
                <c:pt idx="44">
                  <c:v>11.475</c:v>
                </c:pt>
                <c:pt idx="45">
                  <c:v>13.275</c:v>
                </c:pt>
                <c:pt idx="46">
                  <c:v>4.3307692307692296</c:v>
                </c:pt>
                <c:pt idx="47">
                  <c:v>8.3888888888888893</c:v>
                </c:pt>
                <c:pt idx="48">
                  <c:v>13.584615384615301</c:v>
                </c:pt>
                <c:pt idx="49">
                  <c:v>13.9444444444444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87-490B-978B-C67C8145E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262808"/>
        <c:axId val="820261368"/>
      </c:barChart>
      <c:catAx>
        <c:axId val="8202628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261368"/>
        <c:crosses val="autoZero"/>
        <c:auto val="1"/>
        <c:lblAlgn val="ctr"/>
        <c:lblOffset val="100"/>
        <c:noMultiLvlLbl val="0"/>
      </c:catAx>
      <c:valAx>
        <c:axId val="82026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26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066972878390199"/>
          <c:y val="0.12557815689705451"/>
          <c:w val="0.1169938757655293"/>
          <c:h val="0.22164406532516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/>
              <a:t>Фитнесс-функция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18200393193026"/>
          <c:y val="0.2258340763782295"/>
          <c:w val="0.76382515469295686"/>
          <c:h val="0.6333334690492959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Лист1!$P$4:$P$16</c:f>
              <c:numCache>
                <c:formatCode>General</c:formatCode>
                <c:ptCount val="13"/>
                <c:pt idx="0">
                  <c:v>0.14396193515618999</c:v>
                </c:pt>
                <c:pt idx="1">
                  <c:v>0.102475734561902</c:v>
                </c:pt>
                <c:pt idx="2">
                  <c:v>8.6913472378993994E-2</c:v>
                </c:pt>
                <c:pt idx="3">
                  <c:v>1.8759820979742801E-2</c:v>
                </c:pt>
                <c:pt idx="4">
                  <c:v>1.6212299913703199E-2</c:v>
                </c:pt>
                <c:pt idx="5">
                  <c:v>1.4056705165515901E-2</c:v>
                </c:pt>
                <c:pt idx="6">
                  <c:v>1.00011197894795E-2</c:v>
                </c:pt>
                <c:pt idx="7">
                  <c:v>1.00011197894795E-2</c:v>
                </c:pt>
                <c:pt idx="8">
                  <c:v>7.84552504129221E-3</c:v>
                </c:pt>
                <c:pt idx="9">
                  <c:v>7.84552504129221E-3</c:v>
                </c:pt>
                <c:pt idx="10">
                  <c:v>7.84552504129221E-3</c:v>
                </c:pt>
                <c:pt idx="11">
                  <c:v>2.7434842249657301E-3</c:v>
                </c:pt>
                <c:pt idx="12">
                  <c:v>2.7434842249657301E-3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2-4939-9B96-8E6FB2EA4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212528"/>
        <c:axId val="715213968"/>
      </c:lineChart>
      <c:catAx>
        <c:axId val="715212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5213968"/>
        <c:crosses val="autoZero"/>
        <c:auto val="1"/>
        <c:lblAlgn val="ctr"/>
        <c:lblOffset val="100"/>
        <c:noMultiLvlLbl val="0"/>
      </c:catAx>
      <c:valAx>
        <c:axId val="7152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521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855158500537463E-2"/>
          <c:y val="6.026952408307297E-2"/>
          <c:w val="0.88647919010123732"/>
          <c:h val="0.76218654232466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Лист1!$D$2:$D$257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cat>
          <c:val>
            <c:numRef>
              <c:f>Лист1!$E$2:$E$257</c:f>
              <c:numCache>
                <c:formatCode>General</c:formatCode>
                <c:ptCount val="256"/>
                <c:pt idx="0">
                  <c:v>1</c:v>
                </c:pt>
                <c:pt idx="1">
                  <c:v>0.147885513554466</c:v>
                </c:pt>
                <c:pt idx="2">
                  <c:v>0.126943203898811</c:v>
                </c:pt>
                <c:pt idx="3">
                  <c:v>0.31048448205288398</c:v>
                </c:pt>
                <c:pt idx="4">
                  <c:v>6.4355073333024898E-2</c:v>
                </c:pt>
                <c:pt idx="5">
                  <c:v>2.40970949750655E-2</c:v>
                </c:pt>
                <c:pt idx="6">
                  <c:v>3.1465772704693501E-2</c:v>
                </c:pt>
                <c:pt idx="7">
                  <c:v>2.12468551491076E-2</c:v>
                </c:pt>
                <c:pt idx="8">
                  <c:v>3.0504004390748001E-2</c:v>
                </c:pt>
                <c:pt idx="9">
                  <c:v>1.0716527938234501E-2</c:v>
                </c:pt>
                <c:pt idx="10">
                  <c:v>1.9293298150782401E-2</c:v>
                </c:pt>
                <c:pt idx="11">
                  <c:v>2.4516181000339098E-2</c:v>
                </c:pt>
                <c:pt idx="12">
                  <c:v>1.6804791383442499E-2</c:v>
                </c:pt>
                <c:pt idx="13">
                  <c:v>6.4548344974083502E-3</c:v>
                </c:pt>
                <c:pt idx="14">
                  <c:v>1.15498619951993E-2</c:v>
                </c:pt>
                <c:pt idx="15">
                  <c:v>1.00817170196355E-2</c:v>
                </c:pt>
                <c:pt idx="16">
                  <c:v>1.7159991083205699E-2</c:v>
                </c:pt>
                <c:pt idx="17">
                  <c:v>1.3623459124888E-2</c:v>
                </c:pt>
                <c:pt idx="18">
                  <c:v>3.1574565534737399E-2</c:v>
                </c:pt>
                <c:pt idx="19">
                  <c:v>5.0002359038750999E-2</c:v>
                </c:pt>
                <c:pt idx="20">
                  <c:v>4.3259353795399802E-2</c:v>
                </c:pt>
                <c:pt idx="21">
                  <c:v>2.3489161798590698E-2</c:v>
                </c:pt>
                <c:pt idx="22">
                  <c:v>2.2411984595001402E-2</c:v>
                </c:pt>
                <c:pt idx="23">
                  <c:v>7.0297907518155206E-2</c:v>
                </c:pt>
                <c:pt idx="24">
                  <c:v>2.18657048239221E-2</c:v>
                </c:pt>
                <c:pt idx="25">
                  <c:v>1.08936729340186E-2</c:v>
                </c:pt>
                <c:pt idx="26">
                  <c:v>2.22052740828808E-2</c:v>
                </c:pt>
                <c:pt idx="27">
                  <c:v>1.6665109825142101E-2</c:v>
                </c:pt>
                <c:pt idx="28">
                  <c:v>1.7993779994267999E-2</c:v>
                </c:pt>
                <c:pt idx="29">
                  <c:v>3.6293221942045898E-3</c:v>
                </c:pt>
                <c:pt idx="30">
                  <c:v>1.6376401524356699E-2</c:v>
                </c:pt>
                <c:pt idx="31">
                  <c:v>6.3035252143613593E-2</c:v>
                </c:pt>
                <c:pt idx="32">
                  <c:v>7.1641587872498094E-2</c:v>
                </c:pt>
                <c:pt idx="33">
                  <c:v>5.3633872802698102E-2</c:v>
                </c:pt>
                <c:pt idx="34">
                  <c:v>2.2416036931506299E-2</c:v>
                </c:pt>
                <c:pt idx="35">
                  <c:v>1.5413309998491101E-2</c:v>
                </c:pt>
                <c:pt idx="36">
                  <c:v>9.1832974763578195E-3</c:v>
                </c:pt>
                <c:pt idx="37">
                  <c:v>4.8040035761456202E-3</c:v>
                </c:pt>
                <c:pt idx="38">
                  <c:v>5.7206172833227003E-3</c:v>
                </c:pt>
                <c:pt idx="39">
                  <c:v>7.4945482635138498E-3</c:v>
                </c:pt>
                <c:pt idx="40">
                  <c:v>6.4945722053795299E-3</c:v>
                </c:pt>
                <c:pt idx="41">
                  <c:v>7.1024226811093596E-3</c:v>
                </c:pt>
                <c:pt idx="42">
                  <c:v>4.5681286463016897E-2</c:v>
                </c:pt>
                <c:pt idx="43">
                  <c:v>6.0610549001039104E-3</c:v>
                </c:pt>
                <c:pt idx="44">
                  <c:v>4.0817779700845803E-3</c:v>
                </c:pt>
                <c:pt idx="45">
                  <c:v>3.22661091644045E-3</c:v>
                </c:pt>
                <c:pt idx="46">
                  <c:v>3.62150697380235E-3</c:v>
                </c:pt>
                <c:pt idx="47">
                  <c:v>5.9396502064479398E-3</c:v>
                </c:pt>
                <c:pt idx="48">
                  <c:v>5.4219848931376102E-3</c:v>
                </c:pt>
                <c:pt idx="49">
                  <c:v>4.8157470819352299E-3</c:v>
                </c:pt>
                <c:pt idx="50">
                  <c:v>7.5829553599159197E-3</c:v>
                </c:pt>
                <c:pt idx="51">
                  <c:v>8.8040732101729007E-3</c:v>
                </c:pt>
                <c:pt idx="52">
                  <c:v>1.9927033959696399E-2</c:v>
                </c:pt>
                <c:pt idx="53">
                  <c:v>1.98246090870173E-2</c:v>
                </c:pt>
                <c:pt idx="54">
                  <c:v>1.0361741742196199E-2</c:v>
                </c:pt>
                <c:pt idx="55">
                  <c:v>1.55255762598249E-2</c:v>
                </c:pt>
                <c:pt idx="56">
                  <c:v>1.1512357207343E-2</c:v>
                </c:pt>
                <c:pt idx="57">
                  <c:v>3.1384601923478701E-2</c:v>
                </c:pt>
                <c:pt idx="58">
                  <c:v>4.4118366433686298E-3</c:v>
                </c:pt>
                <c:pt idx="59">
                  <c:v>6.5888097043039001E-3</c:v>
                </c:pt>
                <c:pt idx="60">
                  <c:v>6.1431353895136896E-3</c:v>
                </c:pt>
                <c:pt idx="61">
                  <c:v>4.7822119298388402E-3</c:v>
                </c:pt>
                <c:pt idx="62">
                  <c:v>5.04916993468998E-3</c:v>
                </c:pt>
                <c:pt idx="63">
                  <c:v>2.6839989234016998E-2</c:v>
                </c:pt>
                <c:pt idx="64">
                  <c:v>0.22636703194345201</c:v>
                </c:pt>
                <c:pt idx="65">
                  <c:v>4.8317455410549499E-2</c:v>
                </c:pt>
                <c:pt idx="66">
                  <c:v>4.7422798751169101E-2</c:v>
                </c:pt>
                <c:pt idx="67">
                  <c:v>2.2604884082707499E-2</c:v>
                </c:pt>
                <c:pt idx="68">
                  <c:v>1.3253538692515301E-2</c:v>
                </c:pt>
                <c:pt idx="69">
                  <c:v>8.8085804007752497E-3</c:v>
                </c:pt>
                <c:pt idx="70">
                  <c:v>6.5692096277395499E-3</c:v>
                </c:pt>
                <c:pt idx="71">
                  <c:v>1.61416968100545E-2</c:v>
                </c:pt>
                <c:pt idx="72">
                  <c:v>5.66094869580718E-3</c:v>
                </c:pt>
                <c:pt idx="73">
                  <c:v>3.5186685973982602E-3</c:v>
                </c:pt>
                <c:pt idx="74">
                  <c:v>8.5907052880799806E-3</c:v>
                </c:pt>
                <c:pt idx="75">
                  <c:v>8.1119920256633605E-3</c:v>
                </c:pt>
                <c:pt idx="76">
                  <c:v>3.6057111315078699E-3</c:v>
                </c:pt>
                <c:pt idx="77">
                  <c:v>2.3585425465767499E-3</c:v>
                </c:pt>
                <c:pt idx="78">
                  <c:v>3.25369541042705E-3</c:v>
                </c:pt>
                <c:pt idx="79">
                  <c:v>4.4669980402818003E-3</c:v>
                </c:pt>
                <c:pt idx="80">
                  <c:v>3.9764172209580699E-3</c:v>
                </c:pt>
                <c:pt idx="81">
                  <c:v>7.2607946077790997E-3</c:v>
                </c:pt>
                <c:pt idx="82">
                  <c:v>8.5341090332411093E-2</c:v>
                </c:pt>
                <c:pt idx="83">
                  <c:v>3.7863336936191302E-2</c:v>
                </c:pt>
                <c:pt idx="84">
                  <c:v>7.0277356383023404E-2</c:v>
                </c:pt>
                <c:pt idx="85">
                  <c:v>2.3856683909358502E-3</c:v>
                </c:pt>
                <c:pt idx="86">
                  <c:v>2.9393498786924798E-3</c:v>
                </c:pt>
                <c:pt idx="87">
                  <c:v>4.0091253656044899E-3</c:v>
                </c:pt>
                <c:pt idx="88">
                  <c:v>3.2763140641838E-3</c:v>
                </c:pt>
                <c:pt idx="89">
                  <c:v>1.6586047912924701E-3</c:v>
                </c:pt>
                <c:pt idx="90">
                  <c:v>5.5983028814717596E-3</c:v>
                </c:pt>
                <c:pt idx="91">
                  <c:v>2.0606544630966301E-2</c:v>
                </c:pt>
                <c:pt idx="92">
                  <c:v>2.7100620631875902E-3</c:v>
                </c:pt>
                <c:pt idx="93">
                  <c:v>1.2932328998945899E-3</c:v>
                </c:pt>
                <c:pt idx="94">
                  <c:v>2.4314019029193302E-3</c:v>
                </c:pt>
                <c:pt idx="95">
                  <c:v>3.8645520582375303E-2</c:v>
                </c:pt>
                <c:pt idx="96">
                  <c:v>5.6397235496036403E-2</c:v>
                </c:pt>
                <c:pt idx="97">
                  <c:v>3.0503094682553002E-2</c:v>
                </c:pt>
                <c:pt idx="98">
                  <c:v>1.80148273338698E-2</c:v>
                </c:pt>
                <c:pt idx="99">
                  <c:v>3.6484922268949498E-2</c:v>
                </c:pt>
                <c:pt idx="100">
                  <c:v>8.8832178231352792E-3</c:v>
                </c:pt>
                <c:pt idx="101">
                  <c:v>7.5579797349267404E-3</c:v>
                </c:pt>
                <c:pt idx="102">
                  <c:v>6.8286832151684398E-3</c:v>
                </c:pt>
                <c:pt idx="103">
                  <c:v>5.7841728058531001E-3</c:v>
                </c:pt>
                <c:pt idx="104">
                  <c:v>7.5231213709104003E-3</c:v>
                </c:pt>
                <c:pt idx="105">
                  <c:v>5.0697210698218004E-3</c:v>
                </c:pt>
                <c:pt idx="106">
                  <c:v>4.9245399119791202E-3</c:v>
                </c:pt>
                <c:pt idx="107">
                  <c:v>2.39840844070268E-2</c:v>
                </c:pt>
                <c:pt idx="108">
                  <c:v>4.4235801491582403E-3</c:v>
                </c:pt>
                <c:pt idx="109">
                  <c:v>4.0262030694464199E-3</c:v>
                </c:pt>
                <c:pt idx="110">
                  <c:v>4.3918644134517898E-3</c:v>
                </c:pt>
                <c:pt idx="111">
                  <c:v>5.5299920661040303E-3</c:v>
                </c:pt>
                <c:pt idx="112">
                  <c:v>4.4521532565547899E-3</c:v>
                </c:pt>
                <c:pt idx="113">
                  <c:v>3.3523615342460303E-2</c:v>
                </c:pt>
                <c:pt idx="114">
                  <c:v>1.2285567822694901E-2</c:v>
                </c:pt>
                <c:pt idx="115">
                  <c:v>2.1357922249638901E-2</c:v>
                </c:pt>
                <c:pt idx="116">
                  <c:v>8.5958740846423104E-3</c:v>
                </c:pt>
                <c:pt idx="117">
                  <c:v>4.7650101748794096E-3</c:v>
                </c:pt>
                <c:pt idx="118">
                  <c:v>4.3731326947099103E-3</c:v>
                </c:pt>
                <c:pt idx="119">
                  <c:v>4.2180687978400503E-3</c:v>
                </c:pt>
                <c:pt idx="120">
                  <c:v>9.8006585377623402E-3</c:v>
                </c:pt>
                <c:pt idx="121">
                  <c:v>1.3732086553441899E-2</c:v>
                </c:pt>
                <c:pt idx="122">
                  <c:v>6.48055442910249E-3</c:v>
                </c:pt>
                <c:pt idx="123">
                  <c:v>4.2530470779366399E-2</c:v>
                </c:pt>
                <c:pt idx="124">
                  <c:v>1.13082104183173E-2</c:v>
                </c:pt>
                <c:pt idx="125">
                  <c:v>3.1115328297767701E-3</c:v>
                </c:pt>
                <c:pt idx="126">
                  <c:v>5.2027038677773902E-3</c:v>
                </c:pt>
                <c:pt idx="127">
                  <c:v>1.7418265509832099E-2</c:v>
                </c:pt>
                <c:pt idx="128">
                  <c:v>0.16146985522696999</c:v>
                </c:pt>
                <c:pt idx="129">
                  <c:v>2.2468841357186999E-2</c:v>
                </c:pt>
                <c:pt idx="130">
                  <c:v>1.6430653213074901E-2</c:v>
                </c:pt>
                <c:pt idx="131">
                  <c:v>1.1880334172208301E-2</c:v>
                </c:pt>
                <c:pt idx="132">
                  <c:v>1.31421821393765E-2</c:v>
                </c:pt>
                <c:pt idx="133">
                  <c:v>3.23049785145532E-3</c:v>
                </c:pt>
                <c:pt idx="134">
                  <c:v>4.0070578469795599E-3</c:v>
                </c:pt>
                <c:pt idx="135">
                  <c:v>3.9887809823351602E-3</c:v>
                </c:pt>
                <c:pt idx="136">
                  <c:v>4.7895309457710996E-3</c:v>
                </c:pt>
                <c:pt idx="137">
                  <c:v>2.3690868915638998E-3</c:v>
                </c:pt>
                <c:pt idx="138">
                  <c:v>3.22297208366057E-3</c:v>
                </c:pt>
                <c:pt idx="139">
                  <c:v>2.0643346462490102E-2</c:v>
                </c:pt>
                <c:pt idx="140">
                  <c:v>2.98206481348356E-3</c:v>
                </c:pt>
                <c:pt idx="141">
                  <c:v>1.9050943617567901E-3</c:v>
                </c:pt>
                <c:pt idx="142">
                  <c:v>2.3601552111042002E-3</c:v>
                </c:pt>
                <c:pt idx="143">
                  <c:v>2.8589234041826502E-3</c:v>
                </c:pt>
                <c:pt idx="144">
                  <c:v>3.2599930721585901E-2</c:v>
                </c:pt>
                <c:pt idx="145">
                  <c:v>0.12736472959606199</c:v>
                </c:pt>
                <c:pt idx="146">
                  <c:v>7.4849549770941697E-3</c:v>
                </c:pt>
                <c:pt idx="147">
                  <c:v>1.0721365931816801E-2</c:v>
                </c:pt>
                <c:pt idx="148">
                  <c:v>5.8881731277243998E-2</c:v>
                </c:pt>
                <c:pt idx="149">
                  <c:v>2.9840496313635E-3</c:v>
                </c:pt>
                <c:pt idx="150">
                  <c:v>3.2044471167811798E-3</c:v>
                </c:pt>
                <c:pt idx="151">
                  <c:v>7.4847027398219301E-2</c:v>
                </c:pt>
                <c:pt idx="152">
                  <c:v>2.7809779520227302E-3</c:v>
                </c:pt>
                <c:pt idx="153">
                  <c:v>1.9911031365539402E-3</c:v>
                </c:pt>
                <c:pt idx="154">
                  <c:v>8.1990759101454695E-3</c:v>
                </c:pt>
                <c:pt idx="155">
                  <c:v>5.4263680326224698E-3</c:v>
                </c:pt>
                <c:pt idx="156">
                  <c:v>2.9190881961681501E-3</c:v>
                </c:pt>
                <c:pt idx="157">
                  <c:v>1.10475790204585E-3</c:v>
                </c:pt>
                <c:pt idx="158">
                  <c:v>5.18012656439314E-3</c:v>
                </c:pt>
                <c:pt idx="159">
                  <c:v>1.9514109139925101E-2</c:v>
                </c:pt>
                <c:pt idx="160">
                  <c:v>3.6826765798395701E-2</c:v>
                </c:pt>
                <c:pt idx="161">
                  <c:v>1.40936955609424E-2</c:v>
                </c:pt>
                <c:pt idx="162">
                  <c:v>1.14524405175925E-2</c:v>
                </c:pt>
                <c:pt idx="163">
                  <c:v>7.7234639256662501E-3</c:v>
                </c:pt>
                <c:pt idx="164">
                  <c:v>4.1750644104414803E-3</c:v>
                </c:pt>
                <c:pt idx="165">
                  <c:v>5.1519256103490698E-3</c:v>
                </c:pt>
                <c:pt idx="166">
                  <c:v>2.6663133690840398E-3</c:v>
                </c:pt>
                <c:pt idx="167">
                  <c:v>2.4621252296858102E-3</c:v>
                </c:pt>
                <c:pt idx="168">
                  <c:v>2.3763149366766601E-2</c:v>
                </c:pt>
                <c:pt idx="169">
                  <c:v>0.10743955640312799</c:v>
                </c:pt>
                <c:pt idx="170">
                  <c:v>0.145301735528889</c:v>
                </c:pt>
                <c:pt idx="171">
                  <c:v>2.4342550786217399E-3</c:v>
                </c:pt>
                <c:pt idx="172">
                  <c:v>2.16692492041811E-3</c:v>
                </c:pt>
                <c:pt idx="173">
                  <c:v>2.14033663090149E-3</c:v>
                </c:pt>
                <c:pt idx="174">
                  <c:v>1.8339717210591501E-3</c:v>
                </c:pt>
                <c:pt idx="175">
                  <c:v>2.29267140318643E-3</c:v>
                </c:pt>
                <c:pt idx="176">
                  <c:v>1.55249560042374E-2</c:v>
                </c:pt>
                <c:pt idx="177">
                  <c:v>3.0172953308523899E-3</c:v>
                </c:pt>
                <c:pt idx="178">
                  <c:v>3.2515038406846202E-3</c:v>
                </c:pt>
                <c:pt idx="179">
                  <c:v>4.6373202246036502E-3</c:v>
                </c:pt>
                <c:pt idx="180">
                  <c:v>2.8310243078578198E-2</c:v>
                </c:pt>
                <c:pt idx="181">
                  <c:v>1.7350326847816899E-2</c:v>
                </c:pt>
                <c:pt idx="182">
                  <c:v>3.3582291521035801E-3</c:v>
                </c:pt>
                <c:pt idx="183">
                  <c:v>3.4784760353295898E-3</c:v>
                </c:pt>
                <c:pt idx="184">
                  <c:v>9.0600733663119097E-3</c:v>
                </c:pt>
                <c:pt idx="185">
                  <c:v>8.0642364804646996E-2</c:v>
                </c:pt>
                <c:pt idx="186">
                  <c:v>3.3081952013802401E-3</c:v>
                </c:pt>
                <c:pt idx="187">
                  <c:v>3.4778971301146098E-3</c:v>
                </c:pt>
                <c:pt idx="188">
                  <c:v>4.4134906582685698E-3</c:v>
                </c:pt>
                <c:pt idx="189">
                  <c:v>4.2767449764156097E-3</c:v>
                </c:pt>
                <c:pt idx="190">
                  <c:v>6.2946431543486597E-3</c:v>
                </c:pt>
                <c:pt idx="191">
                  <c:v>8.0820957063468604E-3</c:v>
                </c:pt>
                <c:pt idx="192">
                  <c:v>5.4285223870296502E-2</c:v>
                </c:pt>
                <c:pt idx="193">
                  <c:v>1.2597928536549501E-2</c:v>
                </c:pt>
                <c:pt idx="194">
                  <c:v>1.4950888782838999E-2</c:v>
                </c:pt>
                <c:pt idx="195">
                  <c:v>1.20183203652363E-2</c:v>
                </c:pt>
                <c:pt idx="196">
                  <c:v>6.30518749933581E-3</c:v>
                </c:pt>
                <c:pt idx="197">
                  <c:v>3.7786383892971301E-3</c:v>
                </c:pt>
                <c:pt idx="198">
                  <c:v>5.0620712509095497E-3</c:v>
                </c:pt>
                <c:pt idx="199">
                  <c:v>2.9663103215615901E-3</c:v>
                </c:pt>
                <c:pt idx="200">
                  <c:v>4.4080324090987498E-3</c:v>
                </c:pt>
                <c:pt idx="201">
                  <c:v>2.5715796656896801E-3</c:v>
                </c:pt>
                <c:pt idx="202">
                  <c:v>9.5686415976725392E-3</c:v>
                </c:pt>
                <c:pt idx="203">
                  <c:v>6.8931484458938002E-3</c:v>
                </c:pt>
                <c:pt idx="204">
                  <c:v>2.7771737177528602E-3</c:v>
                </c:pt>
                <c:pt idx="205">
                  <c:v>2.09543012636798E-3</c:v>
                </c:pt>
                <c:pt idx="206">
                  <c:v>2.4911945415523498E-3</c:v>
                </c:pt>
                <c:pt idx="207">
                  <c:v>2.0389041671623502E-3</c:v>
                </c:pt>
                <c:pt idx="208">
                  <c:v>1.5726084216070701E-2</c:v>
                </c:pt>
                <c:pt idx="209">
                  <c:v>6.93011567890758E-3</c:v>
                </c:pt>
                <c:pt idx="210">
                  <c:v>3.99653004214141E-2</c:v>
                </c:pt>
                <c:pt idx="211">
                  <c:v>1.08272642357858E-2</c:v>
                </c:pt>
                <c:pt idx="212">
                  <c:v>4.2779441372180699E-3</c:v>
                </c:pt>
                <c:pt idx="213">
                  <c:v>2.7687795921356399E-2</c:v>
                </c:pt>
                <c:pt idx="214">
                  <c:v>3.56234286083131E-2</c:v>
                </c:pt>
                <c:pt idx="215">
                  <c:v>2.95572462620194E-3</c:v>
                </c:pt>
                <c:pt idx="216">
                  <c:v>3.1474249531055799E-3</c:v>
                </c:pt>
                <c:pt idx="217">
                  <c:v>1.91725137127139E-3</c:v>
                </c:pt>
                <c:pt idx="218">
                  <c:v>3.5609286780918601E-3</c:v>
                </c:pt>
                <c:pt idx="219">
                  <c:v>2.5319246584634999E-3</c:v>
                </c:pt>
                <c:pt idx="220">
                  <c:v>2.41527525764487E-3</c:v>
                </c:pt>
                <c:pt idx="221">
                  <c:v>1.5918652900796899E-3</c:v>
                </c:pt>
                <c:pt idx="222">
                  <c:v>2.26335398908491E-3</c:v>
                </c:pt>
                <c:pt idx="223">
                  <c:v>6.1210956409719196E-3</c:v>
                </c:pt>
                <c:pt idx="224">
                  <c:v>0.13038388569367701</c:v>
                </c:pt>
                <c:pt idx="225">
                  <c:v>5.4681195037343297E-2</c:v>
                </c:pt>
                <c:pt idx="226">
                  <c:v>3.5846389816825697E-2</c:v>
                </c:pt>
                <c:pt idx="227">
                  <c:v>2.0922626878345799E-2</c:v>
                </c:pt>
                <c:pt idx="228">
                  <c:v>1.2679182018509301E-2</c:v>
                </c:pt>
                <c:pt idx="229">
                  <c:v>8.1777391179361798E-3</c:v>
                </c:pt>
                <c:pt idx="230">
                  <c:v>6.4234909150543799E-3</c:v>
                </c:pt>
                <c:pt idx="231">
                  <c:v>6.1987929908968401E-3</c:v>
                </c:pt>
                <c:pt idx="232">
                  <c:v>7.5667046635239602E-3</c:v>
                </c:pt>
                <c:pt idx="233">
                  <c:v>3.79100215067422E-3</c:v>
                </c:pt>
                <c:pt idx="234">
                  <c:v>4.7245281602032504E-3</c:v>
                </c:pt>
                <c:pt idx="235">
                  <c:v>1.82223648534404E-2</c:v>
                </c:pt>
                <c:pt idx="236">
                  <c:v>3.99237846474254E-3</c:v>
                </c:pt>
                <c:pt idx="237">
                  <c:v>3.1609878752851301E-3</c:v>
                </c:pt>
                <c:pt idx="238">
                  <c:v>3.3544662682062098E-3</c:v>
                </c:pt>
                <c:pt idx="239">
                  <c:v>3.28276472229359E-3</c:v>
                </c:pt>
                <c:pt idx="240">
                  <c:v>1.6800573645447601E-2</c:v>
                </c:pt>
                <c:pt idx="241">
                  <c:v>9.6741263979165399E-3</c:v>
                </c:pt>
                <c:pt idx="242">
                  <c:v>8.6017871879096094E-3</c:v>
                </c:pt>
                <c:pt idx="243">
                  <c:v>5.3062121202159501E-2</c:v>
                </c:pt>
                <c:pt idx="244">
                  <c:v>1.6271330227837701E-2</c:v>
                </c:pt>
                <c:pt idx="245">
                  <c:v>3.5002552765246199E-2</c:v>
                </c:pt>
                <c:pt idx="246">
                  <c:v>1.0930598816659901E-2</c:v>
                </c:pt>
                <c:pt idx="247">
                  <c:v>2.5454090149353001E-2</c:v>
                </c:pt>
                <c:pt idx="248">
                  <c:v>2.0896700194789199E-2</c:v>
                </c:pt>
                <c:pt idx="249">
                  <c:v>0.21425401922519399</c:v>
                </c:pt>
                <c:pt idx="250">
                  <c:v>1.0048305918656599E-2</c:v>
                </c:pt>
                <c:pt idx="251">
                  <c:v>1.6428420292959899E-2</c:v>
                </c:pt>
                <c:pt idx="252">
                  <c:v>1.66364540170005E-2</c:v>
                </c:pt>
                <c:pt idx="253">
                  <c:v>6.83531581491722E-2</c:v>
                </c:pt>
                <c:pt idx="254">
                  <c:v>2.4275563182769602E-2</c:v>
                </c:pt>
                <c:pt idx="255">
                  <c:v>0.20079248815901099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5-47FE-A29B-D12D21038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61824"/>
        <c:axId val="76944128"/>
      </c:barChart>
      <c:catAx>
        <c:axId val="3886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944128"/>
        <c:crosses val="autoZero"/>
        <c:auto val="1"/>
        <c:lblAlgn val="ctr"/>
        <c:lblOffset val="100"/>
        <c:tickLblSkip val="15"/>
        <c:noMultiLvlLbl val="0"/>
      </c:catAx>
      <c:valAx>
        <c:axId val="7694412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618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8141498236287E-2"/>
          <c:y val="6.6593406593406596E-2"/>
          <c:w val="0.88608522660782052"/>
          <c:h val="0.74371261284647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Лист1!$M$2:$M$257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cat>
          <c:val>
            <c:numRef>
              <c:f>Лист1!$N$2:$N$257</c:f>
              <c:numCache>
                <c:formatCode>General</c:formatCode>
                <c:ptCount val="256"/>
                <c:pt idx="0">
                  <c:v>1</c:v>
                </c:pt>
                <c:pt idx="1">
                  <c:v>0.11436082501328899</c:v>
                </c:pt>
                <c:pt idx="2">
                  <c:v>4.8050069597597403E-2</c:v>
                </c:pt>
                <c:pt idx="3">
                  <c:v>3.5097462697547703E-2</c:v>
                </c:pt>
                <c:pt idx="4">
                  <c:v>8.1481467978824898E-2</c:v>
                </c:pt>
                <c:pt idx="5">
                  <c:v>2.4815742457872499E-2</c:v>
                </c:pt>
                <c:pt idx="6">
                  <c:v>1.86485844406084E-2</c:v>
                </c:pt>
                <c:pt idx="7">
                  <c:v>1.6204131002128801E-2</c:v>
                </c:pt>
                <c:pt idx="8">
                  <c:v>7.3315004299810194E-2</c:v>
                </c:pt>
                <c:pt idx="9">
                  <c:v>2.7575094726700701E-2</c:v>
                </c:pt>
                <c:pt idx="10">
                  <c:v>1.22394989029951E-2</c:v>
                </c:pt>
                <c:pt idx="11">
                  <c:v>1.10957120696797E-2</c:v>
                </c:pt>
                <c:pt idx="12">
                  <c:v>7.15667119694509E-2</c:v>
                </c:pt>
                <c:pt idx="13">
                  <c:v>1.0790326282867401E-2</c:v>
                </c:pt>
                <c:pt idx="14">
                  <c:v>8.3792539432633508E-3</c:v>
                </c:pt>
                <c:pt idx="15">
                  <c:v>0.14964501679294301</c:v>
                </c:pt>
                <c:pt idx="16">
                  <c:v>8.1139568054846595E-2</c:v>
                </c:pt>
                <c:pt idx="17">
                  <c:v>8.6015287688820004E-3</c:v>
                </c:pt>
                <c:pt idx="18">
                  <c:v>7.3616431065510104E-3</c:v>
                </c:pt>
                <c:pt idx="19">
                  <c:v>7.4601914018663099E-3</c:v>
                </c:pt>
                <c:pt idx="20">
                  <c:v>4.2313561934427799E-2</c:v>
                </c:pt>
                <c:pt idx="21">
                  <c:v>9.1654186968161393E-3</c:v>
                </c:pt>
                <c:pt idx="22">
                  <c:v>6.5191121459378396E-3</c:v>
                </c:pt>
                <c:pt idx="23">
                  <c:v>6.0680400786233104E-3</c:v>
                </c:pt>
                <c:pt idx="24">
                  <c:v>2.9279182734999399E-2</c:v>
                </c:pt>
                <c:pt idx="25">
                  <c:v>7.7009511533981398E-3</c:v>
                </c:pt>
                <c:pt idx="26">
                  <c:v>5.5857515570701902E-3</c:v>
                </c:pt>
                <c:pt idx="27">
                  <c:v>5.7858672573260304E-3</c:v>
                </c:pt>
                <c:pt idx="28">
                  <c:v>2.7997428288242601E-2</c:v>
                </c:pt>
                <c:pt idx="29">
                  <c:v>6.0749327628621301E-3</c:v>
                </c:pt>
                <c:pt idx="30">
                  <c:v>5.3069396313934897E-3</c:v>
                </c:pt>
                <c:pt idx="31">
                  <c:v>7.1143609389419504E-3</c:v>
                </c:pt>
                <c:pt idx="32">
                  <c:v>3.1483075797111203E-2</c:v>
                </c:pt>
                <c:pt idx="33">
                  <c:v>5.9911951940104097E-3</c:v>
                </c:pt>
                <c:pt idx="34">
                  <c:v>4.6568057039753303E-3</c:v>
                </c:pt>
                <c:pt idx="35">
                  <c:v>4.6665466048417597E-3</c:v>
                </c:pt>
                <c:pt idx="36">
                  <c:v>0.174921372843832</c:v>
                </c:pt>
                <c:pt idx="37">
                  <c:v>5.86729777070939E-3</c:v>
                </c:pt>
                <c:pt idx="38">
                  <c:v>4.8019280375852902E-2</c:v>
                </c:pt>
                <c:pt idx="39">
                  <c:v>4.57865063971373E-3</c:v>
                </c:pt>
                <c:pt idx="40">
                  <c:v>1.70465195519106E-2</c:v>
                </c:pt>
                <c:pt idx="41">
                  <c:v>1.09480605197044E-2</c:v>
                </c:pt>
                <c:pt idx="42">
                  <c:v>4.5033722742460099E-3</c:v>
                </c:pt>
                <c:pt idx="43">
                  <c:v>5.7987696786491001E-3</c:v>
                </c:pt>
                <c:pt idx="44">
                  <c:v>1.7563670244985698E-2</c:v>
                </c:pt>
                <c:pt idx="45">
                  <c:v>4.57862215754745E-3</c:v>
                </c:pt>
                <c:pt idx="46">
                  <c:v>4.2176106999979399E-3</c:v>
                </c:pt>
                <c:pt idx="47">
                  <c:v>4.3723258272096903E-3</c:v>
                </c:pt>
                <c:pt idx="48">
                  <c:v>1.7903604899490898E-2</c:v>
                </c:pt>
                <c:pt idx="49">
                  <c:v>3.7706827878765899E-2</c:v>
                </c:pt>
                <c:pt idx="50">
                  <c:v>4.8305469182595203E-3</c:v>
                </c:pt>
                <c:pt idx="51">
                  <c:v>1.05272649951414E-2</c:v>
                </c:pt>
                <c:pt idx="52">
                  <c:v>1.47497746277388E-2</c:v>
                </c:pt>
                <c:pt idx="53">
                  <c:v>7.05093115464509E-3</c:v>
                </c:pt>
                <c:pt idx="54">
                  <c:v>4.7598826637285201E-3</c:v>
                </c:pt>
                <c:pt idx="55">
                  <c:v>4.51989193068614E-3</c:v>
                </c:pt>
                <c:pt idx="56">
                  <c:v>1.46089587976698E-2</c:v>
                </c:pt>
                <c:pt idx="57">
                  <c:v>2.3971075334788601E-2</c:v>
                </c:pt>
                <c:pt idx="58">
                  <c:v>5.00950036897222E-3</c:v>
                </c:pt>
                <c:pt idx="59">
                  <c:v>9.5268289046935208E-3</c:v>
                </c:pt>
                <c:pt idx="60">
                  <c:v>1.6974659046396001E-2</c:v>
                </c:pt>
                <c:pt idx="61">
                  <c:v>1.05648899367921E-2</c:v>
                </c:pt>
                <c:pt idx="62">
                  <c:v>6.1539992564445698E-3</c:v>
                </c:pt>
                <c:pt idx="63">
                  <c:v>5.0766613170512599E-3</c:v>
                </c:pt>
                <c:pt idx="64">
                  <c:v>3.1721813314837401E-2</c:v>
                </c:pt>
                <c:pt idx="65">
                  <c:v>7.9319700040635498E-3</c:v>
                </c:pt>
                <c:pt idx="66">
                  <c:v>1.0494510503923899E-2</c:v>
                </c:pt>
                <c:pt idx="67">
                  <c:v>1.9358559399372598E-2</c:v>
                </c:pt>
                <c:pt idx="68">
                  <c:v>6.4287724109433106E-2</c:v>
                </c:pt>
                <c:pt idx="69">
                  <c:v>7.2290329885861399E-2</c:v>
                </c:pt>
                <c:pt idx="70">
                  <c:v>1.7646638795347901E-2</c:v>
                </c:pt>
                <c:pt idx="71">
                  <c:v>1.25394445960487E-2</c:v>
                </c:pt>
                <c:pt idx="72">
                  <c:v>1.6126545581192701E-2</c:v>
                </c:pt>
                <c:pt idx="73">
                  <c:v>4.7058519943027699E-3</c:v>
                </c:pt>
                <c:pt idx="74">
                  <c:v>7.6571170994992298E-3</c:v>
                </c:pt>
                <c:pt idx="75">
                  <c:v>6.7811195935116404E-3</c:v>
                </c:pt>
                <c:pt idx="76">
                  <c:v>2.5322069927762699E-2</c:v>
                </c:pt>
                <c:pt idx="77">
                  <c:v>1.8896948930535999E-2</c:v>
                </c:pt>
                <c:pt idx="78">
                  <c:v>6.4947598937717703E-3</c:v>
                </c:pt>
                <c:pt idx="79">
                  <c:v>5.5582947487800302E-3</c:v>
                </c:pt>
                <c:pt idx="80">
                  <c:v>6.4324636996927004E-2</c:v>
                </c:pt>
                <c:pt idx="81">
                  <c:v>1.30707794079292E-2</c:v>
                </c:pt>
                <c:pt idx="82">
                  <c:v>1.6776024418786499E-2</c:v>
                </c:pt>
                <c:pt idx="83">
                  <c:v>3.1420699852966499E-2</c:v>
                </c:pt>
                <c:pt idx="84">
                  <c:v>2.8099707747340101E-2</c:v>
                </c:pt>
                <c:pt idx="85">
                  <c:v>4.3821122995421603E-2</c:v>
                </c:pt>
                <c:pt idx="86">
                  <c:v>3.43473278843342E-2</c:v>
                </c:pt>
                <c:pt idx="87">
                  <c:v>2.7826108058091902E-2</c:v>
                </c:pt>
                <c:pt idx="88">
                  <c:v>1.5737792493690301E-2</c:v>
                </c:pt>
                <c:pt idx="89">
                  <c:v>7.5542679970762496E-3</c:v>
                </c:pt>
                <c:pt idx="90">
                  <c:v>9.6737399183456207E-3</c:v>
                </c:pt>
                <c:pt idx="91">
                  <c:v>2.5185640351300199E-2</c:v>
                </c:pt>
                <c:pt idx="92">
                  <c:v>1.6792373182228999E-2</c:v>
                </c:pt>
                <c:pt idx="93">
                  <c:v>2.8351660990218401E-2</c:v>
                </c:pt>
                <c:pt idx="94">
                  <c:v>2.2286155824393701E-2</c:v>
                </c:pt>
                <c:pt idx="95">
                  <c:v>1.8732606831122899E-2</c:v>
                </c:pt>
                <c:pt idx="96">
                  <c:v>1.04781047761488E-2</c:v>
                </c:pt>
                <c:pt idx="97">
                  <c:v>3.4504435513513102E-3</c:v>
                </c:pt>
                <c:pt idx="98">
                  <c:v>3.81322090320994E-3</c:v>
                </c:pt>
                <c:pt idx="99">
                  <c:v>3.4505289978501402E-3</c:v>
                </c:pt>
                <c:pt idx="100">
                  <c:v>8.47056776834452E-3</c:v>
                </c:pt>
                <c:pt idx="101">
                  <c:v>1.73807862553268E-2</c:v>
                </c:pt>
                <c:pt idx="102">
                  <c:v>3.7055782522026903E-2</c:v>
                </c:pt>
                <c:pt idx="103">
                  <c:v>3.2793796606970802E-3</c:v>
                </c:pt>
                <c:pt idx="104">
                  <c:v>3.0716278916626101E-2</c:v>
                </c:pt>
                <c:pt idx="105">
                  <c:v>4.3719270768818302E-3</c:v>
                </c:pt>
                <c:pt idx="106">
                  <c:v>3.9928778634296599E-2</c:v>
                </c:pt>
                <c:pt idx="107">
                  <c:v>4.7908427784706404E-3</c:v>
                </c:pt>
                <c:pt idx="108">
                  <c:v>1.3351072406252299E-2</c:v>
                </c:pt>
                <c:pt idx="109">
                  <c:v>3.7098306396277101E-3</c:v>
                </c:pt>
                <c:pt idx="110">
                  <c:v>3.8575391539355402E-3</c:v>
                </c:pt>
                <c:pt idx="111">
                  <c:v>3.9253267096726503E-3</c:v>
                </c:pt>
                <c:pt idx="112">
                  <c:v>1.33674496518611E-2</c:v>
                </c:pt>
                <c:pt idx="113">
                  <c:v>4.1431583173522296E-3</c:v>
                </c:pt>
                <c:pt idx="114">
                  <c:v>6.3743657769227196E-3</c:v>
                </c:pt>
                <c:pt idx="115">
                  <c:v>7.8419378764648107E-3</c:v>
                </c:pt>
                <c:pt idx="116">
                  <c:v>9.1830235237914004E-2</c:v>
                </c:pt>
                <c:pt idx="117">
                  <c:v>4.7277804141187402E-2</c:v>
                </c:pt>
                <c:pt idx="118">
                  <c:v>1.8928706545933802E-2</c:v>
                </c:pt>
                <c:pt idx="119">
                  <c:v>8.3787127821041106E-3</c:v>
                </c:pt>
                <c:pt idx="120">
                  <c:v>1.2921162588480899E-2</c:v>
                </c:pt>
                <c:pt idx="121">
                  <c:v>5.3408618914283197E-3</c:v>
                </c:pt>
                <c:pt idx="122">
                  <c:v>5.0648981823792297E-3</c:v>
                </c:pt>
                <c:pt idx="123">
                  <c:v>6.0704895449230599E-3</c:v>
                </c:pt>
                <c:pt idx="124">
                  <c:v>1.9892913320878499E-2</c:v>
                </c:pt>
                <c:pt idx="125">
                  <c:v>1.5493102203212299E-2</c:v>
                </c:pt>
                <c:pt idx="126">
                  <c:v>8.0060236363814E-3</c:v>
                </c:pt>
                <c:pt idx="127">
                  <c:v>7.7329081439599196E-3</c:v>
                </c:pt>
                <c:pt idx="128">
                  <c:v>3.5450356737708501E-2</c:v>
                </c:pt>
                <c:pt idx="129">
                  <c:v>2.5483763185712102E-2</c:v>
                </c:pt>
                <c:pt idx="130">
                  <c:v>7.8771133518157899E-3</c:v>
                </c:pt>
                <c:pt idx="131">
                  <c:v>0.218563371495544</c:v>
                </c:pt>
                <c:pt idx="132">
                  <c:v>6.0715633225916603E-2</c:v>
                </c:pt>
                <c:pt idx="133">
                  <c:v>0.108520556818376</c:v>
                </c:pt>
                <c:pt idx="134">
                  <c:v>1.4346267778105401E-2</c:v>
                </c:pt>
                <c:pt idx="135">
                  <c:v>1.36934850092235E-2</c:v>
                </c:pt>
                <c:pt idx="136">
                  <c:v>2.0075939721368698E-2</c:v>
                </c:pt>
                <c:pt idx="137">
                  <c:v>0.24743309460815799</c:v>
                </c:pt>
                <c:pt idx="138">
                  <c:v>5.0096427798036001E-3</c:v>
                </c:pt>
                <c:pt idx="139">
                  <c:v>0.26427622301069098</c:v>
                </c:pt>
                <c:pt idx="140">
                  <c:v>9.5519786575153105E-3</c:v>
                </c:pt>
                <c:pt idx="141">
                  <c:v>0.15158023758057201</c:v>
                </c:pt>
                <c:pt idx="142">
                  <c:v>6.5107953533852202E-3</c:v>
                </c:pt>
                <c:pt idx="143">
                  <c:v>5.5892833456884202E-3</c:v>
                </c:pt>
                <c:pt idx="144">
                  <c:v>4.7370257252919601E-2</c:v>
                </c:pt>
                <c:pt idx="145">
                  <c:v>3.7226760966182302E-3</c:v>
                </c:pt>
                <c:pt idx="146">
                  <c:v>3.9894400659601396E-3</c:v>
                </c:pt>
                <c:pt idx="147">
                  <c:v>9.4982897740848692E-3</c:v>
                </c:pt>
                <c:pt idx="148">
                  <c:v>1.1692584346161499E-2</c:v>
                </c:pt>
                <c:pt idx="149">
                  <c:v>8.2708223362502609E-3</c:v>
                </c:pt>
                <c:pt idx="150">
                  <c:v>7.2665411533551303E-3</c:v>
                </c:pt>
                <c:pt idx="151">
                  <c:v>5.90853994747718E-3</c:v>
                </c:pt>
                <c:pt idx="152">
                  <c:v>8.8737897963151995E-3</c:v>
                </c:pt>
                <c:pt idx="153">
                  <c:v>4.1706151256423801E-3</c:v>
                </c:pt>
                <c:pt idx="154">
                  <c:v>3.3132734385656298E-3</c:v>
                </c:pt>
                <c:pt idx="155">
                  <c:v>3.2174024668802999E-3</c:v>
                </c:pt>
                <c:pt idx="156">
                  <c:v>7.8923228286072299E-3</c:v>
                </c:pt>
                <c:pt idx="157">
                  <c:v>5.07814238969761E-3</c:v>
                </c:pt>
                <c:pt idx="158">
                  <c:v>4.0632373587815001E-3</c:v>
                </c:pt>
                <c:pt idx="159">
                  <c:v>4.4262140858040604E-3</c:v>
                </c:pt>
                <c:pt idx="160">
                  <c:v>8.4691436600307108E-3</c:v>
                </c:pt>
                <c:pt idx="161">
                  <c:v>9.1875493400126705E-3</c:v>
                </c:pt>
                <c:pt idx="162">
                  <c:v>3.1497858041408498E-3</c:v>
                </c:pt>
                <c:pt idx="163">
                  <c:v>4.2419344699977301E-3</c:v>
                </c:pt>
                <c:pt idx="164">
                  <c:v>7.6904412340422596E-3</c:v>
                </c:pt>
                <c:pt idx="165">
                  <c:v>4.2123130170705902E-3</c:v>
                </c:pt>
                <c:pt idx="166">
                  <c:v>3.5431530025799999E-3</c:v>
                </c:pt>
                <c:pt idx="167">
                  <c:v>4.0660855754091098E-3</c:v>
                </c:pt>
                <c:pt idx="168">
                  <c:v>9.5547699098103706E-3</c:v>
                </c:pt>
                <c:pt idx="169">
                  <c:v>3.9359790398599097E-3</c:v>
                </c:pt>
                <c:pt idx="170">
                  <c:v>3.5152119974631501E-3</c:v>
                </c:pt>
                <c:pt idx="171">
                  <c:v>4.3260423070110403E-3</c:v>
                </c:pt>
                <c:pt idx="172">
                  <c:v>8.4823024208502702E-3</c:v>
                </c:pt>
                <c:pt idx="173">
                  <c:v>3.3369421187410698E-3</c:v>
                </c:pt>
                <c:pt idx="174">
                  <c:v>3.1837080641756799E-3</c:v>
                </c:pt>
                <c:pt idx="175">
                  <c:v>4.2888161156881804E-3</c:v>
                </c:pt>
                <c:pt idx="176">
                  <c:v>1.0263747992754899E-2</c:v>
                </c:pt>
                <c:pt idx="177">
                  <c:v>3.29504485214893E-3</c:v>
                </c:pt>
                <c:pt idx="178">
                  <c:v>3.6729747164664399E-3</c:v>
                </c:pt>
                <c:pt idx="179">
                  <c:v>6.8796963709932E-3</c:v>
                </c:pt>
                <c:pt idx="180">
                  <c:v>3.7055355289532799E-2</c:v>
                </c:pt>
                <c:pt idx="181">
                  <c:v>7.5165576089267E-3</c:v>
                </c:pt>
                <c:pt idx="182">
                  <c:v>3.4452341631394101E-2</c:v>
                </c:pt>
                <c:pt idx="183">
                  <c:v>1.5611531050588301E-2</c:v>
                </c:pt>
                <c:pt idx="184">
                  <c:v>2.41094701807242E-2</c:v>
                </c:pt>
                <c:pt idx="185">
                  <c:v>1.51496642422552E-2</c:v>
                </c:pt>
                <c:pt idx="186">
                  <c:v>1.9940734878056001E-2</c:v>
                </c:pt>
                <c:pt idx="187">
                  <c:v>8.5594606092922101E-3</c:v>
                </c:pt>
                <c:pt idx="188">
                  <c:v>1.0006497066949199E-2</c:v>
                </c:pt>
                <c:pt idx="189">
                  <c:v>6.2870964194527597E-3</c:v>
                </c:pt>
                <c:pt idx="190">
                  <c:v>8.2769744841658908E-3</c:v>
                </c:pt>
                <c:pt idx="191">
                  <c:v>6.3932779353300497E-3</c:v>
                </c:pt>
                <c:pt idx="192">
                  <c:v>7.8723539818310595E-2</c:v>
                </c:pt>
                <c:pt idx="193">
                  <c:v>2.8216854897233599E-2</c:v>
                </c:pt>
                <c:pt idx="194">
                  <c:v>1.7209921739836501E-2</c:v>
                </c:pt>
                <c:pt idx="195">
                  <c:v>4.7064017001119E-2</c:v>
                </c:pt>
                <c:pt idx="196">
                  <c:v>7.2406821945930594E-2</c:v>
                </c:pt>
                <c:pt idx="197">
                  <c:v>6.89613058093451E-3</c:v>
                </c:pt>
                <c:pt idx="198">
                  <c:v>2.5241294504203701E-2</c:v>
                </c:pt>
                <c:pt idx="199">
                  <c:v>5.3424483480899003E-2</c:v>
                </c:pt>
                <c:pt idx="200">
                  <c:v>1.56025591682114E-2</c:v>
                </c:pt>
                <c:pt idx="201">
                  <c:v>1.7718015104035801E-2</c:v>
                </c:pt>
                <c:pt idx="202">
                  <c:v>8.0239389189690601E-3</c:v>
                </c:pt>
                <c:pt idx="203">
                  <c:v>5.4420875103735602E-3</c:v>
                </c:pt>
                <c:pt idx="204">
                  <c:v>9.2611472576700996E-3</c:v>
                </c:pt>
                <c:pt idx="205">
                  <c:v>4.0647469135941397E-3</c:v>
                </c:pt>
                <c:pt idx="206">
                  <c:v>5.76857858239644E-3</c:v>
                </c:pt>
                <c:pt idx="207">
                  <c:v>5.4747280729259698E-3</c:v>
                </c:pt>
                <c:pt idx="208">
                  <c:v>1.93849908496769E-2</c:v>
                </c:pt>
                <c:pt idx="209">
                  <c:v>8.7167960958013605E-3</c:v>
                </c:pt>
                <c:pt idx="210">
                  <c:v>1.9218882855954699E-2</c:v>
                </c:pt>
                <c:pt idx="211">
                  <c:v>9.5263447078668198E-3</c:v>
                </c:pt>
                <c:pt idx="212">
                  <c:v>1.01603577291727E-2</c:v>
                </c:pt>
                <c:pt idx="213">
                  <c:v>4.3236213228775699E-3</c:v>
                </c:pt>
                <c:pt idx="214">
                  <c:v>6.6129608838175697E-3</c:v>
                </c:pt>
                <c:pt idx="215">
                  <c:v>6.7290541935589301E-3</c:v>
                </c:pt>
                <c:pt idx="216">
                  <c:v>2.6307780738245801E-2</c:v>
                </c:pt>
                <c:pt idx="217">
                  <c:v>7.10826575535887E-3</c:v>
                </c:pt>
                <c:pt idx="218">
                  <c:v>7.4139648460001999E-3</c:v>
                </c:pt>
                <c:pt idx="219">
                  <c:v>1.0230309929546801E-2</c:v>
                </c:pt>
                <c:pt idx="220">
                  <c:v>1.07868514585817E-2</c:v>
                </c:pt>
                <c:pt idx="221">
                  <c:v>5.0739839934212999E-3</c:v>
                </c:pt>
                <c:pt idx="222">
                  <c:v>5.1750102372026098E-3</c:v>
                </c:pt>
                <c:pt idx="223">
                  <c:v>5.67985663444641E-3</c:v>
                </c:pt>
                <c:pt idx="224">
                  <c:v>2.0818811582181799E-2</c:v>
                </c:pt>
                <c:pt idx="225">
                  <c:v>7.0805810897385003E-3</c:v>
                </c:pt>
                <c:pt idx="226">
                  <c:v>8.4115527198204507E-3</c:v>
                </c:pt>
                <c:pt idx="227">
                  <c:v>5.1600855820739403E-3</c:v>
                </c:pt>
                <c:pt idx="228">
                  <c:v>1.4268454499839101E-2</c:v>
                </c:pt>
                <c:pt idx="229">
                  <c:v>1.5581510847333301E-2</c:v>
                </c:pt>
                <c:pt idx="230">
                  <c:v>5.5831311977727902E-3</c:v>
                </c:pt>
                <c:pt idx="231">
                  <c:v>5.78968386760703E-3</c:v>
                </c:pt>
                <c:pt idx="232">
                  <c:v>0.16258198698370699</c:v>
                </c:pt>
                <c:pt idx="233">
                  <c:v>5.14507263222981E-2</c:v>
                </c:pt>
                <c:pt idx="234">
                  <c:v>9.2949271068735496E-3</c:v>
                </c:pt>
                <c:pt idx="235">
                  <c:v>2.6419117526219001E-2</c:v>
                </c:pt>
                <c:pt idx="236">
                  <c:v>6.2114420893901998E-2</c:v>
                </c:pt>
                <c:pt idx="237">
                  <c:v>7.4161579728034598E-3</c:v>
                </c:pt>
                <c:pt idx="238">
                  <c:v>7.0291707796101503E-3</c:v>
                </c:pt>
                <c:pt idx="239">
                  <c:v>7.3561460484597302E-3</c:v>
                </c:pt>
                <c:pt idx="240">
                  <c:v>3.8452633402705397E-2</c:v>
                </c:pt>
                <c:pt idx="241">
                  <c:v>8.3360180148562401E-3</c:v>
                </c:pt>
                <c:pt idx="242">
                  <c:v>9.9454597846195692E-3</c:v>
                </c:pt>
                <c:pt idx="243">
                  <c:v>1.00256940470193E-2</c:v>
                </c:pt>
                <c:pt idx="244">
                  <c:v>1.7058966258573199E-2</c:v>
                </c:pt>
                <c:pt idx="245">
                  <c:v>6.6943059507020997E-3</c:v>
                </c:pt>
                <c:pt idx="246">
                  <c:v>2.2679266683336301E-2</c:v>
                </c:pt>
                <c:pt idx="247">
                  <c:v>1.45868281544733E-2</c:v>
                </c:pt>
                <c:pt idx="248">
                  <c:v>3.0923002479457999E-2</c:v>
                </c:pt>
                <c:pt idx="249">
                  <c:v>1.51496927244215E-2</c:v>
                </c:pt>
                <c:pt idx="250">
                  <c:v>2.0486054433578101E-2</c:v>
                </c:pt>
                <c:pt idx="251">
                  <c:v>1.8298453170576399E-2</c:v>
                </c:pt>
                <c:pt idx="252">
                  <c:v>7.5248174371467705E-2</c:v>
                </c:pt>
                <c:pt idx="253">
                  <c:v>2.2329562645798402E-2</c:v>
                </c:pt>
                <c:pt idx="254">
                  <c:v>3.9453325832649801E-2</c:v>
                </c:pt>
                <c:pt idx="255">
                  <c:v>0.60096083448645798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8-4D9B-AF09-8FD4C80FE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280000"/>
        <c:axId val="77281536"/>
      </c:barChart>
      <c:catAx>
        <c:axId val="7728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81536"/>
        <c:crosses val="autoZero"/>
        <c:auto val="1"/>
        <c:lblAlgn val="ctr"/>
        <c:lblOffset val="100"/>
        <c:tickLblSkip val="15"/>
        <c:noMultiLvlLbl val="0"/>
      </c:catAx>
      <c:valAx>
        <c:axId val="7728153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800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8141498236287E-2"/>
          <c:y val="7.3919413919413923E-2"/>
          <c:w val="0.88608522660782052"/>
          <c:h val="0.73638660552046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Лист1!$Q$1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Лист1!$P$2:$P$257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cat>
          <c:val>
            <c:numRef>
              <c:f>Лист1!$Q$2:$Q$257</c:f>
              <c:numCache>
                <c:formatCode>General</c:formatCode>
                <c:ptCount val="256"/>
                <c:pt idx="0">
                  <c:v>1</c:v>
                </c:pt>
                <c:pt idx="1">
                  <c:v>5.2379576281497899E-2</c:v>
                </c:pt>
                <c:pt idx="2">
                  <c:v>0.130860380046424</c:v>
                </c:pt>
                <c:pt idx="3">
                  <c:v>9.2701840904162405E-2</c:v>
                </c:pt>
                <c:pt idx="4">
                  <c:v>5.3504071076161203E-2</c:v>
                </c:pt>
                <c:pt idx="5">
                  <c:v>2.3219151885344399E-2</c:v>
                </c:pt>
                <c:pt idx="6">
                  <c:v>1.9556959262766901E-2</c:v>
                </c:pt>
                <c:pt idx="7">
                  <c:v>1.17864989686885E-2</c:v>
                </c:pt>
                <c:pt idx="8">
                  <c:v>4.5700694870265797E-2</c:v>
                </c:pt>
                <c:pt idx="9">
                  <c:v>5.6362971691150898E-2</c:v>
                </c:pt>
                <c:pt idx="10">
                  <c:v>6.0232896434916803E-3</c:v>
                </c:pt>
                <c:pt idx="11">
                  <c:v>4.7405109535999896E-3</c:v>
                </c:pt>
                <c:pt idx="12">
                  <c:v>1.2892230702173E-2</c:v>
                </c:pt>
                <c:pt idx="13">
                  <c:v>2.73777105094632E-3</c:v>
                </c:pt>
                <c:pt idx="14">
                  <c:v>2.54320033726912E-3</c:v>
                </c:pt>
                <c:pt idx="15">
                  <c:v>5.1754570534226002E-3</c:v>
                </c:pt>
                <c:pt idx="16">
                  <c:v>0.14096216928152799</c:v>
                </c:pt>
                <c:pt idx="17">
                  <c:v>1.81636594502909E-2</c:v>
                </c:pt>
                <c:pt idx="18">
                  <c:v>1.2477088678812601E-2</c:v>
                </c:pt>
                <c:pt idx="19">
                  <c:v>5.0162065011454E-3</c:v>
                </c:pt>
                <c:pt idx="20">
                  <c:v>3.8104059342431801E-2</c:v>
                </c:pt>
                <c:pt idx="21">
                  <c:v>4.1207846409794802E-3</c:v>
                </c:pt>
                <c:pt idx="22">
                  <c:v>7.0020670845615997E-3</c:v>
                </c:pt>
                <c:pt idx="23">
                  <c:v>3.3069337640889299E-3</c:v>
                </c:pt>
                <c:pt idx="24">
                  <c:v>4.5254743751733301E-2</c:v>
                </c:pt>
                <c:pt idx="25">
                  <c:v>3.2960526757699199E-3</c:v>
                </c:pt>
                <c:pt idx="26">
                  <c:v>1.9754504305825099E-3</c:v>
                </c:pt>
                <c:pt idx="27">
                  <c:v>1.68884900863991E-3</c:v>
                </c:pt>
                <c:pt idx="28">
                  <c:v>2.07614883038587E-2</c:v>
                </c:pt>
                <c:pt idx="29">
                  <c:v>1.1834856607208699E-3</c:v>
                </c:pt>
                <c:pt idx="30">
                  <c:v>2.48502741179137E-3</c:v>
                </c:pt>
                <c:pt idx="31">
                  <c:v>1.65994844148734E-3</c:v>
                </c:pt>
                <c:pt idx="32">
                  <c:v>0.114880522799858</c:v>
                </c:pt>
                <c:pt idx="33">
                  <c:v>2.24873429272145E-2</c:v>
                </c:pt>
                <c:pt idx="34">
                  <c:v>8.8508606556676108E-3</c:v>
                </c:pt>
                <c:pt idx="35">
                  <c:v>9.0910129671094402E-3</c:v>
                </c:pt>
                <c:pt idx="36">
                  <c:v>0.108241026466847</c:v>
                </c:pt>
                <c:pt idx="37">
                  <c:v>0.11823462447071501</c:v>
                </c:pt>
                <c:pt idx="38">
                  <c:v>1.5398202350022599E-2</c:v>
                </c:pt>
                <c:pt idx="39">
                  <c:v>2.9368875313608999E-2</c:v>
                </c:pt>
                <c:pt idx="40">
                  <c:v>4.5951678697870299E-2</c:v>
                </c:pt>
                <c:pt idx="41">
                  <c:v>1.81880241651373E-3</c:v>
                </c:pt>
                <c:pt idx="42">
                  <c:v>3.5293640296353299E-3</c:v>
                </c:pt>
                <c:pt idx="43">
                  <c:v>8.1370216042149605E-3</c:v>
                </c:pt>
                <c:pt idx="44">
                  <c:v>1.7755705389601299E-2</c:v>
                </c:pt>
                <c:pt idx="45">
                  <c:v>6.6996769308212403E-3</c:v>
                </c:pt>
                <c:pt idx="46">
                  <c:v>1.77768231282068E-3</c:v>
                </c:pt>
                <c:pt idx="47">
                  <c:v>1.96305739149479E-3</c:v>
                </c:pt>
                <c:pt idx="48">
                  <c:v>3.7987812635789001E-2</c:v>
                </c:pt>
                <c:pt idx="49">
                  <c:v>3.5064616934012199E-3</c:v>
                </c:pt>
                <c:pt idx="50">
                  <c:v>2.7731903566590201E-3</c:v>
                </c:pt>
                <c:pt idx="51">
                  <c:v>1.30411950320074E-3</c:v>
                </c:pt>
                <c:pt idx="52">
                  <c:v>1.43046901530786E-2</c:v>
                </c:pt>
                <c:pt idx="53">
                  <c:v>1.15527910375722E-3</c:v>
                </c:pt>
                <c:pt idx="54">
                  <c:v>1.72553240433956E-3</c:v>
                </c:pt>
                <c:pt idx="55">
                  <c:v>1.1158444533800999E-3</c:v>
                </c:pt>
                <c:pt idx="56">
                  <c:v>2.3544568305709699E-2</c:v>
                </c:pt>
                <c:pt idx="57">
                  <c:v>4.4396823227846804E-3</c:v>
                </c:pt>
                <c:pt idx="58">
                  <c:v>2.5186125477190901E-3</c:v>
                </c:pt>
                <c:pt idx="59">
                  <c:v>8.5497098058360296E-4</c:v>
                </c:pt>
                <c:pt idx="60">
                  <c:v>4.70949861258688E-2</c:v>
                </c:pt>
                <c:pt idx="61">
                  <c:v>7.8495030973798697E-4</c:v>
                </c:pt>
                <c:pt idx="62">
                  <c:v>1.1933505198346999E-3</c:v>
                </c:pt>
                <c:pt idx="63">
                  <c:v>1.24993713630923E-3</c:v>
                </c:pt>
                <c:pt idx="64">
                  <c:v>9.1019411489769997E-2</c:v>
                </c:pt>
                <c:pt idx="65">
                  <c:v>1.87531467475374E-3</c:v>
                </c:pt>
                <c:pt idx="66">
                  <c:v>4.0955375417499801E-2</c:v>
                </c:pt>
                <c:pt idx="67">
                  <c:v>1.6119948160413199E-2</c:v>
                </c:pt>
                <c:pt idx="68">
                  <c:v>1.7782920503438E-2</c:v>
                </c:pt>
                <c:pt idx="69">
                  <c:v>6.5686577215858704E-3</c:v>
                </c:pt>
                <c:pt idx="70">
                  <c:v>4.99377510039663E-3</c:v>
                </c:pt>
                <c:pt idx="71">
                  <c:v>2.9270623299721501E-3</c:v>
                </c:pt>
                <c:pt idx="72">
                  <c:v>1.36758177776113E-2</c:v>
                </c:pt>
                <c:pt idx="73">
                  <c:v>1.53210185025843E-3</c:v>
                </c:pt>
                <c:pt idx="74">
                  <c:v>1.4919979757705699E-3</c:v>
                </c:pt>
                <c:pt idx="75">
                  <c:v>1.1578320698093E-3</c:v>
                </c:pt>
                <c:pt idx="76">
                  <c:v>6.3691297922735804E-3</c:v>
                </c:pt>
                <c:pt idx="77">
                  <c:v>1.05427583519231E-3</c:v>
                </c:pt>
                <c:pt idx="78">
                  <c:v>9.9226106759736101E-4</c:v>
                </c:pt>
                <c:pt idx="79">
                  <c:v>7.9704591588760103E-4</c:v>
                </c:pt>
                <c:pt idx="80">
                  <c:v>1.2497041471743801E-2</c:v>
                </c:pt>
                <c:pt idx="81">
                  <c:v>2.3901710906139599E-3</c:v>
                </c:pt>
                <c:pt idx="82">
                  <c:v>3.2076159488399498E-3</c:v>
                </c:pt>
                <c:pt idx="83">
                  <c:v>1.7558209918699401E-3</c:v>
                </c:pt>
                <c:pt idx="84">
                  <c:v>6.6372903720536601E-3</c:v>
                </c:pt>
                <c:pt idx="85">
                  <c:v>1.58566456519555E-3</c:v>
                </c:pt>
                <c:pt idx="86">
                  <c:v>1.4271575952636199E-3</c:v>
                </c:pt>
                <c:pt idx="87">
                  <c:v>1.32950044725239E-3</c:v>
                </c:pt>
                <c:pt idx="88">
                  <c:v>9.0950035256956892E-3</c:v>
                </c:pt>
                <c:pt idx="89">
                  <c:v>1.9083793030397699E-3</c:v>
                </c:pt>
                <c:pt idx="90">
                  <c:v>6.9118457600030004E-4</c:v>
                </c:pt>
                <c:pt idx="91">
                  <c:v>7.4132681214921295E-4</c:v>
                </c:pt>
                <c:pt idx="92">
                  <c:v>4.8457526415329102E-3</c:v>
                </c:pt>
                <c:pt idx="93">
                  <c:v>6.2500574727187696E-4</c:v>
                </c:pt>
                <c:pt idx="94">
                  <c:v>1.2508542212017199E-3</c:v>
                </c:pt>
                <c:pt idx="95">
                  <c:v>7.5582666788184501E-4</c:v>
                </c:pt>
                <c:pt idx="96">
                  <c:v>2.8647352577921899E-2</c:v>
                </c:pt>
                <c:pt idx="97">
                  <c:v>1.3396131671479701E-3</c:v>
                </c:pt>
                <c:pt idx="98">
                  <c:v>1.24656870828519E-2</c:v>
                </c:pt>
                <c:pt idx="99">
                  <c:v>1.18287592319776E-2</c:v>
                </c:pt>
                <c:pt idx="100">
                  <c:v>3.3169423824561797E-2</c:v>
                </c:pt>
                <c:pt idx="101">
                  <c:v>4.0027285506298704E-3</c:v>
                </c:pt>
                <c:pt idx="102">
                  <c:v>9.7573866788561291E-3</c:v>
                </c:pt>
                <c:pt idx="103">
                  <c:v>1.4361276769553099E-2</c:v>
                </c:pt>
                <c:pt idx="104">
                  <c:v>7.7967831091007101E-3</c:v>
                </c:pt>
                <c:pt idx="105">
                  <c:v>1.09643695416873E-3</c:v>
                </c:pt>
                <c:pt idx="106">
                  <c:v>1.02500347686712E-3</c:v>
                </c:pt>
                <c:pt idx="107">
                  <c:v>1.0958173022143499E-3</c:v>
                </c:pt>
                <c:pt idx="108">
                  <c:v>4.1496604220538696E-3</c:v>
                </c:pt>
                <c:pt idx="109">
                  <c:v>7.1326897165461601E-4</c:v>
                </c:pt>
                <c:pt idx="110">
                  <c:v>8.5006333710486602E-4</c:v>
                </c:pt>
                <c:pt idx="111">
                  <c:v>7.1688773906823005E-4</c:v>
                </c:pt>
                <c:pt idx="112">
                  <c:v>9.05430478533162E-3</c:v>
                </c:pt>
                <c:pt idx="113">
                  <c:v>1.3560711230564599E-3</c:v>
                </c:pt>
                <c:pt idx="114">
                  <c:v>1.5214190505648099E-3</c:v>
                </c:pt>
                <c:pt idx="115">
                  <c:v>2.01478593664693E-3</c:v>
                </c:pt>
                <c:pt idx="116">
                  <c:v>4.0627604319707798E-3</c:v>
                </c:pt>
                <c:pt idx="117">
                  <c:v>8.8136815384044504E-4</c:v>
                </c:pt>
                <c:pt idx="118">
                  <c:v>8.6669479556058496E-4</c:v>
                </c:pt>
                <c:pt idx="119">
                  <c:v>8.0552275462360105E-4</c:v>
                </c:pt>
                <c:pt idx="120">
                  <c:v>6.2373422146147703E-3</c:v>
                </c:pt>
                <c:pt idx="121">
                  <c:v>8.9822268699974405E-4</c:v>
                </c:pt>
                <c:pt idx="122">
                  <c:v>7.2127487490528303E-4</c:v>
                </c:pt>
                <c:pt idx="123">
                  <c:v>5.7570623778092802E-4</c:v>
                </c:pt>
                <c:pt idx="124">
                  <c:v>9.5648732096674897E-3</c:v>
                </c:pt>
                <c:pt idx="125">
                  <c:v>8.8850654435497197E-4</c:v>
                </c:pt>
                <c:pt idx="126">
                  <c:v>1.4131782471726701E-3</c:v>
                </c:pt>
                <c:pt idx="127">
                  <c:v>1.1884428763559601E-3</c:v>
                </c:pt>
                <c:pt idx="128">
                  <c:v>6.9107006431912907E-2</c:v>
                </c:pt>
                <c:pt idx="129">
                  <c:v>9.7253878519316401E-3</c:v>
                </c:pt>
                <c:pt idx="130">
                  <c:v>2.8332544599015699E-2</c:v>
                </c:pt>
                <c:pt idx="131">
                  <c:v>1.3507272446018299E-2</c:v>
                </c:pt>
                <c:pt idx="132">
                  <c:v>2.07542507690315E-2</c:v>
                </c:pt>
                <c:pt idx="133">
                  <c:v>1.1413121487053601E-2</c:v>
                </c:pt>
                <c:pt idx="134">
                  <c:v>7.0704023020912799E-3</c:v>
                </c:pt>
                <c:pt idx="135">
                  <c:v>5.1025364114304604E-3</c:v>
                </c:pt>
                <c:pt idx="136">
                  <c:v>1.36722485823541E-2</c:v>
                </c:pt>
                <c:pt idx="137">
                  <c:v>2.4136435066461001E-3</c:v>
                </c:pt>
                <c:pt idx="138">
                  <c:v>2.4734027411270898E-3</c:v>
                </c:pt>
                <c:pt idx="139">
                  <c:v>2.0292610063013901E-3</c:v>
                </c:pt>
                <c:pt idx="140">
                  <c:v>2.9380351267804201E-2</c:v>
                </c:pt>
                <c:pt idx="141">
                  <c:v>2.68802539204821E-3</c:v>
                </c:pt>
                <c:pt idx="142">
                  <c:v>2.9101036952845199E-2</c:v>
                </c:pt>
                <c:pt idx="143">
                  <c:v>0.174462883826982</c:v>
                </c:pt>
                <c:pt idx="144">
                  <c:v>1.6392842881124799E-2</c:v>
                </c:pt>
                <c:pt idx="145">
                  <c:v>2.9859044795606401E-3</c:v>
                </c:pt>
                <c:pt idx="146">
                  <c:v>6.3902723169572302E-3</c:v>
                </c:pt>
                <c:pt idx="147">
                  <c:v>3.35087948069399E-3</c:v>
                </c:pt>
                <c:pt idx="148">
                  <c:v>7.0805893802213899E-3</c:v>
                </c:pt>
                <c:pt idx="149">
                  <c:v>1.8996546035220201E-3</c:v>
                </c:pt>
                <c:pt idx="150">
                  <c:v>3.4427119003339899E-3</c:v>
                </c:pt>
                <c:pt idx="151">
                  <c:v>2.1048089725801298E-3</c:v>
                </c:pt>
                <c:pt idx="152">
                  <c:v>9.0203478582312705E-3</c:v>
                </c:pt>
                <c:pt idx="153">
                  <c:v>4.6309317019863697E-2</c:v>
                </c:pt>
                <c:pt idx="154">
                  <c:v>1.4005373473032E-3</c:v>
                </c:pt>
                <c:pt idx="155">
                  <c:v>1.1120521834192599E-3</c:v>
                </c:pt>
                <c:pt idx="156">
                  <c:v>9.0297417818597601E-3</c:v>
                </c:pt>
                <c:pt idx="157">
                  <c:v>8.6453840675932195E-4</c:v>
                </c:pt>
                <c:pt idx="158">
                  <c:v>1.43925320141323E-3</c:v>
                </c:pt>
                <c:pt idx="159">
                  <c:v>9.4819142060143002E-4</c:v>
                </c:pt>
                <c:pt idx="160">
                  <c:v>3.04026530621502E-2</c:v>
                </c:pt>
                <c:pt idx="161">
                  <c:v>1.03630592851512E-3</c:v>
                </c:pt>
                <c:pt idx="162">
                  <c:v>3.5758304903908203E-2</c:v>
                </c:pt>
                <c:pt idx="163">
                  <c:v>1.43633092279635E-2</c:v>
                </c:pt>
                <c:pt idx="164">
                  <c:v>1.45575329365462E-2</c:v>
                </c:pt>
                <c:pt idx="165">
                  <c:v>1.6581167503101801E-2</c:v>
                </c:pt>
                <c:pt idx="166">
                  <c:v>6.9316498364651704E-3</c:v>
                </c:pt>
                <c:pt idx="167">
                  <c:v>5.07187603272744E-3</c:v>
                </c:pt>
                <c:pt idx="168">
                  <c:v>9.2935400118809592E-3</c:v>
                </c:pt>
                <c:pt idx="169">
                  <c:v>2.3294451990841301E-3</c:v>
                </c:pt>
                <c:pt idx="170">
                  <c:v>2.40377864753228E-3</c:v>
                </c:pt>
                <c:pt idx="171">
                  <c:v>1.75584577794812E-3</c:v>
                </c:pt>
                <c:pt idx="172">
                  <c:v>1.52496841695954E-2</c:v>
                </c:pt>
                <c:pt idx="173">
                  <c:v>1.8386064929759101E-3</c:v>
                </c:pt>
                <c:pt idx="174">
                  <c:v>1.32268179714632E-2</c:v>
                </c:pt>
                <c:pt idx="175">
                  <c:v>6.1999301082167599E-2</c:v>
                </c:pt>
                <c:pt idx="176">
                  <c:v>2.3894299868765199E-2</c:v>
                </c:pt>
                <c:pt idx="177">
                  <c:v>1.53496216367987E-2</c:v>
                </c:pt>
                <c:pt idx="178">
                  <c:v>1.2871063391411201E-2</c:v>
                </c:pt>
                <c:pt idx="179">
                  <c:v>1.05240200768225E-2</c:v>
                </c:pt>
                <c:pt idx="180">
                  <c:v>1.0747193924714101E-2</c:v>
                </c:pt>
                <c:pt idx="181">
                  <c:v>7.8467270566242205E-3</c:v>
                </c:pt>
                <c:pt idx="182">
                  <c:v>5.9984539931598902E-3</c:v>
                </c:pt>
                <c:pt idx="183">
                  <c:v>5.0058459204680699E-3</c:v>
                </c:pt>
                <c:pt idx="184">
                  <c:v>7.0975430576933904E-3</c:v>
                </c:pt>
                <c:pt idx="185">
                  <c:v>1.7066454127698701E-3</c:v>
                </c:pt>
                <c:pt idx="186">
                  <c:v>1.1470253397248E-3</c:v>
                </c:pt>
                <c:pt idx="187">
                  <c:v>7.6251890898921398E-4</c:v>
                </c:pt>
                <c:pt idx="188">
                  <c:v>3.9638391939726E-2</c:v>
                </c:pt>
                <c:pt idx="189">
                  <c:v>1.8951683233722601E-2</c:v>
                </c:pt>
                <c:pt idx="190">
                  <c:v>5.0015579289437199E-3</c:v>
                </c:pt>
                <c:pt idx="191">
                  <c:v>2.0107383700808799E-2</c:v>
                </c:pt>
                <c:pt idx="192">
                  <c:v>1.9371683328405401E-2</c:v>
                </c:pt>
                <c:pt idx="193">
                  <c:v>7.4992758127609101E-4</c:v>
                </c:pt>
                <c:pt idx="194">
                  <c:v>1.4354088806882199E-2</c:v>
                </c:pt>
                <c:pt idx="195">
                  <c:v>4.6338316731328998E-3</c:v>
                </c:pt>
                <c:pt idx="196">
                  <c:v>7.3563097138449798E-3</c:v>
                </c:pt>
                <c:pt idx="197">
                  <c:v>3.1006888075911002E-3</c:v>
                </c:pt>
                <c:pt idx="198">
                  <c:v>6.5575287724850898E-3</c:v>
                </c:pt>
                <c:pt idx="199">
                  <c:v>1.8749428835811001E-3</c:v>
                </c:pt>
                <c:pt idx="200">
                  <c:v>1.0328234845314701E-2</c:v>
                </c:pt>
                <c:pt idx="201">
                  <c:v>1.0374213020330101E-3</c:v>
                </c:pt>
                <c:pt idx="202">
                  <c:v>1.1437535774056499E-3</c:v>
                </c:pt>
                <c:pt idx="203">
                  <c:v>8.7244516569728696E-4</c:v>
                </c:pt>
                <c:pt idx="204">
                  <c:v>3.3550931139838102E-3</c:v>
                </c:pt>
                <c:pt idx="205">
                  <c:v>8.41412995821637E-4</c:v>
                </c:pt>
                <c:pt idx="206">
                  <c:v>8.66570865169708E-4</c:v>
                </c:pt>
                <c:pt idx="207">
                  <c:v>7.4378063388858202E-4</c:v>
                </c:pt>
                <c:pt idx="208">
                  <c:v>5.8482503594167196E-3</c:v>
                </c:pt>
                <c:pt idx="209">
                  <c:v>1.0696432036610801E-3</c:v>
                </c:pt>
                <c:pt idx="210">
                  <c:v>1.1634832956333001E-3</c:v>
                </c:pt>
                <c:pt idx="211">
                  <c:v>1.01751808125813E-3</c:v>
                </c:pt>
                <c:pt idx="212">
                  <c:v>3.1371243425090001E-3</c:v>
                </c:pt>
                <c:pt idx="213">
                  <c:v>1.0312743546455E-3</c:v>
                </c:pt>
                <c:pt idx="214">
                  <c:v>1.65672625132454E-3</c:v>
                </c:pt>
                <c:pt idx="215">
                  <c:v>1.2444098408761E-3</c:v>
                </c:pt>
                <c:pt idx="216">
                  <c:v>4.4337336640225796E-3</c:v>
                </c:pt>
                <c:pt idx="217">
                  <c:v>8.5293852217321702E-4</c:v>
                </c:pt>
                <c:pt idx="218">
                  <c:v>7.5404207025321396E-4</c:v>
                </c:pt>
                <c:pt idx="219">
                  <c:v>7.7176411614865296E-4</c:v>
                </c:pt>
                <c:pt idx="220">
                  <c:v>1.38046558119673E-2</c:v>
                </c:pt>
                <c:pt idx="221">
                  <c:v>9.2640445788521903E-4</c:v>
                </c:pt>
                <c:pt idx="222">
                  <c:v>1.32657321141987E-2</c:v>
                </c:pt>
                <c:pt idx="223">
                  <c:v>2.9944854198249798E-2</c:v>
                </c:pt>
                <c:pt idx="224">
                  <c:v>3.2285502704669199E-2</c:v>
                </c:pt>
                <c:pt idx="225">
                  <c:v>8.2148498896858404E-4</c:v>
                </c:pt>
                <c:pt idx="226">
                  <c:v>4.5338942059295296E-3</c:v>
                </c:pt>
                <c:pt idx="227">
                  <c:v>2.20985237188764E-3</c:v>
                </c:pt>
                <c:pt idx="228">
                  <c:v>3.9435146098687401E-3</c:v>
                </c:pt>
                <c:pt idx="229">
                  <c:v>1.6718457590115499E-3</c:v>
                </c:pt>
                <c:pt idx="230">
                  <c:v>1.52469081288397E-3</c:v>
                </c:pt>
                <c:pt idx="231">
                  <c:v>3.8903980443387698E-3</c:v>
                </c:pt>
                <c:pt idx="232">
                  <c:v>5.2154617835977598E-3</c:v>
                </c:pt>
                <c:pt idx="233">
                  <c:v>1.1281879203114699E-3</c:v>
                </c:pt>
                <c:pt idx="234">
                  <c:v>2.05365050722602E-3</c:v>
                </c:pt>
                <c:pt idx="235">
                  <c:v>1.0668423768272601E-3</c:v>
                </c:pt>
                <c:pt idx="236">
                  <c:v>2.6655692052212701E-3</c:v>
                </c:pt>
                <c:pt idx="237">
                  <c:v>1.09016607639035E-3</c:v>
                </c:pt>
                <c:pt idx="238">
                  <c:v>1.07041157208452E-3</c:v>
                </c:pt>
                <c:pt idx="239">
                  <c:v>1.25851311935793E-3</c:v>
                </c:pt>
                <c:pt idx="240">
                  <c:v>7.6795697454090503E-3</c:v>
                </c:pt>
                <c:pt idx="241">
                  <c:v>1.17510796629758E-3</c:v>
                </c:pt>
                <c:pt idx="242">
                  <c:v>1.7604312024105801E-3</c:v>
                </c:pt>
                <c:pt idx="243">
                  <c:v>1.26609765927961E-3</c:v>
                </c:pt>
                <c:pt idx="244">
                  <c:v>4.2219366260134502E-3</c:v>
                </c:pt>
                <c:pt idx="245">
                  <c:v>1.3706701231017901E-3</c:v>
                </c:pt>
                <c:pt idx="246">
                  <c:v>1.5342086669033401E-3</c:v>
                </c:pt>
                <c:pt idx="247">
                  <c:v>2.16077593710027E-3</c:v>
                </c:pt>
                <c:pt idx="248">
                  <c:v>5.7972158244534902E-2</c:v>
                </c:pt>
                <c:pt idx="249">
                  <c:v>1.6046259149997599E-3</c:v>
                </c:pt>
                <c:pt idx="250">
                  <c:v>1.92488683110461E-3</c:v>
                </c:pt>
                <c:pt idx="251">
                  <c:v>2.2404383923561302E-3</c:v>
                </c:pt>
                <c:pt idx="252">
                  <c:v>7.6220412579638599E-3</c:v>
                </c:pt>
                <c:pt idx="253">
                  <c:v>3.49111911101062E-3</c:v>
                </c:pt>
                <c:pt idx="254">
                  <c:v>1.11977800398654E-2</c:v>
                </c:pt>
                <c:pt idx="255">
                  <c:v>0.100660080526498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0-4107-BBEC-E32C4B506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294208"/>
        <c:axId val="77304192"/>
      </c:barChart>
      <c:catAx>
        <c:axId val="7729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304192"/>
        <c:crosses val="autoZero"/>
        <c:auto val="1"/>
        <c:lblAlgn val="ctr"/>
        <c:lblOffset val="100"/>
        <c:tickLblSkip val="15"/>
        <c:noMultiLvlLbl val="0"/>
      </c:catAx>
      <c:valAx>
        <c:axId val="773041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942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8141498236287E-2"/>
          <c:y val="7.4327808471454884E-2"/>
          <c:w val="0.88608522660782052"/>
          <c:h val="0.73493017792665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Лист1!$Z$1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Лист1!$Y$2:$Y$257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cat>
          <c:val>
            <c:numRef>
              <c:f>Лист1!$Z$2:$Z$257</c:f>
              <c:numCache>
                <c:formatCode>General</c:formatCode>
                <c:ptCount val="256"/>
                <c:pt idx="0">
                  <c:v>1</c:v>
                </c:pt>
                <c:pt idx="1">
                  <c:v>0.110931250076622</c:v>
                </c:pt>
                <c:pt idx="2">
                  <c:v>3.9468902331393503E-2</c:v>
                </c:pt>
                <c:pt idx="3">
                  <c:v>3.4421667021251101E-2</c:v>
                </c:pt>
                <c:pt idx="4">
                  <c:v>2.62425381315676E-2</c:v>
                </c:pt>
                <c:pt idx="5">
                  <c:v>9.2416887563178292E-3</c:v>
                </c:pt>
                <c:pt idx="6">
                  <c:v>8.4427183783474698E-3</c:v>
                </c:pt>
                <c:pt idx="7">
                  <c:v>1.49949177438276E-2</c:v>
                </c:pt>
                <c:pt idx="8">
                  <c:v>5.39097570530747E-2</c:v>
                </c:pt>
                <c:pt idx="9">
                  <c:v>1.11635399408703E-2</c:v>
                </c:pt>
                <c:pt idx="10">
                  <c:v>6.0284703987463703E-3</c:v>
                </c:pt>
                <c:pt idx="11">
                  <c:v>3.1340200011651899E-3</c:v>
                </c:pt>
                <c:pt idx="12">
                  <c:v>8.4093031813979799E-3</c:v>
                </c:pt>
                <c:pt idx="13">
                  <c:v>2.5432219605542299E-3</c:v>
                </c:pt>
                <c:pt idx="14">
                  <c:v>2.1063291095294802E-3</c:v>
                </c:pt>
                <c:pt idx="15">
                  <c:v>3.58894403963476E-3</c:v>
                </c:pt>
                <c:pt idx="16">
                  <c:v>3.3305273970440301E-2</c:v>
                </c:pt>
                <c:pt idx="17">
                  <c:v>2.4396782463704599E-3</c:v>
                </c:pt>
                <c:pt idx="18">
                  <c:v>1.9567201595510602E-3</c:v>
                </c:pt>
                <c:pt idx="19">
                  <c:v>1.2266198043844E-3</c:v>
                </c:pt>
                <c:pt idx="20">
                  <c:v>2.0329740729534002E-2</c:v>
                </c:pt>
                <c:pt idx="21">
                  <c:v>2.10472344422152E-3</c:v>
                </c:pt>
                <c:pt idx="22">
                  <c:v>1.4840904063342199E-3</c:v>
                </c:pt>
                <c:pt idx="23">
                  <c:v>2.2316143999102601E-3</c:v>
                </c:pt>
                <c:pt idx="24">
                  <c:v>4.37375418544328E-2</c:v>
                </c:pt>
                <c:pt idx="25">
                  <c:v>2.0270222622240201E-3</c:v>
                </c:pt>
                <c:pt idx="26">
                  <c:v>2.1912340872329802E-3</c:v>
                </c:pt>
                <c:pt idx="27">
                  <c:v>2.0126255199019501E-2</c:v>
                </c:pt>
                <c:pt idx="28">
                  <c:v>5.3446739593525803E-3</c:v>
                </c:pt>
                <c:pt idx="29">
                  <c:v>2.6524939942150498E-3</c:v>
                </c:pt>
                <c:pt idx="30">
                  <c:v>2.8478210091107399E-3</c:v>
                </c:pt>
                <c:pt idx="31">
                  <c:v>5.4745375656790303E-3</c:v>
                </c:pt>
                <c:pt idx="32">
                  <c:v>5.7152528331584601E-2</c:v>
                </c:pt>
                <c:pt idx="33">
                  <c:v>4.0175546954155997E-2</c:v>
                </c:pt>
                <c:pt idx="34">
                  <c:v>8.1983751751992396E-3</c:v>
                </c:pt>
                <c:pt idx="35">
                  <c:v>1.45743419240405E-2</c:v>
                </c:pt>
                <c:pt idx="36">
                  <c:v>9.7954697021262992E-3</c:v>
                </c:pt>
                <c:pt idx="37">
                  <c:v>2.81104259428646E-3</c:v>
                </c:pt>
                <c:pt idx="38">
                  <c:v>3.0242923057277899E-3</c:v>
                </c:pt>
                <c:pt idx="39">
                  <c:v>2.1947491923666202E-3</c:v>
                </c:pt>
                <c:pt idx="40">
                  <c:v>2.6120616059061599E-2</c:v>
                </c:pt>
                <c:pt idx="41">
                  <c:v>3.9795980694261497E-2</c:v>
                </c:pt>
                <c:pt idx="42">
                  <c:v>1.0161517995982101E-2</c:v>
                </c:pt>
                <c:pt idx="43">
                  <c:v>1.06933837801549E-2</c:v>
                </c:pt>
                <c:pt idx="44">
                  <c:v>1.0165944424668999E-2</c:v>
                </c:pt>
                <c:pt idx="45">
                  <c:v>4.1063154396761897E-3</c:v>
                </c:pt>
                <c:pt idx="46">
                  <c:v>5.2153745057018997E-3</c:v>
                </c:pt>
                <c:pt idx="47">
                  <c:v>3.9413897445505802E-2</c:v>
                </c:pt>
                <c:pt idx="48">
                  <c:v>1.7693455275657501E-2</c:v>
                </c:pt>
                <c:pt idx="49">
                  <c:v>2.4823151697508298E-3</c:v>
                </c:pt>
                <c:pt idx="50">
                  <c:v>1.9037332043882801E-3</c:v>
                </c:pt>
                <c:pt idx="51">
                  <c:v>2.7067394438083899E-3</c:v>
                </c:pt>
                <c:pt idx="52">
                  <c:v>4.7513372317006504E-3</c:v>
                </c:pt>
                <c:pt idx="53">
                  <c:v>1.5084357641117099E-3</c:v>
                </c:pt>
                <c:pt idx="54">
                  <c:v>1.94897390934913E-3</c:v>
                </c:pt>
                <c:pt idx="55">
                  <c:v>1.1127694547779E-3</c:v>
                </c:pt>
                <c:pt idx="56">
                  <c:v>9.6082686555796895E-2</c:v>
                </c:pt>
                <c:pt idx="57">
                  <c:v>4.83362974855173E-2</c:v>
                </c:pt>
                <c:pt idx="58">
                  <c:v>7.74572944561259E-3</c:v>
                </c:pt>
                <c:pt idx="59">
                  <c:v>2.3981045338021301E-2</c:v>
                </c:pt>
                <c:pt idx="60">
                  <c:v>3.2014774724614802E-2</c:v>
                </c:pt>
                <c:pt idx="61">
                  <c:v>1.42296446391446E-2</c:v>
                </c:pt>
                <c:pt idx="62">
                  <c:v>1.1700309513686301E-2</c:v>
                </c:pt>
                <c:pt idx="63">
                  <c:v>2.2875805151647E-2</c:v>
                </c:pt>
                <c:pt idx="64">
                  <c:v>6.9629545890728201E-2</c:v>
                </c:pt>
                <c:pt idx="65">
                  <c:v>8.7053705056424499E-2</c:v>
                </c:pt>
                <c:pt idx="66">
                  <c:v>2.95310057768149E-2</c:v>
                </c:pt>
                <c:pt idx="67">
                  <c:v>8.6493501449384207E-3</c:v>
                </c:pt>
                <c:pt idx="68">
                  <c:v>6.6729280380950599E-3</c:v>
                </c:pt>
                <c:pt idx="69">
                  <c:v>2.2003907191243299E-3</c:v>
                </c:pt>
                <c:pt idx="70">
                  <c:v>1.7166948941904499E-3</c:v>
                </c:pt>
                <c:pt idx="71">
                  <c:v>1.63662861059069E-3</c:v>
                </c:pt>
                <c:pt idx="72">
                  <c:v>4.7705704983084601E-2</c:v>
                </c:pt>
                <c:pt idx="73">
                  <c:v>9.4921942425398708E-3</c:v>
                </c:pt>
                <c:pt idx="74">
                  <c:v>1.3480493282080799E-2</c:v>
                </c:pt>
                <c:pt idx="75">
                  <c:v>7.2790428238532004E-2</c:v>
                </c:pt>
                <c:pt idx="76">
                  <c:v>1.4967512942693001E-2</c:v>
                </c:pt>
                <c:pt idx="77">
                  <c:v>3.83975330037452E-3</c:v>
                </c:pt>
                <c:pt idx="78">
                  <c:v>2.0728184405887001E-2</c:v>
                </c:pt>
                <c:pt idx="79">
                  <c:v>7.7560143828554902E-4</c:v>
                </c:pt>
                <c:pt idx="80">
                  <c:v>1.8296990147832998E-2</c:v>
                </c:pt>
                <c:pt idx="81">
                  <c:v>2.7855906293372599E-3</c:v>
                </c:pt>
                <c:pt idx="82">
                  <c:v>4.3023584945065096E-3</c:v>
                </c:pt>
                <c:pt idx="83">
                  <c:v>5.3348663820661103E-3</c:v>
                </c:pt>
                <c:pt idx="84">
                  <c:v>9.7441318086311703E-3</c:v>
                </c:pt>
                <c:pt idx="85">
                  <c:v>6.9989431901510196E-3</c:v>
                </c:pt>
                <c:pt idx="86">
                  <c:v>1.4016156247725099E-3</c:v>
                </c:pt>
                <c:pt idx="87">
                  <c:v>2.4477282710901201E-3</c:v>
                </c:pt>
                <c:pt idx="88">
                  <c:v>7.3819377624598304E-3</c:v>
                </c:pt>
                <c:pt idx="89">
                  <c:v>1.49235741285224E-3</c:v>
                </c:pt>
                <c:pt idx="90">
                  <c:v>2.26622299675081E-3</c:v>
                </c:pt>
                <c:pt idx="91">
                  <c:v>1.3957788143962599E-3</c:v>
                </c:pt>
                <c:pt idx="92">
                  <c:v>3.6312120939578901E-3</c:v>
                </c:pt>
                <c:pt idx="93">
                  <c:v>2.6520600306182999E-3</c:v>
                </c:pt>
                <c:pt idx="94">
                  <c:v>2.8882664163275302E-3</c:v>
                </c:pt>
                <c:pt idx="95">
                  <c:v>6.5333436472014804E-3</c:v>
                </c:pt>
                <c:pt idx="96">
                  <c:v>0.117489763612434</c:v>
                </c:pt>
                <c:pt idx="97">
                  <c:v>1.7935194697225199E-2</c:v>
                </c:pt>
                <c:pt idx="98">
                  <c:v>1.0088091355412601E-2</c:v>
                </c:pt>
                <c:pt idx="99">
                  <c:v>1.56062639607445E-2</c:v>
                </c:pt>
                <c:pt idx="100">
                  <c:v>7.3674216801486499E-3</c:v>
                </c:pt>
                <c:pt idx="101">
                  <c:v>3.3606791877459998E-3</c:v>
                </c:pt>
                <c:pt idx="102">
                  <c:v>1.81466217615602E-3</c:v>
                </c:pt>
                <c:pt idx="103">
                  <c:v>1.40413261363364E-3</c:v>
                </c:pt>
                <c:pt idx="104">
                  <c:v>1.10226319610066E-2</c:v>
                </c:pt>
                <c:pt idx="105">
                  <c:v>8.1454099182163096E-3</c:v>
                </c:pt>
                <c:pt idx="106">
                  <c:v>3.06582262193645E-3</c:v>
                </c:pt>
                <c:pt idx="107">
                  <c:v>1.2843152645718699E-3</c:v>
                </c:pt>
                <c:pt idx="108">
                  <c:v>3.1142312611535401E-3</c:v>
                </c:pt>
                <c:pt idx="109">
                  <c:v>1.3424663865359301E-3</c:v>
                </c:pt>
                <c:pt idx="110">
                  <c:v>8.6775360805471104E-4</c:v>
                </c:pt>
                <c:pt idx="111">
                  <c:v>7.3710886725411595E-4</c:v>
                </c:pt>
                <c:pt idx="112">
                  <c:v>1.18620043498341E-2</c:v>
                </c:pt>
                <c:pt idx="113">
                  <c:v>6.4968690068949201E-3</c:v>
                </c:pt>
                <c:pt idx="114">
                  <c:v>1.0325078875596E-3</c:v>
                </c:pt>
                <c:pt idx="115">
                  <c:v>2.1570377558093302E-3</c:v>
                </c:pt>
                <c:pt idx="116">
                  <c:v>4.6768039839594003E-3</c:v>
                </c:pt>
                <c:pt idx="117">
                  <c:v>1.8786718066761601E-3</c:v>
                </c:pt>
                <c:pt idx="118">
                  <c:v>1.02300408479085E-3</c:v>
                </c:pt>
                <c:pt idx="119">
                  <c:v>8.6990172785860798E-4</c:v>
                </c:pt>
                <c:pt idx="120">
                  <c:v>0.105073696240454</c:v>
                </c:pt>
                <c:pt idx="121">
                  <c:v>1.6511251645400099E-2</c:v>
                </c:pt>
                <c:pt idx="122">
                  <c:v>2.4357942721795799E-3</c:v>
                </c:pt>
                <c:pt idx="123">
                  <c:v>6.9125844343984298E-3</c:v>
                </c:pt>
                <c:pt idx="124">
                  <c:v>8.3088015520274103E-2</c:v>
                </c:pt>
                <c:pt idx="125">
                  <c:v>5.8509510800431701E-2</c:v>
                </c:pt>
                <c:pt idx="126">
                  <c:v>1.6313342547103801E-2</c:v>
                </c:pt>
                <c:pt idx="127">
                  <c:v>7.9507121505359005E-2</c:v>
                </c:pt>
                <c:pt idx="128">
                  <c:v>5.3477442517995702E-2</c:v>
                </c:pt>
                <c:pt idx="129">
                  <c:v>3.4456253919911799E-2</c:v>
                </c:pt>
                <c:pt idx="130">
                  <c:v>3.12123543360503E-2</c:v>
                </c:pt>
                <c:pt idx="131">
                  <c:v>1.2227380000115E-2</c:v>
                </c:pt>
                <c:pt idx="132">
                  <c:v>1.6608134018373799E-2</c:v>
                </c:pt>
                <c:pt idx="133">
                  <c:v>3.2878166998522198E-3</c:v>
                </c:pt>
                <c:pt idx="134">
                  <c:v>2.0893611328966898E-3</c:v>
                </c:pt>
                <c:pt idx="135">
                  <c:v>1.5824699537167E-3</c:v>
                </c:pt>
                <c:pt idx="136">
                  <c:v>1.1821862717135E-2</c:v>
                </c:pt>
                <c:pt idx="137">
                  <c:v>2.5938112668449802E-2</c:v>
                </c:pt>
                <c:pt idx="138">
                  <c:v>4.8736281732638699E-3</c:v>
                </c:pt>
                <c:pt idx="139">
                  <c:v>2.0764724140733101E-3</c:v>
                </c:pt>
                <c:pt idx="140">
                  <c:v>6.26563150436844E-3</c:v>
                </c:pt>
                <c:pt idx="141">
                  <c:v>1.6096360748730401E-3</c:v>
                </c:pt>
                <c:pt idx="142">
                  <c:v>1.0551390891299401E-3</c:v>
                </c:pt>
                <c:pt idx="143">
                  <c:v>3.3671235471576799E-3</c:v>
                </c:pt>
                <c:pt idx="144">
                  <c:v>1.2856952688095301E-2</c:v>
                </c:pt>
                <c:pt idx="145">
                  <c:v>1.1936385710316501E-2</c:v>
                </c:pt>
                <c:pt idx="146">
                  <c:v>2.6990799863258102E-3</c:v>
                </c:pt>
                <c:pt idx="147">
                  <c:v>3.23966843879318E-3</c:v>
                </c:pt>
                <c:pt idx="148">
                  <c:v>3.3563178535986901E-3</c:v>
                </c:pt>
                <c:pt idx="149">
                  <c:v>1.6714975855892801E-3</c:v>
                </c:pt>
                <c:pt idx="150">
                  <c:v>1.8333877053556399E-3</c:v>
                </c:pt>
                <c:pt idx="151">
                  <c:v>8.7582533095420002E-4</c:v>
                </c:pt>
                <c:pt idx="152">
                  <c:v>9.1566101931756395E-3</c:v>
                </c:pt>
                <c:pt idx="153">
                  <c:v>5.9272266916253601E-3</c:v>
                </c:pt>
                <c:pt idx="154">
                  <c:v>1.76820637312429E-3</c:v>
                </c:pt>
                <c:pt idx="155">
                  <c:v>2.9703506306521699E-3</c:v>
                </c:pt>
                <c:pt idx="156">
                  <c:v>1.0680820534029099E-2</c:v>
                </c:pt>
                <c:pt idx="157">
                  <c:v>1.2090355994442199E-2</c:v>
                </c:pt>
                <c:pt idx="158">
                  <c:v>4.5625804256597E-2</c:v>
                </c:pt>
                <c:pt idx="159">
                  <c:v>5.5610048123308203E-3</c:v>
                </c:pt>
                <c:pt idx="160">
                  <c:v>2.1093603452527601E-2</c:v>
                </c:pt>
                <c:pt idx="161">
                  <c:v>2.0734303292601099E-2</c:v>
                </c:pt>
                <c:pt idx="162">
                  <c:v>4.6686671665204004E-3</c:v>
                </c:pt>
                <c:pt idx="163">
                  <c:v>1.44279877010377E-2</c:v>
                </c:pt>
                <c:pt idx="164">
                  <c:v>7.02587063132916E-3</c:v>
                </c:pt>
                <c:pt idx="165">
                  <c:v>8.7085210813548294E-3</c:v>
                </c:pt>
                <c:pt idx="166">
                  <c:v>3.3560835132564498E-2</c:v>
                </c:pt>
                <c:pt idx="167">
                  <c:v>1.54050567391129E-3</c:v>
                </c:pt>
                <c:pt idx="168">
                  <c:v>9.4589526310290706E-3</c:v>
                </c:pt>
                <c:pt idx="169">
                  <c:v>1.1747871923889701E-2</c:v>
                </c:pt>
                <c:pt idx="170">
                  <c:v>4.3100396501689299E-3</c:v>
                </c:pt>
                <c:pt idx="171">
                  <c:v>1.66592115337109E-3</c:v>
                </c:pt>
                <c:pt idx="172">
                  <c:v>5.23353588222575E-3</c:v>
                </c:pt>
                <c:pt idx="173">
                  <c:v>1.5193933449295599E-3</c:v>
                </c:pt>
                <c:pt idx="174">
                  <c:v>1.9572192176873101E-3</c:v>
                </c:pt>
                <c:pt idx="175">
                  <c:v>5.7393855487735497E-4</c:v>
                </c:pt>
                <c:pt idx="176">
                  <c:v>8.1701241450510293E-3</c:v>
                </c:pt>
                <c:pt idx="177">
                  <c:v>3.4580172224962799E-3</c:v>
                </c:pt>
                <c:pt idx="178">
                  <c:v>9.25058501005114E-4</c:v>
                </c:pt>
                <c:pt idx="179">
                  <c:v>1.9591069593331602E-3</c:v>
                </c:pt>
                <c:pt idx="180">
                  <c:v>8.7939902117340901E-3</c:v>
                </c:pt>
                <c:pt idx="181">
                  <c:v>2.0146109033570701E-3</c:v>
                </c:pt>
                <c:pt idx="182">
                  <c:v>8.2140629592216297E-4</c:v>
                </c:pt>
                <c:pt idx="183">
                  <c:v>8.0105340323474304E-4</c:v>
                </c:pt>
                <c:pt idx="184">
                  <c:v>7.3061894166476897E-3</c:v>
                </c:pt>
                <c:pt idx="185">
                  <c:v>1.6532494163460901E-3</c:v>
                </c:pt>
                <c:pt idx="186">
                  <c:v>1.90716151680258E-3</c:v>
                </c:pt>
                <c:pt idx="187">
                  <c:v>3.0229253203980398E-3</c:v>
                </c:pt>
                <c:pt idx="188">
                  <c:v>4.1255617251919003E-3</c:v>
                </c:pt>
                <c:pt idx="189">
                  <c:v>5.0191795636127202E-3</c:v>
                </c:pt>
                <c:pt idx="190">
                  <c:v>4.2094685866228797E-3</c:v>
                </c:pt>
                <c:pt idx="191">
                  <c:v>5.4601299742670396E-3</c:v>
                </c:pt>
                <c:pt idx="192">
                  <c:v>1.7235536888370401E-2</c:v>
                </c:pt>
                <c:pt idx="193">
                  <c:v>2.1618439026433001E-2</c:v>
                </c:pt>
                <c:pt idx="194">
                  <c:v>5.3552843692930398E-3</c:v>
                </c:pt>
                <c:pt idx="195">
                  <c:v>1.0237114454535399E-2</c:v>
                </c:pt>
                <c:pt idx="196">
                  <c:v>5.2219056578329398E-3</c:v>
                </c:pt>
                <c:pt idx="197">
                  <c:v>2.6492609654192902E-3</c:v>
                </c:pt>
                <c:pt idx="198">
                  <c:v>6.0364119325668304E-3</c:v>
                </c:pt>
                <c:pt idx="199">
                  <c:v>1.1655394281423E-3</c:v>
                </c:pt>
                <c:pt idx="200">
                  <c:v>8.6590709295055399E-3</c:v>
                </c:pt>
                <c:pt idx="201">
                  <c:v>3.6943320991047E-3</c:v>
                </c:pt>
                <c:pt idx="202">
                  <c:v>1.72954021665416E-3</c:v>
                </c:pt>
                <c:pt idx="203">
                  <c:v>2.93042597975148E-3</c:v>
                </c:pt>
                <c:pt idx="204">
                  <c:v>2.8021246423733099E-3</c:v>
                </c:pt>
                <c:pt idx="205">
                  <c:v>1.1729385074668299E-3</c:v>
                </c:pt>
                <c:pt idx="206">
                  <c:v>1.1201468359226001E-3</c:v>
                </c:pt>
                <c:pt idx="207">
                  <c:v>5.5211018596099603E-4</c:v>
                </c:pt>
                <c:pt idx="208">
                  <c:v>9.8185782636530591E-3</c:v>
                </c:pt>
                <c:pt idx="209">
                  <c:v>2.8247775421234899E-3</c:v>
                </c:pt>
                <c:pt idx="210">
                  <c:v>1.38232594289712E-3</c:v>
                </c:pt>
                <c:pt idx="211">
                  <c:v>3.5416854039490501E-3</c:v>
                </c:pt>
                <c:pt idx="212">
                  <c:v>2.4763481702955599E-3</c:v>
                </c:pt>
                <c:pt idx="213">
                  <c:v>1.3515579238877801E-3</c:v>
                </c:pt>
                <c:pt idx="214">
                  <c:v>1.71090148017388E-3</c:v>
                </c:pt>
                <c:pt idx="215">
                  <c:v>6.3990102158285401E-4</c:v>
                </c:pt>
                <c:pt idx="216">
                  <c:v>9.6345776986324592E-3</c:v>
                </c:pt>
                <c:pt idx="217">
                  <c:v>2.2275351421008399E-3</c:v>
                </c:pt>
                <c:pt idx="218">
                  <c:v>1.5095206731035799E-3</c:v>
                </c:pt>
                <c:pt idx="219">
                  <c:v>5.2281764318059297E-3</c:v>
                </c:pt>
                <c:pt idx="220">
                  <c:v>3.1873324290255202E-3</c:v>
                </c:pt>
                <c:pt idx="221">
                  <c:v>2.0707006982365801E-3</c:v>
                </c:pt>
                <c:pt idx="222">
                  <c:v>4.5467667921942501E-3</c:v>
                </c:pt>
                <c:pt idx="223">
                  <c:v>3.4674125343658502E-3</c:v>
                </c:pt>
                <c:pt idx="224">
                  <c:v>1.9460316361631799E-2</c:v>
                </c:pt>
                <c:pt idx="225">
                  <c:v>2.5304916384436601E-2</c:v>
                </c:pt>
                <c:pt idx="226">
                  <c:v>4.1984676094453501E-3</c:v>
                </c:pt>
                <c:pt idx="227">
                  <c:v>1.8042861065578099E-2</c:v>
                </c:pt>
                <c:pt idx="228">
                  <c:v>6.4913576692162403E-3</c:v>
                </c:pt>
                <c:pt idx="229">
                  <c:v>2.7044177385657899E-3</c:v>
                </c:pt>
                <c:pt idx="230">
                  <c:v>1.8662604478092101E-3</c:v>
                </c:pt>
                <c:pt idx="231">
                  <c:v>5.1870149846544996E-3</c:v>
                </c:pt>
                <c:pt idx="232">
                  <c:v>8.1067459315641605E-2</c:v>
                </c:pt>
                <c:pt idx="233">
                  <c:v>5.0049911238170798E-2</c:v>
                </c:pt>
                <c:pt idx="234">
                  <c:v>1.22703857925526E-2</c:v>
                </c:pt>
                <c:pt idx="235">
                  <c:v>5.63053879943754E-2</c:v>
                </c:pt>
                <c:pt idx="236">
                  <c:v>3.2772279880916E-3</c:v>
                </c:pt>
                <c:pt idx="237">
                  <c:v>1.9199417447267699E-3</c:v>
                </c:pt>
                <c:pt idx="238">
                  <c:v>1.46573374619183E-3</c:v>
                </c:pt>
                <c:pt idx="239">
                  <c:v>1.6016077483332299E-3</c:v>
                </c:pt>
                <c:pt idx="240">
                  <c:v>2.0918694424858799E-2</c:v>
                </c:pt>
                <c:pt idx="241">
                  <c:v>2.2951032741143E-3</c:v>
                </c:pt>
                <c:pt idx="242">
                  <c:v>2.3863441203302899E-3</c:v>
                </c:pt>
                <c:pt idx="243">
                  <c:v>1.16623810953306E-2</c:v>
                </c:pt>
                <c:pt idx="244">
                  <c:v>4.8464403539276897E-3</c:v>
                </c:pt>
                <c:pt idx="245">
                  <c:v>3.0104922633512401E-3</c:v>
                </c:pt>
                <c:pt idx="246">
                  <c:v>2.9274967254734399E-3</c:v>
                </c:pt>
                <c:pt idx="247">
                  <c:v>3.7935795736806699E-3</c:v>
                </c:pt>
                <c:pt idx="248">
                  <c:v>6.1989443184563703E-2</c:v>
                </c:pt>
                <c:pt idx="249">
                  <c:v>2.0129661813253999E-2</c:v>
                </c:pt>
                <c:pt idx="250">
                  <c:v>1.34607696366086E-2</c:v>
                </c:pt>
                <c:pt idx="251">
                  <c:v>5.30725327840511E-2</c:v>
                </c:pt>
                <c:pt idx="252">
                  <c:v>1.0621389219454601E-2</c:v>
                </c:pt>
                <c:pt idx="253">
                  <c:v>1.28481649252612E-2</c:v>
                </c:pt>
                <c:pt idx="254">
                  <c:v>2.0543294215493099E-2</c:v>
                </c:pt>
                <c:pt idx="255">
                  <c:v>0.177057776719871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3-4B0D-918A-F8FC36315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7264"/>
        <c:axId val="78365440"/>
      </c:barChart>
      <c:catAx>
        <c:axId val="783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65440"/>
        <c:crosses val="autoZero"/>
        <c:auto val="1"/>
        <c:lblAlgn val="ctr"/>
        <c:lblOffset val="100"/>
        <c:tickLblSkip val="15"/>
        <c:noMultiLvlLbl val="0"/>
      </c:catAx>
      <c:valAx>
        <c:axId val="7836544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95442236387121E-2"/>
          <c:y val="7.4327808471454884E-2"/>
          <c:w val="0.88645319335083117"/>
          <c:h val="0.73493017792665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Лист1!$AB$2:$AB$257</c:f>
              <c:numCache>
                <c:formatCode>General</c:formatCode>
                <c:ptCount val="2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</c:numCache>
            </c:numRef>
          </c:cat>
          <c:val>
            <c:numRef>
              <c:f>Лист1!$AC$2:$AC$257</c:f>
              <c:numCache>
                <c:formatCode>General</c:formatCode>
                <c:ptCount val="256"/>
                <c:pt idx="0">
                  <c:v>1</c:v>
                </c:pt>
                <c:pt idx="1">
                  <c:v>7.5820331052871406E-2</c:v>
                </c:pt>
                <c:pt idx="2">
                  <c:v>6.7814726452212107E-2</c:v>
                </c:pt>
                <c:pt idx="3">
                  <c:v>2.3822652945736499E-2</c:v>
                </c:pt>
                <c:pt idx="4">
                  <c:v>0.23347314790378301</c:v>
                </c:pt>
                <c:pt idx="5">
                  <c:v>1.4207786677040301E-2</c:v>
                </c:pt>
                <c:pt idx="6">
                  <c:v>1.1632830224013501E-2</c:v>
                </c:pt>
                <c:pt idx="7">
                  <c:v>8.3672076666325798E-2</c:v>
                </c:pt>
                <c:pt idx="8">
                  <c:v>4.4275679251547198E-2</c:v>
                </c:pt>
                <c:pt idx="9">
                  <c:v>1.2018568483352801E-2</c:v>
                </c:pt>
                <c:pt idx="10">
                  <c:v>1.00195498510869E-2</c:v>
                </c:pt>
                <c:pt idx="11">
                  <c:v>7.1439368622423002E-3</c:v>
                </c:pt>
                <c:pt idx="12">
                  <c:v>1.14737469204521E-2</c:v>
                </c:pt>
                <c:pt idx="13">
                  <c:v>2.7099849373199699E-2</c:v>
                </c:pt>
                <c:pt idx="14">
                  <c:v>4.8656182401436796E-3</c:v>
                </c:pt>
                <c:pt idx="15">
                  <c:v>6.2440340173035101E-3</c:v>
                </c:pt>
                <c:pt idx="16">
                  <c:v>0.19376765467291801</c:v>
                </c:pt>
                <c:pt idx="17">
                  <c:v>4.24060055066591E-2</c:v>
                </c:pt>
                <c:pt idx="18">
                  <c:v>4.59661761684255E-2</c:v>
                </c:pt>
                <c:pt idx="19">
                  <c:v>8.7397071638638992E-3</c:v>
                </c:pt>
                <c:pt idx="20">
                  <c:v>3.0251777028244699E-2</c:v>
                </c:pt>
                <c:pt idx="21">
                  <c:v>6.3008699864575404E-3</c:v>
                </c:pt>
                <c:pt idx="22">
                  <c:v>1.3521736342302301E-2</c:v>
                </c:pt>
                <c:pt idx="23">
                  <c:v>7.3965411695935401E-3</c:v>
                </c:pt>
                <c:pt idx="24">
                  <c:v>3.9398062306804399E-2</c:v>
                </c:pt>
                <c:pt idx="25">
                  <c:v>1.15069873508967E-2</c:v>
                </c:pt>
                <c:pt idx="26">
                  <c:v>1.22908070345936E-2</c:v>
                </c:pt>
                <c:pt idx="27">
                  <c:v>1.23927673186518E-2</c:v>
                </c:pt>
                <c:pt idx="28">
                  <c:v>5.6884193612704902E-3</c:v>
                </c:pt>
                <c:pt idx="29">
                  <c:v>7.2381467868703397E-3</c:v>
                </c:pt>
                <c:pt idx="30">
                  <c:v>1.1093060747259799E-2</c:v>
                </c:pt>
                <c:pt idx="31">
                  <c:v>8.1926466082389102E-3</c:v>
                </c:pt>
                <c:pt idx="32">
                  <c:v>0.12669478114334101</c:v>
                </c:pt>
                <c:pt idx="33">
                  <c:v>2.0302037822098499E-2</c:v>
                </c:pt>
                <c:pt idx="34">
                  <c:v>3.2525560254824899E-2</c:v>
                </c:pt>
                <c:pt idx="35">
                  <c:v>6.3787180411775998E-3</c:v>
                </c:pt>
                <c:pt idx="36">
                  <c:v>6.6031684502731502E-2</c:v>
                </c:pt>
                <c:pt idx="37">
                  <c:v>3.63928173802327E-3</c:v>
                </c:pt>
                <c:pt idx="38">
                  <c:v>5.8425653988246002E-3</c:v>
                </c:pt>
                <c:pt idx="39">
                  <c:v>7.5067685037104401E-3</c:v>
                </c:pt>
                <c:pt idx="40">
                  <c:v>3.2952231893969099E-2</c:v>
                </c:pt>
                <c:pt idx="41">
                  <c:v>2.4763087299991202E-2</c:v>
                </c:pt>
                <c:pt idx="42">
                  <c:v>1.385356654605E-2</c:v>
                </c:pt>
                <c:pt idx="43">
                  <c:v>1.9285133254800201E-2</c:v>
                </c:pt>
                <c:pt idx="44">
                  <c:v>5.2344205288764904E-3</c:v>
                </c:pt>
                <c:pt idx="45">
                  <c:v>4.6967752247073198E-3</c:v>
                </c:pt>
                <c:pt idx="46">
                  <c:v>7.9479648905273204E-3</c:v>
                </c:pt>
                <c:pt idx="47">
                  <c:v>5.6350854063774696E-3</c:v>
                </c:pt>
                <c:pt idx="48">
                  <c:v>6.9607068833008906E-2</c:v>
                </c:pt>
                <c:pt idx="49">
                  <c:v>7.7846332417967996E-3</c:v>
                </c:pt>
                <c:pt idx="50">
                  <c:v>7.7752179903409898E-3</c:v>
                </c:pt>
                <c:pt idx="51">
                  <c:v>7.2413617507820797E-3</c:v>
                </c:pt>
                <c:pt idx="52">
                  <c:v>4.5881553725462898E-3</c:v>
                </c:pt>
                <c:pt idx="53">
                  <c:v>3.1583001727985699E-3</c:v>
                </c:pt>
                <c:pt idx="54">
                  <c:v>5.1292452809066098E-3</c:v>
                </c:pt>
                <c:pt idx="55">
                  <c:v>5.1809143437739104E-3</c:v>
                </c:pt>
                <c:pt idx="56">
                  <c:v>1.3998814022777001E-2</c:v>
                </c:pt>
                <c:pt idx="57">
                  <c:v>1.9057789378184101E-2</c:v>
                </c:pt>
                <c:pt idx="58">
                  <c:v>7.6362282112279502E-3</c:v>
                </c:pt>
                <c:pt idx="59">
                  <c:v>7.3309788698219204E-3</c:v>
                </c:pt>
                <c:pt idx="60">
                  <c:v>3.7780992869267502E-3</c:v>
                </c:pt>
                <c:pt idx="61">
                  <c:v>3.8192623070110298E-3</c:v>
                </c:pt>
                <c:pt idx="62">
                  <c:v>4.4025486167129802E-3</c:v>
                </c:pt>
                <c:pt idx="63">
                  <c:v>6.7292639276973001E-3</c:v>
                </c:pt>
                <c:pt idx="64">
                  <c:v>4.0534666869745203E-2</c:v>
                </c:pt>
                <c:pt idx="65">
                  <c:v>3.7320736339259503E-2</c:v>
                </c:pt>
                <c:pt idx="66">
                  <c:v>8.5579468827107104E-3</c:v>
                </c:pt>
                <c:pt idx="67">
                  <c:v>5.8805708650669902E-3</c:v>
                </c:pt>
                <c:pt idx="68">
                  <c:v>1.3706424537017901E-2</c:v>
                </c:pt>
                <c:pt idx="69">
                  <c:v>3.2757037656470402E-3</c:v>
                </c:pt>
                <c:pt idx="70">
                  <c:v>3.0524360039904598E-3</c:v>
                </c:pt>
                <c:pt idx="71">
                  <c:v>3.9254135261683996E-3</c:v>
                </c:pt>
                <c:pt idx="72">
                  <c:v>2.28270475143535E-2</c:v>
                </c:pt>
                <c:pt idx="73">
                  <c:v>1.9605251804298E-2</c:v>
                </c:pt>
                <c:pt idx="74">
                  <c:v>4.7917314802434401E-3</c:v>
                </c:pt>
                <c:pt idx="75">
                  <c:v>4.6326481766820202E-3</c:v>
                </c:pt>
                <c:pt idx="76">
                  <c:v>1.16405805834436E-2</c:v>
                </c:pt>
                <c:pt idx="77">
                  <c:v>2.5535999070416099E-3</c:v>
                </c:pt>
                <c:pt idx="78">
                  <c:v>2.99760938728127E-3</c:v>
                </c:pt>
                <c:pt idx="79">
                  <c:v>1.8962833122647901E-2</c:v>
                </c:pt>
                <c:pt idx="80">
                  <c:v>3.8702539310540698E-2</c:v>
                </c:pt>
                <c:pt idx="81">
                  <c:v>3.7221244688205E-3</c:v>
                </c:pt>
                <c:pt idx="82">
                  <c:v>4.1983984083173E-3</c:v>
                </c:pt>
                <c:pt idx="83">
                  <c:v>2.7925980278378001E-3</c:v>
                </c:pt>
                <c:pt idx="84">
                  <c:v>4.2291702057582602E-3</c:v>
                </c:pt>
                <c:pt idx="85">
                  <c:v>1.3233021101013801E-2</c:v>
                </c:pt>
                <c:pt idx="86">
                  <c:v>3.83395928489328E-3</c:v>
                </c:pt>
                <c:pt idx="87">
                  <c:v>4.49004156316827E-3</c:v>
                </c:pt>
                <c:pt idx="88">
                  <c:v>3.04830821996806E-2</c:v>
                </c:pt>
                <c:pt idx="89">
                  <c:v>1.18072994262954E-2</c:v>
                </c:pt>
                <c:pt idx="90">
                  <c:v>4.3008753830041102E-3</c:v>
                </c:pt>
                <c:pt idx="91">
                  <c:v>3.6882525276075002E-3</c:v>
                </c:pt>
                <c:pt idx="92">
                  <c:v>3.4500581477892498E-3</c:v>
                </c:pt>
                <c:pt idx="93">
                  <c:v>3.8580141041615001E-3</c:v>
                </c:pt>
                <c:pt idx="94">
                  <c:v>3.9989558256495203E-3</c:v>
                </c:pt>
                <c:pt idx="95">
                  <c:v>2.5739230717694199E-3</c:v>
                </c:pt>
                <c:pt idx="96">
                  <c:v>3.2087062141291103E-2</c:v>
                </c:pt>
                <c:pt idx="97">
                  <c:v>3.26359024090815E-3</c:v>
                </c:pt>
                <c:pt idx="98">
                  <c:v>4.2309499179236897E-3</c:v>
                </c:pt>
                <c:pt idx="99">
                  <c:v>2.43849271698724E-3</c:v>
                </c:pt>
                <c:pt idx="100">
                  <c:v>2.99014607820044E-3</c:v>
                </c:pt>
                <c:pt idx="101">
                  <c:v>2.8620068022895402E-3</c:v>
                </c:pt>
                <c:pt idx="102">
                  <c:v>3.6405447595600298E-3</c:v>
                </c:pt>
                <c:pt idx="103">
                  <c:v>2.5057773188544401E-3</c:v>
                </c:pt>
                <c:pt idx="104">
                  <c:v>1.32662041213885E-2</c:v>
                </c:pt>
                <c:pt idx="105">
                  <c:v>5.4401782192280397E-3</c:v>
                </c:pt>
                <c:pt idx="106">
                  <c:v>3.6938213043832E-3</c:v>
                </c:pt>
                <c:pt idx="107">
                  <c:v>2.7324322746323198E-3</c:v>
                </c:pt>
                <c:pt idx="108">
                  <c:v>2.4019225024911701E-3</c:v>
                </c:pt>
                <c:pt idx="109">
                  <c:v>2.2194733004997501E-3</c:v>
                </c:pt>
                <c:pt idx="110">
                  <c:v>2.4981991896339002E-3</c:v>
                </c:pt>
                <c:pt idx="111">
                  <c:v>1.38258374823112E-2</c:v>
                </c:pt>
                <c:pt idx="112">
                  <c:v>1.6852381544798199E-2</c:v>
                </c:pt>
                <c:pt idx="113">
                  <c:v>1.72970799458761E-2</c:v>
                </c:pt>
                <c:pt idx="114">
                  <c:v>4.1749176897476004E-3</c:v>
                </c:pt>
                <c:pt idx="115">
                  <c:v>2.6432744361513001E-3</c:v>
                </c:pt>
                <c:pt idx="116">
                  <c:v>4.3354017990134303E-2</c:v>
                </c:pt>
                <c:pt idx="117">
                  <c:v>2.4296515662299502E-3</c:v>
                </c:pt>
                <c:pt idx="118">
                  <c:v>2.5359750155968799E-3</c:v>
                </c:pt>
                <c:pt idx="119">
                  <c:v>3.3016531172203999E-3</c:v>
                </c:pt>
                <c:pt idx="120">
                  <c:v>5.5412773522383902E-3</c:v>
                </c:pt>
                <c:pt idx="121">
                  <c:v>2.8219345735324502E-3</c:v>
                </c:pt>
                <c:pt idx="122">
                  <c:v>3.41239714196597E-3</c:v>
                </c:pt>
                <c:pt idx="123">
                  <c:v>2.5611206261922999E-3</c:v>
                </c:pt>
                <c:pt idx="124">
                  <c:v>2.2304960339114398E-3</c:v>
                </c:pt>
                <c:pt idx="125">
                  <c:v>2.0968453912946902E-3</c:v>
                </c:pt>
                <c:pt idx="126">
                  <c:v>2.31810380050644E-3</c:v>
                </c:pt>
                <c:pt idx="127">
                  <c:v>4.4213217095547602E-3</c:v>
                </c:pt>
                <c:pt idx="128">
                  <c:v>2.47632021201309E-2</c:v>
                </c:pt>
                <c:pt idx="129">
                  <c:v>4.6234051554357603E-3</c:v>
                </c:pt>
                <c:pt idx="130">
                  <c:v>5.8327482768798103E-3</c:v>
                </c:pt>
                <c:pt idx="131">
                  <c:v>2.8951898226643102E-3</c:v>
                </c:pt>
                <c:pt idx="132">
                  <c:v>6.5840968250681295E-2</c:v>
                </c:pt>
                <c:pt idx="133">
                  <c:v>2.77135630199235E-3</c:v>
                </c:pt>
                <c:pt idx="134">
                  <c:v>2.9555852161491998E-3</c:v>
                </c:pt>
                <c:pt idx="135">
                  <c:v>2.6914414847576001E-3</c:v>
                </c:pt>
                <c:pt idx="136">
                  <c:v>8.0182348160268493E-3</c:v>
                </c:pt>
                <c:pt idx="137">
                  <c:v>4.1227319362516302E-3</c:v>
                </c:pt>
                <c:pt idx="138">
                  <c:v>3.2936731175108899E-3</c:v>
                </c:pt>
                <c:pt idx="139">
                  <c:v>2.7948944306319E-3</c:v>
                </c:pt>
                <c:pt idx="140">
                  <c:v>2.1702728706361101E-3</c:v>
                </c:pt>
                <c:pt idx="141">
                  <c:v>2.05803618407437E-3</c:v>
                </c:pt>
                <c:pt idx="142">
                  <c:v>2.4028410636088098E-3</c:v>
                </c:pt>
                <c:pt idx="143">
                  <c:v>3.8526749676652101E-3</c:v>
                </c:pt>
                <c:pt idx="144">
                  <c:v>2.8937086428621198E-2</c:v>
                </c:pt>
                <c:pt idx="145">
                  <c:v>7.4835748354900103E-3</c:v>
                </c:pt>
                <c:pt idx="146">
                  <c:v>1.10290485193742E-2</c:v>
                </c:pt>
                <c:pt idx="147">
                  <c:v>3.0180473721487799E-3</c:v>
                </c:pt>
                <c:pt idx="148">
                  <c:v>8.3693548032450701E-3</c:v>
                </c:pt>
                <c:pt idx="149">
                  <c:v>9.31501347385634E-3</c:v>
                </c:pt>
                <c:pt idx="150">
                  <c:v>3.2232309618018102E-3</c:v>
                </c:pt>
                <c:pt idx="151">
                  <c:v>2.3995112795573599E-3</c:v>
                </c:pt>
                <c:pt idx="152">
                  <c:v>5.8619125923649101E-3</c:v>
                </c:pt>
                <c:pt idx="153">
                  <c:v>4.9741232721650097E-3</c:v>
                </c:pt>
                <c:pt idx="154">
                  <c:v>2.8170547175949902E-3</c:v>
                </c:pt>
                <c:pt idx="155">
                  <c:v>2.93991226707945E-3</c:v>
                </c:pt>
                <c:pt idx="156">
                  <c:v>2.1416826558495398E-3</c:v>
                </c:pt>
                <c:pt idx="157">
                  <c:v>2.0987399235998299E-3</c:v>
                </c:pt>
                <c:pt idx="158">
                  <c:v>2.48665976559354E-3</c:v>
                </c:pt>
                <c:pt idx="159">
                  <c:v>4.8101027025962599E-3</c:v>
                </c:pt>
                <c:pt idx="160">
                  <c:v>4.8889037644758798E-2</c:v>
                </c:pt>
                <c:pt idx="161">
                  <c:v>5.4258257017649096E-3</c:v>
                </c:pt>
                <c:pt idx="162">
                  <c:v>8.1321363946143203E-3</c:v>
                </c:pt>
                <c:pt idx="163">
                  <c:v>3.7946333870442798E-3</c:v>
                </c:pt>
                <c:pt idx="164">
                  <c:v>9.9229287035250396E-3</c:v>
                </c:pt>
                <c:pt idx="165">
                  <c:v>5.6124084287857102E-3</c:v>
                </c:pt>
                <c:pt idx="166">
                  <c:v>2.6741610537319798E-3</c:v>
                </c:pt>
                <c:pt idx="167">
                  <c:v>0.32039779207760599</c:v>
                </c:pt>
                <c:pt idx="168">
                  <c:v>1.87659165830537E-2</c:v>
                </c:pt>
                <c:pt idx="169">
                  <c:v>3.7992836027023399E-3</c:v>
                </c:pt>
                <c:pt idx="170">
                  <c:v>5.3304101656699602E-3</c:v>
                </c:pt>
                <c:pt idx="171">
                  <c:v>3.4173344079732899E-3</c:v>
                </c:pt>
                <c:pt idx="172">
                  <c:v>4.0414966874102601E-3</c:v>
                </c:pt>
                <c:pt idx="173">
                  <c:v>2.1988630854226799E-3</c:v>
                </c:pt>
                <c:pt idx="174">
                  <c:v>2.9434142813404601E-3</c:v>
                </c:pt>
                <c:pt idx="175">
                  <c:v>5.5444349060802802E-3</c:v>
                </c:pt>
                <c:pt idx="176">
                  <c:v>8.0449304985082806E-2</c:v>
                </c:pt>
                <c:pt idx="177">
                  <c:v>1.07972840673794E-2</c:v>
                </c:pt>
                <c:pt idx="178">
                  <c:v>3.1082902609500099E-2</c:v>
                </c:pt>
                <c:pt idx="179">
                  <c:v>3.33510596492348E-2</c:v>
                </c:pt>
                <c:pt idx="180">
                  <c:v>5.1072572241530802E-3</c:v>
                </c:pt>
                <c:pt idx="181">
                  <c:v>2.76756723738208E-3</c:v>
                </c:pt>
                <c:pt idx="182">
                  <c:v>2.7331211954705502E-3</c:v>
                </c:pt>
                <c:pt idx="183">
                  <c:v>3.02918492570017E-3</c:v>
                </c:pt>
                <c:pt idx="184">
                  <c:v>1.53149972842166E-2</c:v>
                </c:pt>
                <c:pt idx="185">
                  <c:v>0.191076902108999</c:v>
                </c:pt>
                <c:pt idx="186">
                  <c:v>3.6368131050196098E-3</c:v>
                </c:pt>
                <c:pt idx="187">
                  <c:v>6.5888388968379499E-3</c:v>
                </c:pt>
                <c:pt idx="188">
                  <c:v>4.9247506120918098E-3</c:v>
                </c:pt>
                <c:pt idx="189">
                  <c:v>4.03575568042501E-3</c:v>
                </c:pt>
                <c:pt idx="190">
                  <c:v>3.35940764749207E-3</c:v>
                </c:pt>
                <c:pt idx="191">
                  <c:v>1.2331395953979399E-2</c:v>
                </c:pt>
                <c:pt idx="192">
                  <c:v>0.18162266921574999</c:v>
                </c:pt>
                <c:pt idx="193">
                  <c:v>1.2121332508388901E-2</c:v>
                </c:pt>
                <c:pt idx="194">
                  <c:v>9.8718911514261206E-3</c:v>
                </c:pt>
                <c:pt idx="195">
                  <c:v>2.1877829419411402E-3</c:v>
                </c:pt>
                <c:pt idx="196">
                  <c:v>2.35349136756355E-2</c:v>
                </c:pt>
                <c:pt idx="197">
                  <c:v>2.1570685545700199E-3</c:v>
                </c:pt>
                <c:pt idx="198">
                  <c:v>2.5782862370782099E-3</c:v>
                </c:pt>
                <c:pt idx="199">
                  <c:v>2.2349740193599401E-3</c:v>
                </c:pt>
                <c:pt idx="200">
                  <c:v>9.7494354724306197E-3</c:v>
                </c:pt>
                <c:pt idx="201">
                  <c:v>2.2937045208190998E-3</c:v>
                </c:pt>
                <c:pt idx="202">
                  <c:v>2.2095987684851099E-3</c:v>
                </c:pt>
                <c:pt idx="203">
                  <c:v>2.2536897021318701E-3</c:v>
                </c:pt>
                <c:pt idx="204">
                  <c:v>3.3416105258377801E-3</c:v>
                </c:pt>
                <c:pt idx="205">
                  <c:v>1.9982837833718299E-2</c:v>
                </c:pt>
                <c:pt idx="206">
                  <c:v>2.2996751680837701E-3</c:v>
                </c:pt>
                <c:pt idx="207">
                  <c:v>2.66267903976147E-3</c:v>
                </c:pt>
                <c:pt idx="208">
                  <c:v>1.96488260473161E-2</c:v>
                </c:pt>
                <c:pt idx="209">
                  <c:v>2.71400364220965E-3</c:v>
                </c:pt>
                <c:pt idx="210">
                  <c:v>9.2909012445182692E-3</c:v>
                </c:pt>
                <c:pt idx="211">
                  <c:v>2.3328007783886902E-3</c:v>
                </c:pt>
                <c:pt idx="212">
                  <c:v>3.3737027548853501E-3</c:v>
                </c:pt>
                <c:pt idx="213">
                  <c:v>7.3183486544543602E-3</c:v>
                </c:pt>
                <c:pt idx="214">
                  <c:v>2.50594954906399E-3</c:v>
                </c:pt>
                <c:pt idx="215">
                  <c:v>3.8633532406577901E-3</c:v>
                </c:pt>
                <c:pt idx="216">
                  <c:v>1.3752237772760301E-2</c:v>
                </c:pt>
                <c:pt idx="217">
                  <c:v>6.5049627847833698E-3</c:v>
                </c:pt>
                <c:pt idx="218">
                  <c:v>2.4476209180937999E-3</c:v>
                </c:pt>
                <c:pt idx="219">
                  <c:v>2.47374249987671E-3</c:v>
                </c:pt>
                <c:pt idx="220">
                  <c:v>3.3118721096541499E-3</c:v>
                </c:pt>
                <c:pt idx="221">
                  <c:v>2.8263551489111E-3</c:v>
                </c:pt>
                <c:pt idx="222">
                  <c:v>3.1203521166260299E-3</c:v>
                </c:pt>
                <c:pt idx="223">
                  <c:v>3.3294970010988899E-3</c:v>
                </c:pt>
                <c:pt idx="224">
                  <c:v>1.7294898363221699E-2</c:v>
                </c:pt>
                <c:pt idx="225">
                  <c:v>5.6180346156312604E-3</c:v>
                </c:pt>
                <c:pt idx="226">
                  <c:v>4.44290789581932E-3</c:v>
                </c:pt>
                <c:pt idx="227">
                  <c:v>0.195625214893068</c:v>
                </c:pt>
                <c:pt idx="228">
                  <c:v>3.8038189982206902E-3</c:v>
                </c:pt>
                <c:pt idx="229">
                  <c:v>0.11891181279356999</c:v>
                </c:pt>
                <c:pt idx="230">
                  <c:v>2.6713479603091999E-3</c:v>
                </c:pt>
                <c:pt idx="231">
                  <c:v>2.9725211867557E-3</c:v>
                </c:pt>
                <c:pt idx="232">
                  <c:v>1.1429368936456101E-2</c:v>
                </c:pt>
                <c:pt idx="233">
                  <c:v>5.0322796729256498E-3</c:v>
                </c:pt>
                <c:pt idx="234">
                  <c:v>3.2178918253055202E-3</c:v>
                </c:pt>
                <c:pt idx="235">
                  <c:v>5.9860618684210602E-2</c:v>
                </c:pt>
                <c:pt idx="236">
                  <c:v>2.09373950651567E-2</c:v>
                </c:pt>
                <c:pt idx="237">
                  <c:v>3.3591780072126601E-3</c:v>
                </c:pt>
                <c:pt idx="238">
                  <c:v>3.26944606803311E-3</c:v>
                </c:pt>
                <c:pt idx="239">
                  <c:v>7.0903158570000098E-3</c:v>
                </c:pt>
                <c:pt idx="240">
                  <c:v>0.126288834539414</c:v>
                </c:pt>
                <c:pt idx="241">
                  <c:v>3.1349802024244602E-2</c:v>
                </c:pt>
                <c:pt idx="242">
                  <c:v>7.9452666172442499E-3</c:v>
                </c:pt>
                <c:pt idx="243">
                  <c:v>4.5784530707412103E-3</c:v>
                </c:pt>
                <c:pt idx="244">
                  <c:v>6.0321793775336099E-2</c:v>
                </c:pt>
                <c:pt idx="245">
                  <c:v>4.2943306350409103E-3</c:v>
                </c:pt>
                <c:pt idx="246">
                  <c:v>5.1165002453993401E-3</c:v>
                </c:pt>
                <c:pt idx="247">
                  <c:v>5.7050108714578798E-3</c:v>
                </c:pt>
                <c:pt idx="248">
                  <c:v>1.39098858245754E-2</c:v>
                </c:pt>
                <c:pt idx="249">
                  <c:v>6.7736419116933202E-3</c:v>
                </c:pt>
                <c:pt idx="250">
                  <c:v>6.8191680970864001E-3</c:v>
                </c:pt>
                <c:pt idx="251">
                  <c:v>8.2127975427571508E-3</c:v>
                </c:pt>
                <c:pt idx="252">
                  <c:v>1.08200758651109E-2</c:v>
                </c:pt>
                <c:pt idx="253">
                  <c:v>1.4268756171223701E-2</c:v>
                </c:pt>
                <c:pt idx="254">
                  <c:v>4.6785877145780301E-2</c:v>
                </c:pt>
                <c:pt idx="255">
                  <c:v>0.25848591159756301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F-4A0A-9F4D-7CB97BDC2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99168"/>
        <c:axId val="77400704"/>
      </c:barChart>
      <c:catAx>
        <c:axId val="7739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00704"/>
        <c:crosses val="autoZero"/>
        <c:auto val="1"/>
        <c:lblAlgn val="ctr"/>
        <c:lblOffset val="100"/>
        <c:tickLblSkip val="15"/>
        <c:noMultiLvlLbl val="0"/>
      </c:catAx>
      <c:valAx>
        <c:axId val="7740070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39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08633516571801E-3"/>
          <c:y val="2.8097068230823953E-2"/>
          <c:w val="0.99886913664834287"/>
          <c:h val="0.629338671798282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Лист1!$C$5:$J$5</c:f>
              <c:strCache>
                <c:ptCount val="8"/>
                <c:pt idx="0">
                  <c:v>Основная
идея</c:v>
                </c:pt>
                <c:pt idx="1">
                  <c:v>Концептуальная
модель</c:v>
                </c:pt>
                <c:pt idx="2">
                  <c:v>Архитектура</c:v>
                </c:pt>
                <c:pt idx="3">
                  <c:v>Блок-схема
алгоритмов</c:v>
                </c:pt>
                <c:pt idx="4">
                  <c:v>Классический
исходный
код</c:v>
                </c:pt>
                <c:pt idx="5">
                  <c:v>Дерево
абстрактного
синтаксиса</c:v>
                </c:pt>
                <c:pt idx="6">
                  <c:v>Ассемблерный
код</c:v>
                </c:pt>
                <c:pt idx="7">
                  <c:v>Машинный
код</c:v>
                </c:pt>
              </c:strCache>
            </c:strRef>
          </c:cat>
          <c:val>
            <c:numRef>
              <c:f>Лист1!$C$6:$J$6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33</c:v>
                </c:pt>
                <c:pt idx="3">
                  <c:v>29</c:v>
                </c:pt>
                <c:pt idx="4">
                  <c:v>38</c:v>
                </c:pt>
                <c:pt idx="6">
                  <c:v>39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9F-47EE-9B62-942530C9D0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70"/>
        <c:axId val="575595968"/>
        <c:axId val="135645848"/>
      </c:barChart>
      <c:catAx>
        <c:axId val="5755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645848"/>
        <c:crosses val="autoZero"/>
        <c:auto val="1"/>
        <c:lblAlgn val="ctr"/>
        <c:lblOffset val="100"/>
        <c:noMultiLvlLbl val="0"/>
      </c:catAx>
      <c:valAx>
        <c:axId val="135645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559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3921646622276"/>
          <c:y val="3.3562166285278416E-2"/>
          <c:w val="0.85504839923944242"/>
          <c:h val="0.82375990970411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num_of_sc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5.909361443740805E-2"/>
                  <c:y val="5.6862766296089419E-2"/>
                </c:manualLayout>
              </c:layout>
              <c:numFmt formatCode="General" sourceLinked="0"/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</c:trendlineLbl>
          </c:trendline>
          <c:cat>
            <c:numRef>
              <c:f>Sheet1!$B$5:$B$23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Sheet1!$C$5:$C$23</c:f>
              <c:numCache>
                <c:formatCode>General</c:formatCode>
                <c:ptCount val="19"/>
                <c:pt idx="0">
                  <c:v>3</c:v>
                </c:pt>
                <c:pt idx="1">
                  <c:v>6</c:v>
                </c:pt>
                <c:pt idx="2">
                  <c:v>15</c:v>
                </c:pt>
                <c:pt idx="3">
                  <c:v>27</c:v>
                </c:pt>
                <c:pt idx="4">
                  <c:v>81</c:v>
                </c:pt>
                <c:pt idx="5">
                  <c:v>189</c:v>
                </c:pt>
                <c:pt idx="6">
                  <c:v>333</c:v>
                </c:pt>
                <c:pt idx="7">
                  <c:v>981</c:v>
                </c:pt>
                <c:pt idx="8">
                  <c:v>2277</c:v>
                </c:pt>
                <c:pt idx="9">
                  <c:v>4005</c:v>
                </c:pt>
                <c:pt idx="10">
                  <c:v>11781</c:v>
                </c:pt>
                <c:pt idx="11">
                  <c:v>27333</c:v>
                </c:pt>
                <c:pt idx="12">
                  <c:v>48069</c:v>
                </c:pt>
                <c:pt idx="13">
                  <c:v>141381</c:v>
                </c:pt>
                <c:pt idx="14">
                  <c:v>328005</c:v>
                </c:pt>
                <c:pt idx="15">
                  <c:v>576837</c:v>
                </c:pt>
                <c:pt idx="16">
                  <c:v>1696581</c:v>
                </c:pt>
                <c:pt idx="17">
                  <c:v>3936069</c:v>
                </c:pt>
                <c:pt idx="18">
                  <c:v>6922053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2-4E58-A8FC-21122B6E3F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184256"/>
        <c:axId val="130218240"/>
      </c:barChart>
      <c:catAx>
        <c:axId val="1251842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000" b="0"/>
                </a:pPr>
                <a:r>
                  <a:rPr lang="ru-RU" sz="1000" b="0"/>
                  <a:t>Максимальная длина пути</a:t>
                </a:r>
              </a:p>
            </c:rich>
          </c:tx>
          <c:layout>
            <c:manualLayout>
              <c:xMode val="edge"/>
              <c:yMode val="edge"/>
              <c:x val="0.39778332996836935"/>
              <c:y val="0.937099513584692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0218240"/>
        <c:crosses val="autoZero"/>
        <c:auto val="1"/>
        <c:lblAlgn val="ctr"/>
        <c:lblOffset val="100"/>
        <c:noMultiLvlLbl val="0"/>
      </c:catAx>
      <c:valAx>
        <c:axId val="13021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ru-RU" sz="1000" b="0"/>
                  <a:t>Коичество вариантов ИК</a:t>
                </a:r>
              </a:p>
            </c:rich>
          </c:tx>
          <c:layout>
            <c:manualLayout>
              <c:xMode val="edge"/>
              <c:yMode val="edge"/>
              <c:x val="3.1408573928258963E-3"/>
              <c:y val="0.209560076321517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51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5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17655336168753"/>
          <c:y val="3.6744650235515278E-2"/>
          <c:w val="0.77943969389390666"/>
          <c:h val="0.737908832948907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Лист1!$D$6:$M$6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2-4DD1-8B1B-B8F09780EEEB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Лист1!$D$7:$M$7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72-4DD1-8B1B-B8F09780EEEB}"/>
            </c:ext>
          </c:extLst>
        </c:ser>
        <c:ser>
          <c:idx val="2"/>
          <c:order val="2"/>
          <c:tx>
            <c:strRef>
              <c:f>Лист1!$C$8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Лист1!$D$8:$M$8</c:f>
              <c:numCache>
                <c:formatCode>General</c:formatCode>
                <c:ptCount val="10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24</c:v>
                </c:pt>
                <c:pt idx="4">
                  <c:v>35</c:v>
                </c:pt>
                <c:pt idx="5">
                  <c:v>48</c:v>
                </c:pt>
                <c:pt idx="6">
                  <c:v>63</c:v>
                </c:pt>
                <c:pt idx="7">
                  <c:v>80</c:v>
                </c:pt>
                <c:pt idx="8">
                  <c:v>99</c:v>
                </c:pt>
                <c:pt idx="9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2-4DD1-8B1B-B8F09780EEEB}"/>
            </c:ext>
          </c:extLst>
        </c:ser>
        <c:ser>
          <c:idx val="3"/>
          <c:order val="3"/>
          <c:tx>
            <c:strRef>
              <c:f>Лист1!$C$9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Лист1!$D$9:$M$9</c:f>
              <c:numCache>
                <c:formatCode>General</c:formatCode>
                <c:ptCount val="10"/>
                <c:pt idx="0">
                  <c:v>3</c:v>
                </c:pt>
                <c:pt idx="1">
                  <c:v>12</c:v>
                </c:pt>
                <c:pt idx="2">
                  <c:v>27</c:v>
                </c:pt>
                <c:pt idx="3">
                  <c:v>48</c:v>
                </c:pt>
                <c:pt idx="4">
                  <c:v>75</c:v>
                </c:pt>
                <c:pt idx="5">
                  <c:v>108</c:v>
                </c:pt>
                <c:pt idx="6">
                  <c:v>147</c:v>
                </c:pt>
                <c:pt idx="7">
                  <c:v>192</c:v>
                </c:pt>
                <c:pt idx="8">
                  <c:v>243</c:v>
                </c:pt>
                <c:pt idx="9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72-4DD1-8B1B-B8F09780EEEB}"/>
            </c:ext>
          </c:extLst>
        </c:ser>
        <c:ser>
          <c:idx val="4"/>
          <c:order val="4"/>
          <c:tx>
            <c:strRef>
              <c:f>Лист1!$C$10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Лист1!$D$10:$M$10</c:f>
              <c:numCache>
                <c:formatCode>General</c:formatCode>
                <c:ptCount val="10"/>
                <c:pt idx="0">
                  <c:v>9</c:v>
                </c:pt>
                <c:pt idx="1">
                  <c:v>36</c:v>
                </c:pt>
                <c:pt idx="2">
                  <c:v>81</c:v>
                </c:pt>
                <c:pt idx="3">
                  <c:v>144</c:v>
                </c:pt>
                <c:pt idx="4">
                  <c:v>225</c:v>
                </c:pt>
                <c:pt idx="5">
                  <c:v>324</c:v>
                </c:pt>
                <c:pt idx="6">
                  <c:v>441</c:v>
                </c:pt>
                <c:pt idx="7">
                  <c:v>576</c:v>
                </c:pt>
                <c:pt idx="8">
                  <c:v>729</c:v>
                </c:pt>
                <c:pt idx="9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72-4DD1-8B1B-B8F09780EEEB}"/>
            </c:ext>
          </c:extLst>
        </c:ser>
        <c:ser>
          <c:idx val="5"/>
          <c:order val="5"/>
          <c:tx>
            <c:strRef>
              <c:f>Лист1!$C$11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Лист1!$D$11:$M$11</c:f>
              <c:numCache>
                <c:formatCode>General</c:formatCode>
                <c:ptCount val="10"/>
                <c:pt idx="0">
                  <c:v>13</c:v>
                </c:pt>
                <c:pt idx="1">
                  <c:v>68</c:v>
                </c:pt>
                <c:pt idx="2">
                  <c:v>189</c:v>
                </c:pt>
                <c:pt idx="3">
                  <c:v>400</c:v>
                </c:pt>
                <c:pt idx="4">
                  <c:v>725</c:v>
                </c:pt>
                <c:pt idx="5">
                  <c:v>1188</c:v>
                </c:pt>
                <c:pt idx="6">
                  <c:v>1813</c:v>
                </c:pt>
                <c:pt idx="7">
                  <c:v>2624</c:v>
                </c:pt>
                <c:pt idx="8">
                  <c:v>3645</c:v>
                </c:pt>
                <c:pt idx="9">
                  <c:v>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72-4DD1-8B1B-B8F09780EEEB}"/>
            </c:ext>
          </c:extLst>
        </c:ser>
        <c:ser>
          <c:idx val="6"/>
          <c:order val="6"/>
          <c:tx>
            <c:strRef>
              <c:f>Лист1!$C$12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Лист1!$D$12:$M$12</c:f>
              <c:numCache>
                <c:formatCode>General</c:formatCode>
                <c:ptCount val="10"/>
                <c:pt idx="0">
                  <c:v>13</c:v>
                </c:pt>
                <c:pt idx="1">
                  <c:v>100</c:v>
                </c:pt>
                <c:pt idx="2">
                  <c:v>333</c:v>
                </c:pt>
                <c:pt idx="3">
                  <c:v>784</c:v>
                </c:pt>
                <c:pt idx="4">
                  <c:v>1525</c:v>
                </c:pt>
                <c:pt idx="5">
                  <c:v>2628</c:v>
                </c:pt>
                <c:pt idx="6">
                  <c:v>4165</c:v>
                </c:pt>
                <c:pt idx="7">
                  <c:v>6208</c:v>
                </c:pt>
                <c:pt idx="8">
                  <c:v>8829</c:v>
                </c:pt>
                <c:pt idx="9">
                  <c:v>12100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72-4DD1-8B1B-B8F09780EEEB}"/>
            </c:ext>
          </c:extLst>
        </c:ser>
        <c:ser>
          <c:idx val="7"/>
          <c:order val="7"/>
          <c:tx>
            <c:strRef>
              <c:f>Лист1!$C$13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Лист1!$D$13:$M$13</c:f>
              <c:numCache>
                <c:formatCode>General</c:formatCode>
                <c:ptCount val="10"/>
                <c:pt idx="0">
                  <c:v>37</c:v>
                </c:pt>
                <c:pt idx="1">
                  <c:v>292</c:v>
                </c:pt>
                <c:pt idx="2">
                  <c:v>981</c:v>
                </c:pt>
                <c:pt idx="3">
                  <c:v>2320</c:v>
                </c:pt>
                <c:pt idx="4">
                  <c:v>4525</c:v>
                </c:pt>
                <c:pt idx="5">
                  <c:v>7812</c:v>
                </c:pt>
                <c:pt idx="6">
                  <c:v>12397</c:v>
                </c:pt>
                <c:pt idx="7">
                  <c:v>18496</c:v>
                </c:pt>
                <c:pt idx="8">
                  <c:v>26325</c:v>
                </c:pt>
                <c:pt idx="9">
                  <c:v>36100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72-4DD1-8B1B-B8F09780EEEB}"/>
            </c:ext>
          </c:extLst>
        </c:ser>
        <c:ser>
          <c:idx val="8"/>
          <c:order val="8"/>
          <c:tx>
            <c:strRef>
              <c:f>Лист1!$C$14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Лист1!$D$14:$M$14</c:f>
              <c:numCache>
                <c:formatCode>General</c:formatCode>
                <c:ptCount val="10"/>
                <c:pt idx="0">
                  <c:v>53</c:v>
                </c:pt>
                <c:pt idx="1">
                  <c:v>548</c:v>
                </c:pt>
                <c:pt idx="2">
                  <c:v>2277</c:v>
                </c:pt>
                <c:pt idx="3">
                  <c:v>6416</c:v>
                </c:pt>
                <c:pt idx="4">
                  <c:v>14525</c:v>
                </c:pt>
                <c:pt idx="5">
                  <c:v>28548</c:v>
                </c:pt>
                <c:pt idx="6">
                  <c:v>50813</c:v>
                </c:pt>
                <c:pt idx="7">
                  <c:v>84032</c:v>
                </c:pt>
                <c:pt idx="8">
                  <c:v>131301</c:v>
                </c:pt>
                <c:pt idx="9">
                  <c:v>196100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72-4DD1-8B1B-B8F09780EEEB}"/>
            </c:ext>
          </c:extLst>
        </c:ser>
        <c:ser>
          <c:idx val="9"/>
          <c:order val="9"/>
          <c:tx>
            <c:strRef>
              <c:f>Лист1!$C$15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Лист1!$D$5:$M$5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Лист1!$D$15:$M$15</c:f>
              <c:numCache>
                <c:formatCode>General</c:formatCode>
                <c:ptCount val="10"/>
                <c:pt idx="0">
                  <c:v>53</c:v>
                </c:pt>
                <c:pt idx="1">
                  <c:v>804</c:v>
                </c:pt>
                <c:pt idx="2">
                  <c:v>4005</c:v>
                </c:pt>
                <c:pt idx="3">
                  <c:v>12560</c:v>
                </c:pt>
                <c:pt idx="4">
                  <c:v>30525</c:v>
                </c:pt>
                <c:pt idx="5">
                  <c:v>63108</c:v>
                </c:pt>
                <c:pt idx="6">
                  <c:v>116669</c:v>
                </c:pt>
                <c:pt idx="7">
                  <c:v>198720</c:v>
                </c:pt>
                <c:pt idx="8">
                  <c:v>317925</c:v>
                </c:pt>
                <c:pt idx="9">
                  <c:v>484100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72-4DD1-8B1B-B8F09780E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97088"/>
        <c:axId val="145507456"/>
        <c:axId val="139750016"/>
      </c:bar3DChart>
      <c:catAx>
        <c:axId val="14549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Количество идентификаторов</a:t>
                </a:r>
              </a:p>
            </c:rich>
          </c:tx>
          <c:layout>
            <c:manualLayout>
              <c:xMode val="edge"/>
              <c:yMode val="edge"/>
              <c:x val="0.21761461272658822"/>
              <c:y val="0.895625603011561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07456"/>
        <c:crosses val="autoZero"/>
        <c:auto val="1"/>
        <c:lblAlgn val="ctr"/>
        <c:lblOffset val="100"/>
        <c:noMultiLvlLbl val="0"/>
      </c:catAx>
      <c:valAx>
        <c:axId val="14550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 b="1" dirty="0"/>
                  <a:t>Количества вариантов ИК</a:t>
                </a:r>
              </a:p>
            </c:rich>
          </c:tx>
          <c:layout>
            <c:manualLayout>
              <c:xMode val="edge"/>
              <c:yMode val="edge"/>
              <c:x val="6.9905469428529895E-3"/>
              <c:y val="8.480399012898226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97088"/>
        <c:crosses val="autoZero"/>
        <c:crossBetween val="between"/>
      </c:valAx>
      <c:serAx>
        <c:axId val="139750016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dirty="0"/>
                  <a:t>Максимальная длина пути</a:t>
                </a:r>
              </a:p>
            </c:rich>
          </c:tx>
          <c:layout>
            <c:manualLayout>
              <c:xMode val="edge"/>
              <c:yMode val="edge"/>
              <c:x val="0.94123942774710834"/>
              <c:y val="0.1940588989690428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0745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0.3949</cdr:x>
      <cdr:y>0.13408</cdr:y>
    </cdr:from>
    <cdr:to>
      <cdr:x>0.61465</cdr:x>
      <cdr:y>0.26257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181100" y="228600"/>
          <a:ext cx="657225" cy="2190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36000" tIns="36000" rIns="36000" bIns="3600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amd64</a:t>
          </a:r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0.39365</cdr:x>
      <cdr:y>0.13296</cdr:y>
    </cdr:from>
    <cdr:to>
      <cdr:x>0.61322</cdr:x>
      <cdr:y>0.26176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181098" y="226695"/>
          <a:ext cx="658800" cy="21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36000" tIns="36000" rIns="36000" bIns="36000" rtlCol="0" anchor="ctr" anchorCtr="1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arm64</a:t>
          </a:r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0.3949</cdr:x>
      <cdr:y>0.13077</cdr:y>
    </cdr:from>
    <cdr:to>
      <cdr:x>0.61518</cdr:x>
      <cdr:y>0.25745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1181100" y="226695"/>
          <a:ext cx="658800" cy="21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36000" rIns="36000" rtlCol="0" anchor="ctr" anchorCtr="1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i386</a:t>
          </a:r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0.39597</cdr:x>
      <cdr:y>0.13077</cdr:y>
    </cdr:from>
    <cdr:to>
      <cdr:x>0.61624</cdr:x>
      <cdr:y>0.25745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184275" y="226695"/>
          <a:ext cx="658800" cy="21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36000" rIns="36000" rtlCol="0" anchor="ctr" anchorCtr="1"/>
        <a:lstStyle xmlns:a="http://schemas.openxmlformats.org/drawingml/2006/main"/>
        <a:p xmlns:a="http://schemas.openxmlformats.org/drawingml/2006/main">
          <a:pPr algn="ctr"/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mips</a:t>
          </a:r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0.3949</cdr:x>
      <cdr:y>0.13149</cdr:y>
    </cdr:from>
    <cdr:to>
      <cdr:x>0.61518</cdr:x>
      <cdr:y>0.25887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181100" y="226695"/>
          <a:ext cx="658800" cy="21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36000" rIns="36000" rtlCol="0" anchor="ctr" anchorCtr="1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ppc64el</a:t>
          </a:r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0.39365</cdr:x>
      <cdr:y>0.13149</cdr:y>
    </cdr:from>
    <cdr:to>
      <cdr:x>0.61322</cdr:x>
      <cdr:y>0.25887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1181100" y="226695"/>
          <a:ext cx="658800" cy="21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36000" rIns="36000" rtlCol="0" anchor="ctr" anchorCtr="1"/>
        <a:lstStyle xmlns:a="http://schemas.openxmlformats.org/drawingml/2006/main"/>
        <a:p xmlns:a="http://schemas.openxmlformats.org/drawingml/2006/main">
          <a:r>
            <a:rPr lang="en-US" sz="1000">
              <a:latin typeface="Arial" panose="020B0604020202020204" pitchFamily="34" charset="0"/>
              <a:cs typeface="Arial" panose="020B0604020202020204" pitchFamily="34" charset="0"/>
            </a:rPr>
            <a:t>s390x</a:t>
          </a:r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8EDA-1AF1-4C48-A314-B9DC78EDDA81}" type="datetimeFigureOut">
              <a:rPr lang="ru-RU" smtClean="0"/>
              <a:pPr/>
              <a:t>28.05.2025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871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89516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E135-B18B-45ED-8A61-AC18EEB079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Уважаемый председатель! Товарищи члены диссертационного совета! Уважаемые коллеги!</a:t>
            </a:r>
          </a:p>
          <a:p>
            <a:r>
              <a:rPr lang="ru-RU" dirty="0"/>
              <a:t>Представляю доклад по результатам диссертационного исследования на тему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43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решения задач исследования </a:t>
            </a:r>
            <a:r>
              <a:rPr lang="ru-RU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рассмотрен</a:t>
            </a:r>
            <a:endParaRPr lang="ru-RU" dirty="0"/>
          </a:p>
          <a:p>
            <a:r>
              <a:rPr lang="ru-RU" dirty="0"/>
              <a:t>рассматривался процесс реверс-инжиниринга программной системы &gt;&gt;&gt; обобщения и систематизации существующих для этого методов и средств</a:t>
            </a:r>
          </a:p>
          <a:p>
            <a:r>
              <a:rPr lang="ru-RU" dirty="0"/>
              <a:t>что позволило получить 1-й основной научный результат.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74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8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1-го ОНР представлены на слайде.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0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решения задач исследования </a:t>
            </a:r>
            <a:r>
              <a:rPr lang="ru-RU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рассмотрен</a:t>
            </a:r>
            <a:endParaRPr lang="ru-RU" dirty="0"/>
          </a:p>
          <a:p>
            <a:r>
              <a:rPr lang="ru-RU" dirty="0"/>
              <a:t>процесс создания программы &gt;&gt;&gt; выделение ее представлений, их форм, а также внедряемых уязвимостей и способов их поиска</a:t>
            </a:r>
          </a:p>
          <a:p>
            <a:r>
              <a:rPr lang="ru-RU" dirty="0"/>
              <a:t>что позволило получить 2-й основной научный результат.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36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1759-0798-B51C-1B21-294E3BB2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D0DBF7C-3E78-8CC6-A2FC-F290599B9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E7A2BEF-433E-5A24-1991-A5DF61361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1-го ОНР представлены на слайде.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3A78FD-F6A4-D25E-BB33-4B969AF7C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0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решения задач исследования </a:t>
            </a:r>
            <a:r>
              <a:rPr lang="ru-RU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рассмотрен</a:t>
            </a:r>
            <a:endParaRPr lang="ru-RU" dirty="0"/>
          </a:p>
          <a:p>
            <a:r>
              <a:rPr lang="ru-RU" dirty="0"/>
              <a:t>процесс деэволюции представлений программы &gt;&gt;&gt; автоматизация за счет применения генетических алгоритмов</a:t>
            </a:r>
          </a:p>
          <a:p>
            <a:r>
              <a:rPr lang="ru-RU" dirty="0"/>
              <a:t>что позволило получить 3-й основной научный результат.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9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10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56A6-D42F-7C26-736D-4CA0E36FC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F0AC57-E35D-48AD-5DD4-CD3ED9F97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39DC297-AC5F-9B8D-2FC2-EAA4E5016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9798AB-FA3C-BD51-AFCB-FDEBDA1E0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38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51EDB-31F3-9AA6-1F9A-ACBED2E7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BE580F-FC28-28A7-D056-3010BEC8D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972C47-0793-BB75-95DE-124813CDC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E9C74-A280-2195-501E-FEAD8DCEF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335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82388-A528-CF1B-4B4A-39224AA66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514B58-3CEF-7811-2936-B85907FA0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201D850-761B-E1F4-FDAD-BC219E2A6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1-го ОНР представлены на слайде.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F0B6A3-5F72-2B03-A805-7C4EE5392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4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Актуальность темы представлена в виде онтологической модели и обусловлена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75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решения задач исследования </a:t>
            </a:r>
            <a:r>
              <a:rPr lang="ru-RU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рассмотрен</a:t>
            </a:r>
            <a:endParaRPr lang="ru-RU" dirty="0"/>
          </a:p>
          <a:p>
            <a:r>
              <a:rPr lang="ru-RU" dirty="0"/>
              <a:t>подход ГДЭ &gt;&gt;&gt; проверка его реализуемости за счет создания необходимого инструментария</a:t>
            </a:r>
          </a:p>
          <a:p>
            <a:r>
              <a:rPr lang="ru-RU" dirty="0"/>
              <a:t>что позволило получить 4-й основной научный результат.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1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F53E-F261-E3B0-27CA-C6A49E475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A46022-15E7-73FA-EC66-6231B88E7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DF44165-06F7-2D8F-2445-EEF0C7ED1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1-го ОНР представлены на слайде.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4A406-82F3-BF7F-9970-10DA848DF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088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решения задач исследования был рассмотрен</a:t>
            </a:r>
          </a:p>
          <a:p>
            <a:r>
              <a:rPr lang="ru-RU" dirty="0"/>
              <a:t>процесс ГРИ &gt;&gt;&gt; проектирования единой системы его проведения, а также реализации основного компонента ГДЭ</a:t>
            </a:r>
          </a:p>
          <a:p>
            <a:r>
              <a:rPr lang="ru-RU" dirty="0"/>
              <a:t>что позволило получить 5-й основной научный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6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051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07797-012F-AFDB-C7DF-0B9AEC2D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3AE85B-E975-E185-B097-7A6ADE934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BFDFE2-F72A-0E27-88AD-63694EF22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D41F1D-95D0-C4EE-502C-DF9011DEB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80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A8E45-B6DB-23AF-6874-29D4C14CA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86C16D-B0FB-46AD-9007-F1AF0CC7A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CBEE14-E043-6CF6-8CCC-D7F8CE70D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D1DBC1-F27F-516F-830F-6E997A549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0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E5F0F-EF30-B47F-23A2-943B75534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5BA01F1-08F7-180B-0989-4D7A893B2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5FCA64-662C-6283-A37E-D858135B0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1-го ОНР представлены на слайде.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05AED6-CD64-EE33-53CD-A52129978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839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96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166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основных научных результатов паспортам специальностей представлено на слайде.</a:t>
            </a:r>
          </a:p>
          <a:p>
            <a:pPr>
              <a:buNone/>
            </a:pPr>
            <a:r>
              <a:rPr lang="ru-RU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полученных в работе основных научных результатов позволяет делать выводы о достижении цели исследования, а именно: «повышение эффективности процесса обнаружения и устранения уязвимостей программы за счет интеллектуализации ее реверс-инжиниринга с помощью генетических алгоритмов».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39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Выявленное основное противоречие декомпозировано на 3 частных.</a:t>
            </a:r>
          </a:p>
          <a:p>
            <a:r>
              <a:rPr lang="ru-RU" dirty="0"/>
              <a:t>Таким образом, целью исследования является …</a:t>
            </a:r>
          </a:p>
          <a:p>
            <a:r>
              <a:rPr lang="ru-RU" dirty="0"/>
              <a:t>В интересах ее решения выдвинута гипотеза …</a:t>
            </a:r>
          </a:p>
          <a:p>
            <a:r>
              <a:rPr lang="ru-RU" dirty="0"/>
              <a:t>Для обоснования гипотезы предложено решение на базе генетических алгоритмов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67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4DD4D-6D3A-59DF-F9A3-CF0438E2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B70F37D-3277-45FE-649B-AC11282DD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2E12326-6FA2-3BA0-E8F5-64CBCEE96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1-го ОНР представлены на слайде.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1293C8-4EB8-6DDB-0F41-F4308632E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616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653E3-67A8-2C11-39F2-AB1E9DC3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066723-2CBB-C930-A9DF-401607307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9D2C97-70FC-4FEC-7122-3F50805DD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6D3FA9-C9DD-2077-A61A-4D7324596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801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C4B7E-DD24-BAF1-74A6-7D2AEBDE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386A827-6CDD-7613-FD1C-572663571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E734D32-EBFB-DCD5-962D-9AB52189E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9DEE34-171A-753F-138F-E6AAB5C9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30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7DBEB-BA63-DCD9-2834-31B9C941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138C40-9CDF-03B4-A66B-AA78636D0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2666E10-F6A5-D7FD-93ED-0C155631F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B8247-6346-6D13-5B4C-7637B1921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70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75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74679-4CA8-6135-B828-BD59A60B8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C34A3E-D0F9-E93D-006C-E7A8B9166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715A174-2C77-5E95-7D02-6F0AF5126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1CD92F-8E14-98B4-3154-75849863E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83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46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24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Представлю далее краткую характеристику предметной области</a:t>
            </a:r>
          </a:p>
          <a:p>
            <a:r>
              <a:rPr lang="ru-RU" dirty="0"/>
              <a:t>За которой последует обзор основных научных результатов и их взаимосвязь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37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базой исследования явились работы ряда Российских ученых в близких областях.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3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46055-4815-BC5F-1F32-C663B6BCF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336A1DE-0A56-39FC-B515-C7E12CDA4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ED33D9-A321-1547-0FCB-02EDF59DC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 базой исследования явились работы ряда Российских ученых в близких областях.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05DA2E-645E-7FDD-E512-368A2B9F1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693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цели исследования были поставлены задачи и решены исследования, позволившие получить основные научные результаты (представленные на слайде).</a:t>
            </a:r>
          </a:p>
          <a:p>
            <a:pPr>
              <a:buNone/>
            </a:pPr>
            <a:r>
              <a:rPr lang="ru-RU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Докладываю ход и результаты решения задач исследования.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4E135-B18B-45ED-8A61-AC18EEB0796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5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D715-2AA1-48AF-A353-03C84032014E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CE5-62B3-4477-A2F8-45AC768B88B8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B3A2-0EA5-4FC4-9156-F8812B8F98BF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6A83-3C69-4AAE-BF2C-196A47FFAE6A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DF25-607D-4F61-9395-5A7AA412BACC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16B7-319E-4D77-B3B0-3B419E009BC9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5249-D208-41DA-9CBA-DEB7DF713186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15B0-1870-4B80-B006-CD1C07431362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613-980F-454C-84F2-C3F071F3296A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0FA-CB06-4261-857B-8349C387815F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817-0FC7-4333-BD30-4153A6CD8157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8A40-8ACA-4CC3-A244-C99F05AB107C}" type="datetime1">
              <a:rPr lang="ru-RU" smtClean="0"/>
              <a:t>28.05.2025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воскресенье, 15 сентября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6265-08EF-41C8-A597-9BB643EF71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/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BAED00C-0558-5198-88B6-852E5C5484E4}"/>
              </a:ext>
            </a:extLst>
          </p:cNvPr>
          <p:cNvSpPr txBox="1"/>
          <p:nvPr/>
        </p:nvSpPr>
        <p:spPr>
          <a:xfrm>
            <a:off x="283104" y="747861"/>
            <a:ext cx="86286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44058"/>
                </a:solidFill>
              </a:rPr>
              <a:t>Генетический реверс-инжиниринг</a:t>
            </a:r>
            <a:br>
              <a:rPr lang="ru-RU" sz="2800" b="1" dirty="0">
                <a:solidFill>
                  <a:srgbClr val="244058"/>
                </a:solidFill>
              </a:rPr>
            </a:br>
            <a:r>
              <a:rPr lang="ru-RU" sz="2800" b="1" dirty="0">
                <a:solidFill>
                  <a:srgbClr val="244058"/>
                </a:solidFill>
              </a:rPr>
              <a:t>для нейтрализации уязвимостей</a:t>
            </a:r>
            <a:br>
              <a:rPr lang="ru-RU" sz="2800" b="1" dirty="0">
                <a:solidFill>
                  <a:srgbClr val="244058"/>
                </a:solidFill>
              </a:rPr>
            </a:br>
            <a:r>
              <a:rPr lang="ru-RU" sz="2800" b="1" dirty="0">
                <a:solidFill>
                  <a:srgbClr val="244058"/>
                </a:solidFill>
              </a:rPr>
              <a:t>программного обеспечения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D76CC-ECAB-8064-892F-7F32E6055E38}"/>
              </a:ext>
            </a:extLst>
          </p:cNvPr>
          <p:cNvSpPr txBox="1"/>
          <p:nvPr/>
        </p:nvSpPr>
        <p:spPr>
          <a:xfrm>
            <a:off x="898328" y="2178887"/>
            <a:ext cx="752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effectLst/>
                <a:ea typeface="Times New Roman" panose="02020603050405020304" pitchFamily="18" charset="0"/>
              </a:rPr>
              <a:t>2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.3.1 – Системный анализ, управление и обработка информации, статистика</a:t>
            </a:r>
          </a:p>
          <a:p>
            <a:r>
              <a:rPr lang="en-US" sz="1600" i="1" dirty="0">
                <a:effectLst/>
                <a:ea typeface="Times New Roman" panose="02020603050405020304" pitchFamily="18" charset="0"/>
              </a:rPr>
              <a:t>2.3.6</a:t>
            </a:r>
            <a:r>
              <a:rPr lang="ru-RU" sz="1600" i="1" dirty="0">
                <a:ea typeface="Times New Roman" panose="02020603050405020304" pitchFamily="18" charset="0"/>
              </a:rPr>
              <a:t> – </a:t>
            </a:r>
            <a:r>
              <a:rPr lang="ru-RU" sz="1600" i="1" dirty="0">
                <a:effectLst/>
                <a:ea typeface="Times New Roman" panose="02020603050405020304" pitchFamily="18" charset="0"/>
              </a:rPr>
              <a:t>Методы и системы защиты информации, информационная безопасность</a:t>
            </a:r>
            <a:endParaRPr lang="ru-RU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5C3A8-F311-430C-F475-102097F75F31}"/>
              </a:ext>
            </a:extLst>
          </p:cNvPr>
          <p:cNvSpPr txBox="1"/>
          <p:nvPr/>
        </p:nvSpPr>
        <p:spPr>
          <a:xfrm>
            <a:off x="1187624" y="2996952"/>
            <a:ext cx="772063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Израилов Константин Евгеньевич</a:t>
            </a:r>
          </a:p>
          <a:p>
            <a:pPr algn="r"/>
            <a:r>
              <a:rPr lang="ru-RU" dirty="0"/>
              <a:t>к.т.н., доцент</a:t>
            </a:r>
          </a:p>
          <a:p>
            <a:pPr algn="r"/>
            <a:r>
              <a:rPr lang="ru-RU" sz="1600" dirty="0"/>
              <a:t>проф. кафедры прикладной математики и безопасности информационных технологий</a:t>
            </a:r>
          </a:p>
          <a:p>
            <a:pPr algn="r"/>
            <a:r>
              <a:rPr lang="ru-RU" sz="1600" dirty="0"/>
              <a:t>(ФГБОУ ВО «Санкт-Петербургский университет ГПС МЧС России»)</a:t>
            </a:r>
          </a:p>
          <a:p>
            <a:pPr algn="r"/>
            <a:r>
              <a:rPr lang="ru-RU" sz="1600" dirty="0" err="1"/>
              <a:t>с.н.с</a:t>
            </a:r>
            <a:r>
              <a:rPr lang="ru-RU" sz="1600" dirty="0"/>
              <a:t>. Лаборатории проблем компьютерной безопасности</a:t>
            </a:r>
          </a:p>
          <a:p>
            <a:pPr algn="r"/>
            <a:r>
              <a:rPr lang="ru-RU" sz="1600" dirty="0"/>
              <a:t>(СПб ФИЦ РАН)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54B8D-B001-BB81-CC79-9B3E96F6A23A}"/>
              </a:ext>
            </a:extLst>
          </p:cNvPr>
          <p:cNvSpPr txBox="1"/>
          <p:nvPr/>
        </p:nvSpPr>
        <p:spPr>
          <a:xfrm>
            <a:off x="323528" y="4581128"/>
            <a:ext cx="34123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effectLst/>
                <a:ea typeface="Times New Roman" panose="02020603050405020304" pitchFamily="18" charset="0"/>
              </a:rPr>
              <a:t>Научные консультанты</a:t>
            </a:r>
            <a:r>
              <a:rPr lang="en-US" u="sng" dirty="0">
                <a:effectLst/>
                <a:ea typeface="Times New Roman" panose="02020603050405020304" pitchFamily="18" charset="0"/>
              </a:rPr>
              <a:t>:</a:t>
            </a:r>
            <a:endParaRPr lang="ru-RU" u="sng" dirty="0">
              <a:effectLst/>
              <a:ea typeface="Times New Roman" panose="02020603050405020304" pitchFamily="18" charset="0"/>
            </a:endParaRPr>
          </a:p>
          <a:p>
            <a:pPr marL="176213"/>
            <a:r>
              <a:rPr lang="ru-RU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Буйневич Михаил Викторович</a:t>
            </a:r>
          </a:p>
          <a:p>
            <a:pPr marL="176213"/>
            <a:r>
              <a:rPr lang="ru-RU" sz="1600" dirty="0"/>
              <a:t>д.т.н., профессор</a:t>
            </a:r>
          </a:p>
          <a:p>
            <a:pPr marL="176213"/>
            <a:r>
              <a:rPr lang="ru-RU" sz="1400" i="1" dirty="0"/>
              <a:t>(по специальности 2.3.1)</a:t>
            </a:r>
          </a:p>
          <a:p>
            <a:pPr marL="176213"/>
            <a:endParaRPr lang="ru-RU" sz="600" dirty="0"/>
          </a:p>
          <a:p>
            <a:pPr marL="176213"/>
            <a:r>
              <a:rPr lang="ru-RU" b="1" dirty="0">
                <a:solidFill>
                  <a:schemeClr val="accent1"/>
                </a:solidFill>
              </a:rPr>
              <a:t>Котенко Игорь Витальевич</a:t>
            </a:r>
          </a:p>
          <a:p>
            <a:pPr marL="176213"/>
            <a:r>
              <a:rPr lang="ru-RU" sz="1600" dirty="0"/>
              <a:t>д.т.н., профессор</a:t>
            </a:r>
          </a:p>
          <a:p>
            <a:pPr marL="176213"/>
            <a:r>
              <a:rPr lang="ru-RU" sz="1400" i="1" dirty="0"/>
              <a:t>(по специальности 2.3.</a:t>
            </a:r>
            <a:r>
              <a:rPr lang="en-US" sz="1400" i="1" dirty="0"/>
              <a:t>6</a:t>
            </a:r>
            <a:r>
              <a:rPr lang="ru-RU" sz="1400" i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52A72-70FE-97AA-0E6B-DB40B34886DF}"/>
              </a:ext>
            </a:extLst>
          </p:cNvPr>
          <p:cNvSpPr txBox="1"/>
          <p:nvPr/>
        </p:nvSpPr>
        <p:spPr>
          <a:xfrm>
            <a:off x="3666074" y="6289575"/>
            <a:ext cx="1992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Санкт-Петербург – </a:t>
            </a:r>
            <a:r>
              <a:rPr lang="en-US" sz="1400" dirty="0"/>
              <a:t>2025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4560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4AAD-24CB-FECA-F370-E6111F935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C4C0BF6-17C7-EA3D-64DA-86F79E2B9102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FD25BC9-53AF-8891-86D6-9ECC7589D2B7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22766E-21D2-609C-9B00-AC754D5A243A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Получение основных научных результатов (обзор)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Первый основной научный результат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E5BAC27-FA56-BDE7-BAD4-0DF51A462608}"/>
              </a:ext>
            </a:extLst>
          </p:cNvPr>
          <p:cNvSpPr/>
          <p:nvPr/>
        </p:nvSpPr>
        <p:spPr>
          <a:xfrm>
            <a:off x="306171" y="1268759"/>
            <a:ext cx="3240360" cy="48245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dirty="0"/>
          </a:p>
          <a:p>
            <a:pPr algn="ctr"/>
            <a:r>
              <a:rPr lang="ru-RU" dirty="0"/>
              <a:t>…</a:t>
            </a:r>
          </a:p>
          <a:p>
            <a:pPr algn="ctr"/>
            <a:r>
              <a:rPr lang="ru-RU" u="sng" dirty="0"/>
              <a:t>Шаги</a:t>
            </a:r>
            <a:r>
              <a:rPr lang="en-US" u="sng" dirty="0"/>
              <a:t> NN:</a:t>
            </a:r>
            <a:br>
              <a:rPr lang="en-US" dirty="0"/>
            </a:br>
            <a:r>
              <a:rPr lang="ru-RU" dirty="0"/>
              <a:t>Восстановление представлений</a:t>
            </a:r>
          </a:p>
          <a:p>
            <a:pPr algn="ctr"/>
            <a:r>
              <a:rPr lang="ru-RU" dirty="0"/>
              <a:t>программ</a:t>
            </a:r>
          </a:p>
          <a:p>
            <a:pPr algn="ctr"/>
            <a:r>
              <a:rPr lang="ru-RU" dirty="0"/>
              <a:t>…</a:t>
            </a:r>
          </a:p>
          <a:p>
            <a:pPr algn="ctr"/>
            <a:r>
              <a:rPr lang="ru-RU" u="sng" dirty="0"/>
              <a:t>Шаги</a:t>
            </a:r>
            <a:r>
              <a:rPr lang="en-US" u="sng" dirty="0"/>
              <a:t> MM:</a:t>
            </a:r>
            <a:br>
              <a:rPr lang="en-US" dirty="0"/>
            </a:br>
            <a:r>
              <a:rPr lang="ru-RU" dirty="0"/>
              <a:t>Обнаружение</a:t>
            </a:r>
            <a:br>
              <a:rPr lang="ru-RU" dirty="0"/>
            </a:br>
            <a:r>
              <a:rPr lang="ru-RU" dirty="0"/>
              <a:t>уязвимостей</a:t>
            </a:r>
          </a:p>
          <a:p>
            <a:pPr algn="ctr"/>
            <a:r>
              <a:rPr lang="ru-RU" dirty="0"/>
              <a:t>…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21C934E-22E9-E1B2-3172-EE50F88C7619}"/>
              </a:ext>
            </a:extLst>
          </p:cNvPr>
          <p:cNvSpPr/>
          <p:nvPr/>
        </p:nvSpPr>
        <p:spPr>
          <a:xfrm>
            <a:off x="4283964" y="1118032"/>
            <a:ext cx="4580401" cy="79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ОНР-1.</a:t>
            </a:r>
            <a:br>
              <a:rPr lang="ru-RU" sz="1300" dirty="0"/>
            </a:br>
            <a:r>
              <a:rPr lang="ru-RU" sz="1300" dirty="0"/>
              <a:t>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BCC8DA-951F-B9AD-B056-F2CEF19912B0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388719F-38E9-50FD-81C9-9ED1A1E3AB5E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546531" y="1517432"/>
            <a:ext cx="7374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Стрелка: вниз 69">
            <a:extLst>
              <a:ext uri="{FF2B5EF4-FFF2-40B4-BE49-F238E27FC236}">
                <a16:creationId xmlns:a16="http://schemas.microsoft.com/office/drawing/2014/main" id="{3303C7E4-E632-B81A-D888-3E371DA7676C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B82C92C5-BDB8-71D1-3908-4E313F8F7F0D}"/>
              </a:ext>
            </a:extLst>
          </p:cNvPr>
          <p:cNvSpPr/>
          <p:nvPr/>
        </p:nvSpPr>
        <p:spPr>
          <a:xfrm>
            <a:off x="1742504" y="6100789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AB7A1-431C-6578-B5A0-08A3A4571837}"/>
              </a:ext>
            </a:extLst>
          </p:cNvPr>
          <p:cNvSpPr txBox="1"/>
          <p:nvPr/>
        </p:nvSpPr>
        <p:spPr>
          <a:xfrm>
            <a:off x="603774" y="62895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  <p:sp>
        <p:nvSpPr>
          <p:cNvPr id="6" name="Знак умножения 5">
            <a:extLst>
              <a:ext uri="{FF2B5EF4-FFF2-40B4-BE49-F238E27FC236}">
                <a16:creationId xmlns:a16="http://schemas.microsoft.com/office/drawing/2014/main" id="{B1C3BCD7-F3E5-34BD-26C9-417CF65713E3}"/>
              </a:ext>
            </a:extLst>
          </p:cNvPr>
          <p:cNvSpPr/>
          <p:nvPr/>
        </p:nvSpPr>
        <p:spPr>
          <a:xfrm>
            <a:off x="1187624" y="4064886"/>
            <a:ext cx="1368152" cy="1224136"/>
          </a:xfrm>
          <a:prstGeom prst="mathMultiply">
            <a:avLst>
              <a:gd name="adj1" fmla="val 71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C60C6-3399-1A36-E4D6-5B9654925E0E}"/>
              </a:ext>
            </a:extLst>
          </p:cNvPr>
          <p:cNvSpPr txBox="1"/>
          <p:nvPr/>
        </p:nvSpPr>
        <p:spPr>
          <a:xfrm>
            <a:off x="1187624" y="4492288"/>
            <a:ext cx="135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Уязвимости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C7E0599-EE6D-43C9-C9F0-4A0CD4EC0480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А.9</a:t>
            </a:r>
          </a:p>
        </p:txBody>
      </p:sp>
    </p:spTree>
    <p:extLst>
      <p:ext uri="{BB962C8B-B14F-4D97-AF65-F5344CB8AC3E}">
        <p14:creationId xmlns:p14="http://schemas.microsoft.com/office/powerpoint/2010/main" val="28795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07458-B87A-3760-38F8-CEE30608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0EAD51B-A0FC-11CB-EBF4-DF542F8F068E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A82BB21-75DC-3359-4AEC-8154AEC0D602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257B39-8AFD-2E45-9388-46B60B47CB65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Получение основных научных результатов (обзор)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Второй основной научный результат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377FDD-34D2-8B3E-562B-AD1B1192E88A}"/>
              </a:ext>
            </a:extLst>
          </p:cNvPr>
          <p:cNvSpPr/>
          <p:nvPr/>
        </p:nvSpPr>
        <p:spPr>
          <a:xfrm>
            <a:off x="306171" y="1268759"/>
            <a:ext cx="3240360" cy="48245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DCF77D-5CA4-102F-64BC-E751630A4F23}"/>
              </a:ext>
            </a:extLst>
          </p:cNvPr>
          <p:cNvSpPr/>
          <p:nvPr/>
        </p:nvSpPr>
        <p:spPr>
          <a:xfrm>
            <a:off x="4283964" y="1118032"/>
            <a:ext cx="4580401" cy="79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ОНР-1.</a:t>
            </a:r>
            <a:br>
              <a:rPr lang="ru-RU" sz="1300" dirty="0"/>
            </a:br>
            <a:r>
              <a:rPr lang="ru-RU" sz="1300" dirty="0"/>
              <a:t>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E747ED-EBC9-6DB4-CCD3-7C1B176E191A}"/>
              </a:ext>
            </a:extLst>
          </p:cNvPr>
          <p:cNvSpPr/>
          <p:nvPr/>
        </p:nvSpPr>
        <p:spPr>
          <a:xfrm>
            <a:off x="4283966" y="2178130"/>
            <a:ext cx="4564660" cy="798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ОНР-2.</a:t>
            </a:r>
            <a:br>
              <a:rPr lang="ru-RU" sz="1300" dirty="0"/>
            </a:br>
            <a:r>
              <a:rPr lang="ru-RU" sz="1300" dirty="0"/>
              <a:t>Модель жизненного цикла программы с разноуровневыми уязвимостями с позиции эволюции представлений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928A9-CBAD-33DC-4BE0-185D0178BD3F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2C95084-B6D2-3603-A196-EDD029A19D4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546531" y="1517432"/>
            <a:ext cx="7374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F2D927C-B0F1-2E48-420E-7F1B2108AAFA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7EB9B6F-CD14-64BE-E49A-ACAA99493FB8}"/>
              </a:ext>
            </a:extLst>
          </p:cNvPr>
          <p:cNvSpPr/>
          <p:nvPr/>
        </p:nvSpPr>
        <p:spPr>
          <a:xfrm>
            <a:off x="1742504" y="6100789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D340D0B5-BD51-FB5E-9EA0-1AA4F69BB10C}"/>
              </a:ext>
            </a:extLst>
          </p:cNvPr>
          <p:cNvSpPr/>
          <p:nvPr/>
        </p:nvSpPr>
        <p:spPr>
          <a:xfrm>
            <a:off x="683568" y="1946669"/>
            <a:ext cx="2512326" cy="3436552"/>
          </a:xfrm>
          <a:prstGeom prst="hexagon">
            <a:avLst>
              <a:gd name="adj" fmla="val 15170"/>
              <a:gd name="vf" fmla="val 11547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961A4D-D302-E506-2E96-18C8B3DB6C3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987824" y="2577530"/>
            <a:ext cx="129614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F62FBF3-E241-06B1-AF27-33249FDE2A55}"/>
              </a:ext>
            </a:extLst>
          </p:cNvPr>
          <p:cNvSpPr/>
          <p:nvPr/>
        </p:nvSpPr>
        <p:spPr>
          <a:xfrm>
            <a:off x="571579" y="1641425"/>
            <a:ext cx="2776285" cy="394781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4493CD7-4033-3D6B-85CD-FA92532CBB7F}"/>
              </a:ext>
            </a:extLst>
          </p:cNvPr>
          <p:cNvSpPr/>
          <p:nvPr/>
        </p:nvSpPr>
        <p:spPr>
          <a:xfrm>
            <a:off x="1259632" y="4913199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Машинный код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F182A43-DD76-D342-5494-EAE5476C7DAE}"/>
              </a:ext>
            </a:extLst>
          </p:cNvPr>
          <p:cNvSpPr/>
          <p:nvPr/>
        </p:nvSpPr>
        <p:spPr>
          <a:xfrm>
            <a:off x="1259632" y="424727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Ассемблерный код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54B1F8-CD4D-8DD3-B8B0-929A9E815657}"/>
              </a:ext>
            </a:extLst>
          </p:cNvPr>
          <p:cNvSpPr/>
          <p:nvPr/>
        </p:nvSpPr>
        <p:spPr>
          <a:xfrm>
            <a:off x="1265914" y="352719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Исходный код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453BC4A-B69E-FA0C-68CA-C2B8C2D9CD14}"/>
              </a:ext>
            </a:extLst>
          </p:cNvPr>
          <p:cNvSpPr/>
          <p:nvPr/>
        </p:nvSpPr>
        <p:spPr>
          <a:xfrm>
            <a:off x="1255655" y="280711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Алгоритмы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FA1BD1-7856-AA11-B8E8-A04FEDB7A7E2}"/>
              </a:ext>
            </a:extLst>
          </p:cNvPr>
          <p:cNvSpPr/>
          <p:nvPr/>
        </p:nvSpPr>
        <p:spPr>
          <a:xfrm>
            <a:off x="1256003" y="208703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Архитектура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49579FD-70E0-E9E2-0CD1-7737D628A2C7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 flipH="1">
            <a:off x="1939731" y="244558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55040E6-1D42-E278-840C-23DAB8E0375C}"/>
              </a:ext>
            </a:extLst>
          </p:cNvPr>
          <p:cNvCxnSpPr>
            <a:cxnSpLocks/>
          </p:cNvCxnSpPr>
          <p:nvPr/>
        </p:nvCxnSpPr>
        <p:spPr>
          <a:xfrm flipH="1">
            <a:off x="1947250" y="388017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477FDB3-0AE1-72DD-1149-86958805FDED}"/>
              </a:ext>
            </a:extLst>
          </p:cNvPr>
          <p:cNvCxnSpPr>
            <a:cxnSpLocks/>
          </p:cNvCxnSpPr>
          <p:nvPr/>
        </p:nvCxnSpPr>
        <p:spPr>
          <a:xfrm flipH="1">
            <a:off x="1941682" y="315744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9072725-4BC2-FA1C-0182-359DDFD1D658}"/>
              </a:ext>
            </a:extLst>
          </p:cNvPr>
          <p:cNvCxnSpPr>
            <a:cxnSpLocks/>
          </p:cNvCxnSpPr>
          <p:nvPr/>
        </p:nvCxnSpPr>
        <p:spPr>
          <a:xfrm flipH="1">
            <a:off x="1946902" y="4559985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58EB2FAA-8F7C-E0E5-3992-6BA21E70E5BC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DFEC0-24B2-3CD3-FD48-D51DEA998357}"/>
              </a:ext>
            </a:extLst>
          </p:cNvPr>
          <p:cNvSpPr txBox="1"/>
          <p:nvPr/>
        </p:nvSpPr>
        <p:spPr>
          <a:xfrm>
            <a:off x="603774" y="62895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82465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BA6D-9238-1F9C-60BF-0CC6797D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2945EC-DF4E-6555-6C41-A36BD557A214}"/>
              </a:ext>
            </a:extLst>
          </p:cNvPr>
          <p:cNvSpPr/>
          <p:nvPr/>
        </p:nvSpPr>
        <p:spPr>
          <a:xfrm>
            <a:off x="571579" y="1641425"/>
            <a:ext cx="2776285" cy="394781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Программы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D41EEE3A-36AF-4D28-3C94-BAEF93FB5AEF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510B063-B0B6-AFE4-44B0-5E675A233688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3252D8-5786-2841-8804-16A94117D8CC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Получение основных научных результатов (обзор)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Третий основной научный результат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BE3855-05CE-C215-18E3-D41E75D46843}"/>
              </a:ext>
            </a:extLst>
          </p:cNvPr>
          <p:cNvSpPr/>
          <p:nvPr/>
        </p:nvSpPr>
        <p:spPr>
          <a:xfrm>
            <a:off x="306171" y="1268759"/>
            <a:ext cx="3240360" cy="48245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A77EDF1-440A-ED4C-4343-430BCF3176D3}"/>
              </a:ext>
            </a:extLst>
          </p:cNvPr>
          <p:cNvSpPr/>
          <p:nvPr/>
        </p:nvSpPr>
        <p:spPr>
          <a:xfrm>
            <a:off x="4283964" y="1118032"/>
            <a:ext cx="4580401" cy="79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ОНР-1.</a:t>
            </a:r>
            <a:br>
              <a:rPr lang="ru-RU" sz="1300" dirty="0"/>
            </a:br>
            <a:r>
              <a:rPr lang="ru-RU" sz="1300" dirty="0"/>
              <a:t>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6E6D85-C7B7-7297-DFB2-54783B16952F}"/>
              </a:ext>
            </a:extLst>
          </p:cNvPr>
          <p:cNvSpPr/>
          <p:nvPr/>
        </p:nvSpPr>
        <p:spPr>
          <a:xfrm>
            <a:off x="4283966" y="2178130"/>
            <a:ext cx="4564660" cy="798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ОНР-2.</a:t>
            </a:r>
            <a:br>
              <a:rPr lang="ru-RU" sz="1300" dirty="0"/>
            </a:br>
            <a:r>
              <a:rPr lang="ru-RU" sz="1300" dirty="0"/>
              <a:t>Модель жизненного цикла программы с разноуровневыми уязвимостями с позиции эволюции представлений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E1D2BBC-9448-803A-A90B-E909938142F9}"/>
              </a:ext>
            </a:extLst>
          </p:cNvPr>
          <p:cNvSpPr/>
          <p:nvPr/>
        </p:nvSpPr>
        <p:spPr>
          <a:xfrm>
            <a:off x="4283966" y="3232960"/>
            <a:ext cx="4580400" cy="79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ОНР-3.</a:t>
            </a:r>
            <a:br>
              <a:rPr lang="ru-RU" sz="1300" dirty="0"/>
            </a:br>
            <a:r>
              <a:rPr lang="ru-RU" sz="1300" dirty="0"/>
              <a:t>Подход генетической деэволюции представлений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34D8C-1DE5-EF38-298F-136734718193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AE76A9E-78F2-D08A-4252-D2608F82CEA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546531" y="1517432"/>
            <a:ext cx="7374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D109BD6-82C7-EB01-F761-F89039449DEB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95B8A93-51AB-9D11-8F85-2FA1FFCD4AA8}"/>
              </a:ext>
            </a:extLst>
          </p:cNvPr>
          <p:cNvSpPr/>
          <p:nvPr/>
        </p:nvSpPr>
        <p:spPr>
          <a:xfrm>
            <a:off x="1742504" y="6100789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1C1A8AB2-A4AA-3C22-AD16-D3860DA19005}"/>
              </a:ext>
            </a:extLst>
          </p:cNvPr>
          <p:cNvSpPr/>
          <p:nvPr/>
        </p:nvSpPr>
        <p:spPr>
          <a:xfrm>
            <a:off x="683568" y="1946669"/>
            <a:ext cx="2512326" cy="3436552"/>
          </a:xfrm>
          <a:prstGeom prst="hexagon">
            <a:avLst>
              <a:gd name="adj" fmla="val 15170"/>
              <a:gd name="vf" fmla="val 11547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AD13FC1-F132-08C4-6D72-527629885ECF}"/>
              </a:ext>
            </a:extLst>
          </p:cNvPr>
          <p:cNvSpPr/>
          <p:nvPr/>
        </p:nvSpPr>
        <p:spPr>
          <a:xfrm>
            <a:off x="1115616" y="1316932"/>
            <a:ext cx="1656184" cy="41324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деэволюция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E619AE5-FEEC-D16C-1A23-6C7711E4BF4C}"/>
              </a:ext>
            </a:extLst>
          </p:cNvPr>
          <p:cNvCxnSpPr>
            <a:cxnSpLocks/>
          </p:cNvCxnSpPr>
          <p:nvPr/>
        </p:nvCxnSpPr>
        <p:spPr>
          <a:xfrm flipH="1">
            <a:off x="2771800" y="3645024"/>
            <a:ext cx="151216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7D1262C-C65F-5D29-17BE-EC25BC3964F9}"/>
              </a:ext>
            </a:extLst>
          </p:cNvPr>
          <p:cNvCxnSpPr>
            <a:cxnSpLocks/>
          </p:cNvCxnSpPr>
          <p:nvPr/>
        </p:nvCxnSpPr>
        <p:spPr>
          <a:xfrm flipH="1">
            <a:off x="2987824" y="2577530"/>
            <a:ext cx="129614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D4728C7-B7E8-212A-1C26-D46072BFF33B}"/>
              </a:ext>
            </a:extLst>
          </p:cNvPr>
          <p:cNvSpPr/>
          <p:nvPr/>
        </p:nvSpPr>
        <p:spPr>
          <a:xfrm>
            <a:off x="1259632" y="4913199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Машинный код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A454A2C-ACCD-8763-D5D3-72D61408C754}"/>
              </a:ext>
            </a:extLst>
          </p:cNvPr>
          <p:cNvSpPr/>
          <p:nvPr/>
        </p:nvSpPr>
        <p:spPr>
          <a:xfrm>
            <a:off x="1259632" y="424727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Ассемблерный код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76C81C4-01E2-209A-1F9E-C5C8EF65817E}"/>
              </a:ext>
            </a:extLst>
          </p:cNvPr>
          <p:cNvSpPr/>
          <p:nvPr/>
        </p:nvSpPr>
        <p:spPr>
          <a:xfrm>
            <a:off x="1265914" y="352719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Исходный код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2BF9C9F-4296-D3B0-B735-8ECECEE5F147}"/>
              </a:ext>
            </a:extLst>
          </p:cNvPr>
          <p:cNvSpPr/>
          <p:nvPr/>
        </p:nvSpPr>
        <p:spPr>
          <a:xfrm>
            <a:off x="1255655" y="280711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Алгоритмы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A44FB62-1157-4811-E2A0-7E866A395F04}"/>
              </a:ext>
            </a:extLst>
          </p:cNvPr>
          <p:cNvSpPr/>
          <p:nvPr/>
        </p:nvSpPr>
        <p:spPr>
          <a:xfrm>
            <a:off x="1256003" y="208703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Архитектура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F2517FAF-B793-CD73-6532-A5EBFA4D2E38}"/>
              </a:ext>
            </a:extLst>
          </p:cNvPr>
          <p:cNvCxnSpPr>
            <a:stCxn id="21" idx="0"/>
            <a:endCxn id="22" idx="2"/>
          </p:cNvCxnSpPr>
          <p:nvPr/>
        </p:nvCxnSpPr>
        <p:spPr>
          <a:xfrm flipV="1">
            <a:off x="1943708" y="4605826"/>
            <a:ext cx="0" cy="307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B6E76C31-3984-652F-2ED6-C78A1EB94EBD}"/>
              </a:ext>
            </a:extLst>
          </p:cNvPr>
          <p:cNvCxnSpPr>
            <a:cxnSpLocks/>
          </p:cNvCxnSpPr>
          <p:nvPr/>
        </p:nvCxnSpPr>
        <p:spPr>
          <a:xfrm flipV="1">
            <a:off x="1943708" y="3885746"/>
            <a:ext cx="0" cy="40288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D104A361-6378-7823-FA96-14BCE86DAE1D}"/>
              </a:ext>
            </a:extLst>
          </p:cNvPr>
          <p:cNvCxnSpPr>
            <a:cxnSpLocks/>
          </p:cNvCxnSpPr>
          <p:nvPr/>
        </p:nvCxnSpPr>
        <p:spPr>
          <a:xfrm flipV="1">
            <a:off x="1943708" y="3167152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4F83BA42-7FB2-F9F8-B9D6-6E974665CF37}"/>
              </a:ext>
            </a:extLst>
          </p:cNvPr>
          <p:cNvCxnSpPr>
            <a:cxnSpLocks/>
            <a:stCxn id="26" idx="0"/>
            <a:endCxn id="27" idx="2"/>
          </p:cNvCxnSpPr>
          <p:nvPr/>
        </p:nvCxnSpPr>
        <p:spPr>
          <a:xfrm flipV="1">
            <a:off x="1939731" y="244558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8E551817-F53F-7FDA-D4D7-3187A7354F03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97B16-E9C8-CD8B-7A96-0A2F3F958A1E}"/>
              </a:ext>
            </a:extLst>
          </p:cNvPr>
          <p:cNvSpPr txBox="1"/>
          <p:nvPr/>
        </p:nvSpPr>
        <p:spPr>
          <a:xfrm>
            <a:off x="603774" y="62895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95366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EBBCD-24C0-CBEE-65E0-B55319CA4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654C1A74-8674-2D9C-3CE8-F90A4CDE62BD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E0A3E94-2F11-8A6C-E351-40C9ED09F230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986031-CD75-3232-78CE-908F046228E7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Получение основных научных результатов (обзор)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Четвертый основной научный результат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332862-F51E-C3A8-242D-89F13DD7831E}"/>
              </a:ext>
            </a:extLst>
          </p:cNvPr>
          <p:cNvSpPr/>
          <p:nvPr/>
        </p:nvSpPr>
        <p:spPr>
          <a:xfrm>
            <a:off x="306171" y="1268759"/>
            <a:ext cx="3240360" cy="48245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5DEBBCF-61FE-7116-1F70-385D01351FAD}"/>
              </a:ext>
            </a:extLst>
          </p:cNvPr>
          <p:cNvSpPr/>
          <p:nvPr/>
        </p:nvSpPr>
        <p:spPr>
          <a:xfrm>
            <a:off x="4283964" y="1118032"/>
            <a:ext cx="4580401" cy="79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ОНР-1.</a:t>
            </a:r>
            <a:br>
              <a:rPr lang="ru-RU" sz="1300" dirty="0"/>
            </a:br>
            <a:r>
              <a:rPr lang="ru-RU" sz="1300" dirty="0"/>
              <a:t>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9CBF5B6-F059-1C9E-1967-D112BDCBEF28}"/>
              </a:ext>
            </a:extLst>
          </p:cNvPr>
          <p:cNvSpPr/>
          <p:nvPr/>
        </p:nvSpPr>
        <p:spPr>
          <a:xfrm>
            <a:off x="4283966" y="2178130"/>
            <a:ext cx="4564660" cy="798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ОНР-2.</a:t>
            </a:r>
            <a:br>
              <a:rPr lang="ru-RU" sz="1300" dirty="0"/>
            </a:br>
            <a:r>
              <a:rPr lang="ru-RU" sz="1300" dirty="0"/>
              <a:t>Модель жизненного цикла программы с разноуровневыми уязвимостями с позиции эволюции представлений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120F5C-9844-034E-2FF4-E933963F44A3}"/>
              </a:ext>
            </a:extLst>
          </p:cNvPr>
          <p:cNvSpPr/>
          <p:nvPr/>
        </p:nvSpPr>
        <p:spPr>
          <a:xfrm>
            <a:off x="4283966" y="3232960"/>
            <a:ext cx="4580400" cy="79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ОНР-3.</a:t>
            </a:r>
            <a:br>
              <a:rPr lang="ru-RU" sz="1300" dirty="0"/>
            </a:br>
            <a:r>
              <a:rPr lang="ru-RU" sz="1300" dirty="0"/>
              <a:t>Подход генетической деэволюции представлений программы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2D137CB-2DE3-3143-63C5-B8980F1EBA25}"/>
              </a:ext>
            </a:extLst>
          </p:cNvPr>
          <p:cNvSpPr/>
          <p:nvPr/>
        </p:nvSpPr>
        <p:spPr>
          <a:xfrm>
            <a:off x="4283968" y="4299732"/>
            <a:ext cx="4580398" cy="798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ОНР-4.</a:t>
            </a:r>
            <a:br>
              <a:rPr lang="ru-RU" sz="1300" dirty="0"/>
            </a:br>
            <a:r>
              <a:rPr lang="ru-RU" sz="1300" dirty="0"/>
              <a:t>Научно-методический и алгоритмический инструментарий для проведения генетической декомпиляции представлений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C3EB8-9BE8-F796-2A5D-4E70776B1AEE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6591E60-9C99-9D50-0146-14759FF4FCC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546531" y="1517432"/>
            <a:ext cx="7374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C4B082F-77EF-6CFD-EA92-F74F4C9216FB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2AC1F424-A611-DD1C-FDE7-A9BAB825EA44}"/>
              </a:ext>
            </a:extLst>
          </p:cNvPr>
          <p:cNvSpPr/>
          <p:nvPr/>
        </p:nvSpPr>
        <p:spPr>
          <a:xfrm>
            <a:off x="1742504" y="6100789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6926E59A-B699-7E7C-438B-F4D694A3134A}"/>
              </a:ext>
            </a:extLst>
          </p:cNvPr>
          <p:cNvSpPr/>
          <p:nvPr/>
        </p:nvSpPr>
        <p:spPr>
          <a:xfrm>
            <a:off x="683568" y="1938202"/>
            <a:ext cx="2512326" cy="3436552"/>
          </a:xfrm>
          <a:prstGeom prst="hexagon">
            <a:avLst>
              <a:gd name="adj" fmla="val 15170"/>
              <a:gd name="vf" fmla="val 11547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5B9BCBC-57BD-AD99-094B-D279CF850EFA}"/>
              </a:ext>
            </a:extLst>
          </p:cNvPr>
          <p:cNvCxnSpPr>
            <a:cxnSpLocks/>
          </p:cNvCxnSpPr>
          <p:nvPr/>
        </p:nvCxnSpPr>
        <p:spPr>
          <a:xfrm flipH="1">
            <a:off x="2771800" y="3645024"/>
            <a:ext cx="151216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60DAACB-4905-1330-AF30-EE947E16FFB3}"/>
              </a:ext>
            </a:extLst>
          </p:cNvPr>
          <p:cNvCxnSpPr>
            <a:cxnSpLocks/>
          </p:cNvCxnSpPr>
          <p:nvPr/>
        </p:nvCxnSpPr>
        <p:spPr>
          <a:xfrm flipH="1">
            <a:off x="2987824" y="2577530"/>
            <a:ext cx="129614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00CFAA-817B-48B2-5984-BBCDD1193579}"/>
              </a:ext>
            </a:extLst>
          </p:cNvPr>
          <p:cNvSpPr/>
          <p:nvPr/>
        </p:nvSpPr>
        <p:spPr>
          <a:xfrm>
            <a:off x="1115616" y="1316932"/>
            <a:ext cx="1656184" cy="41324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деэволюция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54BE503-9958-3D2B-7B3D-262551B44921}"/>
              </a:ext>
            </a:extLst>
          </p:cNvPr>
          <p:cNvSpPr/>
          <p:nvPr/>
        </p:nvSpPr>
        <p:spPr>
          <a:xfrm>
            <a:off x="1259632" y="4913199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Машинный код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FA6486F-E133-4CA7-3F2F-80CA50FB3B3D}"/>
              </a:ext>
            </a:extLst>
          </p:cNvPr>
          <p:cNvSpPr/>
          <p:nvPr/>
        </p:nvSpPr>
        <p:spPr>
          <a:xfrm>
            <a:off x="1259632" y="424727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Ассемблерный код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A26EE9F-163C-F249-8E08-FD3197793568}"/>
              </a:ext>
            </a:extLst>
          </p:cNvPr>
          <p:cNvSpPr/>
          <p:nvPr/>
        </p:nvSpPr>
        <p:spPr>
          <a:xfrm>
            <a:off x="1265914" y="352719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Исходный код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C8FA5519-CDA7-1755-C6A0-5ECD8F0ACC9C}"/>
              </a:ext>
            </a:extLst>
          </p:cNvPr>
          <p:cNvSpPr/>
          <p:nvPr/>
        </p:nvSpPr>
        <p:spPr>
          <a:xfrm>
            <a:off x="1255655" y="280711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Алгоритмы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46D7A03-5963-1488-CF2C-A6BAFAEDB992}"/>
              </a:ext>
            </a:extLst>
          </p:cNvPr>
          <p:cNvSpPr/>
          <p:nvPr/>
        </p:nvSpPr>
        <p:spPr>
          <a:xfrm>
            <a:off x="1256003" y="208703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Архитектура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9AB6E693-BA11-90DE-0E6E-0FF99AB074D1}"/>
              </a:ext>
            </a:extLst>
          </p:cNvPr>
          <p:cNvCxnSpPr>
            <a:stCxn id="31" idx="0"/>
            <a:endCxn id="64" idx="2"/>
          </p:cNvCxnSpPr>
          <p:nvPr/>
        </p:nvCxnSpPr>
        <p:spPr>
          <a:xfrm flipV="1">
            <a:off x="1943708" y="4605826"/>
            <a:ext cx="0" cy="307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AF8159EC-CAB6-69CD-6D14-9853A442DC82}"/>
              </a:ext>
            </a:extLst>
          </p:cNvPr>
          <p:cNvCxnSpPr>
            <a:cxnSpLocks/>
          </p:cNvCxnSpPr>
          <p:nvPr/>
        </p:nvCxnSpPr>
        <p:spPr>
          <a:xfrm flipV="1">
            <a:off x="1943708" y="3885746"/>
            <a:ext cx="0" cy="40288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F9B8F27C-6CE5-2CEE-8132-599F2F017747}"/>
              </a:ext>
            </a:extLst>
          </p:cNvPr>
          <p:cNvCxnSpPr>
            <a:cxnSpLocks/>
          </p:cNvCxnSpPr>
          <p:nvPr/>
        </p:nvCxnSpPr>
        <p:spPr>
          <a:xfrm flipV="1">
            <a:off x="1943708" y="3167152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9DE77A02-677F-A272-2F9C-3C893B22776A}"/>
              </a:ext>
            </a:extLst>
          </p:cNvPr>
          <p:cNvCxnSpPr>
            <a:cxnSpLocks/>
            <a:stCxn id="66" idx="0"/>
            <a:endCxn id="67" idx="2"/>
          </p:cNvCxnSpPr>
          <p:nvPr/>
        </p:nvCxnSpPr>
        <p:spPr>
          <a:xfrm flipV="1">
            <a:off x="1939731" y="244558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данные 18">
            <a:extLst>
              <a:ext uri="{FF2B5EF4-FFF2-40B4-BE49-F238E27FC236}">
                <a16:creationId xmlns:a16="http://schemas.microsoft.com/office/drawing/2014/main" id="{82919654-F035-6761-8DCB-A9E15BFA84B0}"/>
              </a:ext>
            </a:extLst>
          </p:cNvPr>
          <p:cNvSpPr/>
          <p:nvPr/>
        </p:nvSpPr>
        <p:spPr>
          <a:xfrm>
            <a:off x="827584" y="4149080"/>
            <a:ext cx="2579633" cy="621319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декомпиляция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ED73D01-0343-ACD9-6CA5-66BD5D4CBB3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915177" y="4699132"/>
            <a:ext cx="136879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968C1DFF-80A6-054F-412E-0CEFE530D494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DC187-D7D9-D086-C14C-CF0425ADA116}"/>
              </a:ext>
            </a:extLst>
          </p:cNvPr>
          <p:cNvSpPr txBox="1"/>
          <p:nvPr/>
        </p:nvSpPr>
        <p:spPr>
          <a:xfrm>
            <a:off x="603774" y="62895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77713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6A6A1-3AD3-DD89-95E5-9CC62D14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8E738A62-168A-33FE-4B31-9E0B1166DBBD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E182E86-CE63-9A3A-E98F-33AC23237DEA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E25DFD-D7C6-0EF5-685B-54FF1D76BB17}"/>
              </a:ext>
            </a:extLst>
          </p:cNvPr>
          <p:cNvSpPr txBox="1"/>
          <p:nvPr/>
        </p:nvSpPr>
        <p:spPr>
          <a:xfrm>
            <a:off x="279632" y="46365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Получение основных научных результатов (обзор)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Пятый основной научный результат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90E45A-2392-ECE4-1B10-4B36EF57DC39}"/>
              </a:ext>
            </a:extLst>
          </p:cNvPr>
          <p:cNvSpPr/>
          <p:nvPr/>
        </p:nvSpPr>
        <p:spPr>
          <a:xfrm>
            <a:off x="306171" y="1268759"/>
            <a:ext cx="3240360" cy="48245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F670B16-9674-EA81-DD5F-609073B632D4}"/>
              </a:ext>
            </a:extLst>
          </p:cNvPr>
          <p:cNvSpPr/>
          <p:nvPr/>
        </p:nvSpPr>
        <p:spPr>
          <a:xfrm>
            <a:off x="4283964" y="1118032"/>
            <a:ext cx="4580401" cy="79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ОНР-1.</a:t>
            </a:r>
            <a:br>
              <a:rPr lang="ru-RU" sz="1300" dirty="0"/>
            </a:br>
            <a:r>
              <a:rPr lang="ru-RU" sz="1300" dirty="0"/>
              <a:t>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A5D9DFA-8282-4595-B8CB-8E66F426228B}"/>
              </a:ext>
            </a:extLst>
          </p:cNvPr>
          <p:cNvSpPr/>
          <p:nvPr/>
        </p:nvSpPr>
        <p:spPr>
          <a:xfrm>
            <a:off x="4283966" y="2178130"/>
            <a:ext cx="4564660" cy="798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ОНР-2.</a:t>
            </a:r>
            <a:br>
              <a:rPr lang="ru-RU" sz="1300" dirty="0"/>
            </a:br>
            <a:r>
              <a:rPr lang="ru-RU" sz="1300" dirty="0"/>
              <a:t>Модель жизненного цикла программы с разноуровневыми уязвимостями с позиции эволюции представлений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419063A-3F96-B56B-A6C8-2EB24808B89A}"/>
              </a:ext>
            </a:extLst>
          </p:cNvPr>
          <p:cNvSpPr/>
          <p:nvPr/>
        </p:nvSpPr>
        <p:spPr>
          <a:xfrm>
            <a:off x="4283966" y="3232960"/>
            <a:ext cx="4580400" cy="79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ОНР-3.</a:t>
            </a:r>
            <a:br>
              <a:rPr lang="ru-RU" sz="1300" dirty="0"/>
            </a:br>
            <a:r>
              <a:rPr lang="ru-RU" sz="1300" dirty="0"/>
              <a:t>Подход генетической деэволюции представлений программы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6184E48-EEE8-D591-D4F6-C77F47F9C178}"/>
              </a:ext>
            </a:extLst>
          </p:cNvPr>
          <p:cNvSpPr/>
          <p:nvPr/>
        </p:nvSpPr>
        <p:spPr>
          <a:xfrm>
            <a:off x="4283968" y="4299732"/>
            <a:ext cx="4580398" cy="798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ОНР-4.</a:t>
            </a:r>
            <a:br>
              <a:rPr lang="ru-RU" sz="1300" dirty="0"/>
            </a:br>
            <a:r>
              <a:rPr lang="ru-RU" sz="1300" dirty="0"/>
              <a:t>Научно-методический и алгоритмический инструментарий для проведения генетической декомпиляции представлений программы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77A2669-3902-20F6-889D-C7450507ABBA}"/>
              </a:ext>
            </a:extLst>
          </p:cNvPr>
          <p:cNvSpPr/>
          <p:nvPr/>
        </p:nvSpPr>
        <p:spPr>
          <a:xfrm>
            <a:off x="4283967" y="5383221"/>
            <a:ext cx="4580399" cy="10701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ОНР-5.</a:t>
            </a:r>
            <a:br>
              <a:rPr lang="ru-RU" sz="1300" dirty="0"/>
            </a:br>
            <a:r>
              <a:rPr lang="ru-RU" sz="1300" dirty="0"/>
              <a:t>Архитектура системы генетического реверс-инжиниринга представлений программы с интеллектуальным функционалом по поиску уязвимостей и программная реализация ее компонента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1DD72-A6C2-263A-4F52-11AF677BB2BD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7AC5833-FD12-5FE7-6BAD-C19E6518CC5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546531" y="1517432"/>
            <a:ext cx="7374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C998391-2E75-9DC7-F22F-354ECCBB8166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937FCC49-152E-E10F-664C-F28DAEFE9362}"/>
              </a:ext>
            </a:extLst>
          </p:cNvPr>
          <p:cNvSpPr/>
          <p:nvPr/>
        </p:nvSpPr>
        <p:spPr>
          <a:xfrm>
            <a:off x="1742504" y="6100789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9D58A850-F3CB-90A7-A98D-37E1192FCAB4}"/>
              </a:ext>
            </a:extLst>
          </p:cNvPr>
          <p:cNvSpPr/>
          <p:nvPr/>
        </p:nvSpPr>
        <p:spPr>
          <a:xfrm>
            <a:off x="683568" y="1946669"/>
            <a:ext cx="2512326" cy="3436552"/>
          </a:xfrm>
          <a:prstGeom prst="hexagon">
            <a:avLst>
              <a:gd name="adj" fmla="val 15170"/>
              <a:gd name="vf" fmla="val 11547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BCB602C-DDBB-172F-55CF-97B3CEED351E}"/>
              </a:ext>
            </a:extLst>
          </p:cNvPr>
          <p:cNvCxnSpPr>
            <a:cxnSpLocks/>
          </p:cNvCxnSpPr>
          <p:nvPr/>
        </p:nvCxnSpPr>
        <p:spPr>
          <a:xfrm flipH="1">
            <a:off x="2771800" y="3645024"/>
            <a:ext cx="151216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489BC13-9C84-70BE-996A-BA72503CADD2}"/>
              </a:ext>
            </a:extLst>
          </p:cNvPr>
          <p:cNvCxnSpPr>
            <a:cxnSpLocks/>
          </p:cNvCxnSpPr>
          <p:nvPr/>
        </p:nvCxnSpPr>
        <p:spPr>
          <a:xfrm flipH="1">
            <a:off x="2987824" y="2577530"/>
            <a:ext cx="129614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AD89BB5-1C39-A75F-4091-670F121E055B}"/>
              </a:ext>
            </a:extLst>
          </p:cNvPr>
          <p:cNvCxnSpPr>
            <a:cxnSpLocks/>
          </p:cNvCxnSpPr>
          <p:nvPr/>
        </p:nvCxnSpPr>
        <p:spPr>
          <a:xfrm flipV="1">
            <a:off x="1943708" y="3429000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458091C0-06B1-2B7A-1FB0-525BF4CE9620}"/>
              </a:ext>
            </a:extLst>
          </p:cNvPr>
          <p:cNvSpPr/>
          <p:nvPr/>
        </p:nvSpPr>
        <p:spPr>
          <a:xfrm>
            <a:off x="1115616" y="1316932"/>
            <a:ext cx="1656184" cy="41324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деэволюция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2C957A8-AEEC-33FA-FE32-03E323E3DE70}"/>
              </a:ext>
            </a:extLst>
          </p:cNvPr>
          <p:cNvSpPr/>
          <p:nvPr/>
        </p:nvSpPr>
        <p:spPr>
          <a:xfrm>
            <a:off x="1259632" y="4913199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Машинный код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7754CFB5-A2A4-EE2A-3C86-B706DD97AC74}"/>
              </a:ext>
            </a:extLst>
          </p:cNvPr>
          <p:cNvSpPr/>
          <p:nvPr/>
        </p:nvSpPr>
        <p:spPr>
          <a:xfrm>
            <a:off x="1259632" y="424727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Ассемблерный код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EE9D5B7-3A31-4EEA-BD98-C7E341EBCF91}"/>
              </a:ext>
            </a:extLst>
          </p:cNvPr>
          <p:cNvSpPr/>
          <p:nvPr/>
        </p:nvSpPr>
        <p:spPr>
          <a:xfrm>
            <a:off x="1265914" y="352719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Исходный код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C2CD601-02B5-4398-CBB4-DC3684A78A7F}"/>
              </a:ext>
            </a:extLst>
          </p:cNvPr>
          <p:cNvSpPr/>
          <p:nvPr/>
        </p:nvSpPr>
        <p:spPr>
          <a:xfrm>
            <a:off x="1255655" y="280711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Алгоритмы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DEFCF25-6F50-A13E-FA14-7DC1B9F8F02C}"/>
              </a:ext>
            </a:extLst>
          </p:cNvPr>
          <p:cNvSpPr/>
          <p:nvPr/>
        </p:nvSpPr>
        <p:spPr>
          <a:xfrm>
            <a:off x="1256003" y="208703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Архитектура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EBE56561-C4D7-F60D-AC4D-D454DFFE5BD6}"/>
              </a:ext>
            </a:extLst>
          </p:cNvPr>
          <p:cNvCxnSpPr>
            <a:stCxn id="77" idx="0"/>
            <a:endCxn id="78" idx="2"/>
          </p:cNvCxnSpPr>
          <p:nvPr/>
        </p:nvCxnSpPr>
        <p:spPr>
          <a:xfrm flipV="1">
            <a:off x="1943708" y="4605826"/>
            <a:ext cx="0" cy="307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64567435-C519-B39A-27B1-2797E5DA945F}"/>
              </a:ext>
            </a:extLst>
          </p:cNvPr>
          <p:cNvCxnSpPr>
            <a:cxnSpLocks/>
          </p:cNvCxnSpPr>
          <p:nvPr/>
        </p:nvCxnSpPr>
        <p:spPr>
          <a:xfrm flipV="1">
            <a:off x="1943708" y="3885746"/>
            <a:ext cx="0" cy="40288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BD5A56D9-C2A8-74B0-BE49-FF1CDDADE2FD}"/>
              </a:ext>
            </a:extLst>
          </p:cNvPr>
          <p:cNvCxnSpPr>
            <a:cxnSpLocks/>
          </p:cNvCxnSpPr>
          <p:nvPr/>
        </p:nvCxnSpPr>
        <p:spPr>
          <a:xfrm flipV="1">
            <a:off x="1943708" y="3167152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5E417388-E6FB-968C-E20A-30BD3E6C4138}"/>
              </a:ext>
            </a:extLst>
          </p:cNvPr>
          <p:cNvCxnSpPr>
            <a:cxnSpLocks/>
            <a:stCxn id="80" idx="0"/>
            <a:endCxn id="81" idx="2"/>
          </p:cNvCxnSpPr>
          <p:nvPr/>
        </p:nvCxnSpPr>
        <p:spPr>
          <a:xfrm flipV="1">
            <a:off x="1939731" y="244558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Блок-схема: данные 87">
            <a:extLst>
              <a:ext uri="{FF2B5EF4-FFF2-40B4-BE49-F238E27FC236}">
                <a16:creationId xmlns:a16="http://schemas.microsoft.com/office/drawing/2014/main" id="{3F02ADFE-6E6D-D45B-663C-08354D21138C}"/>
              </a:ext>
            </a:extLst>
          </p:cNvPr>
          <p:cNvSpPr/>
          <p:nvPr/>
        </p:nvSpPr>
        <p:spPr>
          <a:xfrm>
            <a:off x="827584" y="4149080"/>
            <a:ext cx="2579633" cy="621319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декомпиляция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9BC2E4-D57D-B804-5444-109D30DDA96E}"/>
              </a:ext>
            </a:extLst>
          </p:cNvPr>
          <p:cNvSpPr/>
          <p:nvPr/>
        </p:nvSpPr>
        <p:spPr>
          <a:xfrm>
            <a:off x="1259632" y="2087032"/>
            <a:ext cx="1372853" cy="3467613"/>
          </a:xfrm>
          <a:prstGeom prst="rect">
            <a:avLst/>
          </a:prstGeom>
          <a:solidFill>
            <a:srgbClr val="F5801F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/>
              <a:t>Архитектура</a:t>
            </a:r>
          </a:p>
          <a:p>
            <a:pPr algn="ctr"/>
            <a:r>
              <a:rPr lang="ru-RU" sz="1400" dirty="0"/>
              <a:t>системы генетического</a:t>
            </a:r>
          </a:p>
          <a:p>
            <a:pPr algn="ctr"/>
            <a:r>
              <a:rPr lang="ru-RU" sz="1400" dirty="0"/>
              <a:t>реверс-инжиниринга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5C5AFF5-0F26-E6E2-2DD1-1969B979B29E}"/>
              </a:ext>
            </a:extLst>
          </p:cNvPr>
          <p:cNvSpPr/>
          <p:nvPr/>
        </p:nvSpPr>
        <p:spPr>
          <a:xfrm>
            <a:off x="1417301" y="3416887"/>
            <a:ext cx="1059900" cy="1982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Прототип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компонента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деэволюции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494BCC-CB9F-1F0A-3549-723E6B41ABCD}"/>
              </a:ext>
            </a:extLst>
          </p:cNvPr>
          <p:cNvSpPr/>
          <p:nvPr/>
        </p:nvSpPr>
        <p:spPr>
          <a:xfrm>
            <a:off x="1539588" y="4351029"/>
            <a:ext cx="816789" cy="929037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50" u="sng" dirty="0">
                <a:solidFill>
                  <a:schemeClr val="tx1"/>
                </a:solidFill>
              </a:rPr>
              <a:t>Модуль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</a:rPr>
              <a:t>Сигнатурно</a:t>
            </a:r>
            <a:r>
              <a:rPr lang="ru-RU" sz="1050" dirty="0">
                <a:solidFill>
                  <a:schemeClr val="tx1"/>
                </a:solidFill>
              </a:rPr>
              <a:t>-генетический поиск уязвимостей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718C99B6-6666-A1D8-DBFA-682A9FBFF4BE}"/>
              </a:ext>
            </a:extLst>
          </p:cNvPr>
          <p:cNvCxnSpPr>
            <a:cxnSpLocks/>
          </p:cNvCxnSpPr>
          <p:nvPr/>
        </p:nvCxnSpPr>
        <p:spPr>
          <a:xfrm flipH="1">
            <a:off x="2915177" y="4699132"/>
            <a:ext cx="136879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76FF228-EC50-5C82-7DAE-5FB5A91CD9AC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647299" y="5208326"/>
            <a:ext cx="1636668" cy="709952"/>
          </a:xfrm>
          <a:prstGeom prst="straightConnector1">
            <a:avLst/>
          </a:prstGeom>
          <a:ln w="38100">
            <a:solidFill>
              <a:srgbClr val="F5801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FCA3DCAC-1A93-6B34-5F0C-4E5323442C3E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60BE2-27F5-93CF-8D09-FD18E5E4A2D4}"/>
              </a:ext>
            </a:extLst>
          </p:cNvPr>
          <p:cNvSpPr txBox="1"/>
          <p:nvPr/>
        </p:nvSpPr>
        <p:spPr>
          <a:xfrm>
            <a:off x="603774" y="62895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04512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06405-4E3F-252F-D8CD-7C470C68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A0402B2-7A8A-B61E-743B-82AADA2D746A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801BFF3-4B43-8CDE-7B6C-234500DD088D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DB3CF1-7F1F-2E5D-5D23-28B2C7C22C12}"/>
              </a:ext>
            </a:extLst>
          </p:cNvPr>
          <p:cNvSpPr txBox="1"/>
          <p:nvPr/>
        </p:nvSpPr>
        <p:spPr>
          <a:xfrm>
            <a:off x="279632" y="475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Получение основных научных результатов (обзор)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Эксперименты и </a:t>
            </a:r>
            <a:r>
              <a:rPr lang="ru-RU" b="1" dirty="0" err="1">
                <a:solidFill>
                  <a:srgbClr val="244058"/>
                </a:solidFill>
                <a:latin typeface="Times New Roman" panose="02020603050405020304" pitchFamily="18" charset="0"/>
              </a:rPr>
              <a:t>оценци</a:t>
            </a:r>
            <a:endParaRPr lang="ru-RU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B38CB4-F2E6-B43C-10D6-F53162BB8C70}"/>
              </a:ext>
            </a:extLst>
          </p:cNvPr>
          <p:cNvSpPr/>
          <p:nvPr/>
        </p:nvSpPr>
        <p:spPr>
          <a:xfrm>
            <a:off x="306171" y="1268759"/>
            <a:ext cx="3240360" cy="482453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066C843-2AE9-135C-8E81-5D5FE44EF864}"/>
              </a:ext>
            </a:extLst>
          </p:cNvPr>
          <p:cNvSpPr/>
          <p:nvPr/>
        </p:nvSpPr>
        <p:spPr>
          <a:xfrm>
            <a:off x="4283964" y="1118032"/>
            <a:ext cx="4580401" cy="79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ОНР-1.</a:t>
            </a:r>
            <a:br>
              <a:rPr lang="ru-RU" sz="1300" dirty="0"/>
            </a:br>
            <a:r>
              <a:rPr lang="ru-RU" sz="1300" dirty="0"/>
              <a:t>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CDBBED-2B22-8542-7036-89016F096588}"/>
              </a:ext>
            </a:extLst>
          </p:cNvPr>
          <p:cNvSpPr/>
          <p:nvPr/>
        </p:nvSpPr>
        <p:spPr>
          <a:xfrm>
            <a:off x="4283966" y="2178130"/>
            <a:ext cx="4564660" cy="798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ОНР-2.</a:t>
            </a:r>
            <a:br>
              <a:rPr lang="ru-RU" sz="1300" dirty="0"/>
            </a:br>
            <a:r>
              <a:rPr lang="ru-RU" sz="1300" dirty="0"/>
              <a:t>Модель жизненного цикла программы с разноуровневыми уязвимостями с позиции эволюции представлений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29FA060-62DC-2042-5F4F-A7130A283316}"/>
              </a:ext>
            </a:extLst>
          </p:cNvPr>
          <p:cNvSpPr/>
          <p:nvPr/>
        </p:nvSpPr>
        <p:spPr>
          <a:xfrm>
            <a:off x="4283966" y="3232960"/>
            <a:ext cx="4580400" cy="798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ОНР-3.</a:t>
            </a:r>
            <a:br>
              <a:rPr lang="ru-RU" sz="1300" dirty="0"/>
            </a:br>
            <a:r>
              <a:rPr lang="ru-RU" sz="1300" dirty="0"/>
              <a:t>Подход генетической деэволюции представлений программы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9341ACC-629B-8BBC-5DDB-348839032939}"/>
              </a:ext>
            </a:extLst>
          </p:cNvPr>
          <p:cNvSpPr/>
          <p:nvPr/>
        </p:nvSpPr>
        <p:spPr>
          <a:xfrm>
            <a:off x="4283968" y="4299732"/>
            <a:ext cx="4580398" cy="798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ОНР-4.</a:t>
            </a:r>
            <a:br>
              <a:rPr lang="ru-RU" sz="1300" dirty="0"/>
            </a:br>
            <a:r>
              <a:rPr lang="ru-RU" sz="1300" dirty="0"/>
              <a:t>Научно-методический и алгоритмический инструментарий для проведения генетической декомпиляции представлений программы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4978715-B2F0-24AE-A32F-082F31B3031E}"/>
              </a:ext>
            </a:extLst>
          </p:cNvPr>
          <p:cNvSpPr/>
          <p:nvPr/>
        </p:nvSpPr>
        <p:spPr>
          <a:xfrm>
            <a:off x="4283967" y="5383221"/>
            <a:ext cx="4580399" cy="10701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ОНР-5.</a:t>
            </a:r>
            <a:br>
              <a:rPr lang="ru-RU" sz="1300" dirty="0"/>
            </a:br>
            <a:r>
              <a:rPr lang="ru-RU" sz="1300" dirty="0"/>
              <a:t>Архитектура системы генетического реверс-инжиниринга представлений программы с интеллектуальным функционалом по поиску уязвимостей и программная реализация ее компонента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D350A-2660-C17E-27B2-94C524306469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15AB183-89FB-A592-EAD1-BC7A8DAD27F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546531" y="1517432"/>
            <a:ext cx="7374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A7024F4C-F8AD-E781-77B6-4920F5A80CE5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308518C-47C2-DDED-7210-D448F903947E}"/>
              </a:ext>
            </a:extLst>
          </p:cNvPr>
          <p:cNvSpPr/>
          <p:nvPr/>
        </p:nvSpPr>
        <p:spPr>
          <a:xfrm>
            <a:off x="1742504" y="6100789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9A62C53B-E218-3544-C0F8-AFF3E64F8B35}"/>
              </a:ext>
            </a:extLst>
          </p:cNvPr>
          <p:cNvSpPr/>
          <p:nvPr/>
        </p:nvSpPr>
        <p:spPr>
          <a:xfrm>
            <a:off x="683568" y="1946669"/>
            <a:ext cx="2512326" cy="3436552"/>
          </a:xfrm>
          <a:prstGeom prst="hexagon">
            <a:avLst>
              <a:gd name="adj" fmla="val 15170"/>
              <a:gd name="vf" fmla="val 11547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F1E07F9-7B0E-EC5F-E1D7-B19747ECD1ED}"/>
              </a:ext>
            </a:extLst>
          </p:cNvPr>
          <p:cNvCxnSpPr>
            <a:cxnSpLocks/>
          </p:cNvCxnSpPr>
          <p:nvPr/>
        </p:nvCxnSpPr>
        <p:spPr>
          <a:xfrm flipH="1">
            <a:off x="2771800" y="3645024"/>
            <a:ext cx="151216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19D789C-B05D-37ED-45C5-CCF83F784EF1}"/>
              </a:ext>
            </a:extLst>
          </p:cNvPr>
          <p:cNvCxnSpPr>
            <a:cxnSpLocks/>
          </p:cNvCxnSpPr>
          <p:nvPr/>
        </p:nvCxnSpPr>
        <p:spPr>
          <a:xfrm flipH="1">
            <a:off x="2987824" y="2577530"/>
            <a:ext cx="1296142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33F565D-4DB7-31FB-C7EF-F18EFFF32CA3}"/>
              </a:ext>
            </a:extLst>
          </p:cNvPr>
          <p:cNvCxnSpPr>
            <a:cxnSpLocks/>
          </p:cNvCxnSpPr>
          <p:nvPr/>
        </p:nvCxnSpPr>
        <p:spPr>
          <a:xfrm flipV="1">
            <a:off x="1943708" y="3429000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46E0506E-DFFF-95D1-231B-5F789EA50735}"/>
              </a:ext>
            </a:extLst>
          </p:cNvPr>
          <p:cNvSpPr/>
          <p:nvPr/>
        </p:nvSpPr>
        <p:spPr>
          <a:xfrm>
            <a:off x="1115616" y="1316932"/>
            <a:ext cx="1656184" cy="413248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деэволюция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19A58FF-02D6-F8C5-7779-C38E7B10BEC1}"/>
              </a:ext>
            </a:extLst>
          </p:cNvPr>
          <p:cNvSpPr/>
          <p:nvPr/>
        </p:nvSpPr>
        <p:spPr>
          <a:xfrm>
            <a:off x="1259632" y="4913199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Машинный код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B2F5D60-3F5F-1131-9B79-BFFD45A994D4}"/>
              </a:ext>
            </a:extLst>
          </p:cNvPr>
          <p:cNvSpPr/>
          <p:nvPr/>
        </p:nvSpPr>
        <p:spPr>
          <a:xfrm>
            <a:off x="1259632" y="424727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Ассемблерный код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101C687-CA34-7607-BA55-C993304950D0}"/>
              </a:ext>
            </a:extLst>
          </p:cNvPr>
          <p:cNvSpPr/>
          <p:nvPr/>
        </p:nvSpPr>
        <p:spPr>
          <a:xfrm>
            <a:off x="1265914" y="352719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Исходный код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7D640A7-6174-1846-6AAC-8C3BFC2B3918}"/>
              </a:ext>
            </a:extLst>
          </p:cNvPr>
          <p:cNvSpPr/>
          <p:nvPr/>
        </p:nvSpPr>
        <p:spPr>
          <a:xfrm>
            <a:off x="1255655" y="280711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Алгоритмы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FB86FA05-1D10-3F1D-47C5-7A06FD748B47}"/>
              </a:ext>
            </a:extLst>
          </p:cNvPr>
          <p:cNvSpPr/>
          <p:nvPr/>
        </p:nvSpPr>
        <p:spPr>
          <a:xfrm>
            <a:off x="1256003" y="2087032"/>
            <a:ext cx="1368151" cy="35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Архитектура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98A6FD89-69D9-6188-1F44-8DF24C79D180}"/>
              </a:ext>
            </a:extLst>
          </p:cNvPr>
          <p:cNvCxnSpPr>
            <a:stCxn id="77" idx="0"/>
            <a:endCxn id="78" idx="2"/>
          </p:cNvCxnSpPr>
          <p:nvPr/>
        </p:nvCxnSpPr>
        <p:spPr>
          <a:xfrm flipV="1">
            <a:off x="1943708" y="4605826"/>
            <a:ext cx="0" cy="307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7C00E830-9363-F0AE-BF75-3F2B35D0C40B}"/>
              </a:ext>
            </a:extLst>
          </p:cNvPr>
          <p:cNvCxnSpPr>
            <a:cxnSpLocks/>
          </p:cNvCxnSpPr>
          <p:nvPr/>
        </p:nvCxnSpPr>
        <p:spPr>
          <a:xfrm flipV="1">
            <a:off x="1943708" y="3885746"/>
            <a:ext cx="0" cy="40288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DBC1C928-0CB3-BF4C-C183-5854FE8FDB86}"/>
              </a:ext>
            </a:extLst>
          </p:cNvPr>
          <p:cNvCxnSpPr>
            <a:cxnSpLocks/>
          </p:cNvCxnSpPr>
          <p:nvPr/>
        </p:nvCxnSpPr>
        <p:spPr>
          <a:xfrm flipV="1">
            <a:off x="1943708" y="3167152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E0E8920E-E351-C4BF-C301-651E08BEFB5E}"/>
              </a:ext>
            </a:extLst>
          </p:cNvPr>
          <p:cNvCxnSpPr>
            <a:cxnSpLocks/>
            <a:stCxn id="80" idx="0"/>
            <a:endCxn id="81" idx="2"/>
          </p:cNvCxnSpPr>
          <p:nvPr/>
        </p:nvCxnSpPr>
        <p:spPr>
          <a:xfrm flipV="1">
            <a:off x="1939731" y="2445586"/>
            <a:ext cx="348" cy="361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BBB77980-DD79-7C8E-FC9A-04F4A4304266}"/>
              </a:ext>
            </a:extLst>
          </p:cNvPr>
          <p:cNvCxnSpPr>
            <a:cxnSpLocks/>
          </p:cNvCxnSpPr>
          <p:nvPr/>
        </p:nvCxnSpPr>
        <p:spPr>
          <a:xfrm flipH="1">
            <a:off x="2915177" y="4699132"/>
            <a:ext cx="136879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Блок-схема: данные 87">
            <a:extLst>
              <a:ext uri="{FF2B5EF4-FFF2-40B4-BE49-F238E27FC236}">
                <a16:creationId xmlns:a16="http://schemas.microsoft.com/office/drawing/2014/main" id="{56CCF5B3-750F-699B-9854-0AAF646219E3}"/>
              </a:ext>
            </a:extLst>
          </p:cNvPr>
          <p:cNvSpPr/>
          <p:nvPr/>
        </p:nvSpPr>
        <p:spPr>
          <a:xfrm>
            <a:off x="827584" y="4149080"/>
            <a:ext cx="2579633" cy="621319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Генетическая</a:t>
            </a:r>
          </a:p>
          <a:p>
            <a:pPr algn="ctr"/>
            <a:r>
              <a:rPr lang="ru-RU" sz="1600" dirty="0"/>
              <a:t>декомпиляция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1B184B-3EC9-6B9A-7DC2-545D783ED571}"/>
              </a:ext>
            </a:extLst>
          </p:cNvPr>
          <p:cNvSpPr/>
          <p:nvPr/>
        </p:nvSpPr>
        <p:spPr>
          <a:xfrm>
            <a:off x="1259632" y="2087032"/>
            <a:ext cx="1372853" cy="3467613"/>
          </a:xfrm>
          <a:prstGeom prst="rect">
            <a:avLst/>
          </a:prstGeom>
          <a:solidFill>
            <a:srgbClr val="F5801F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/>
              <a:t>Архитектура</a:t>
            </a:r>
          </a:p>
          <a:p>
            <a:pPr algn="ctr"/>
            <a:r>
              <a:rPr lang="ru-RU" sz="1400" dirty="0"/>
              <a:t>системы генетического</a:t>
            </a:r>
          </a:p>
          <a:p>
            <a:pPr algn="ctr"/>
            <a:r>
              <a:rPr lang="ru-RU" sz="1400" dirty="0"/>
              <a:t>реверс-инжиниринга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0163933D-6B0C-8009-DFD3-07EB40149286}"/>
              </a:ext>
            </a:extLst>
          </p:cNvPr>
          <p:cNvSpPr/>
          <p:nvPr/>
        </p:nvSpPr>
        <p:spPr>
          <a:xfrm>
            <a:off x="3834563" y="3865092"/>
            <a:ext cx="3422866" cy="96855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Проведены эксперименты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 получены оценки</a:t>
            </a:r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9387B820-467D-D322-0B8A-402B6C421569}"/>
              </a:ext>
            </a:extLst>
          </p:cNvPr>
          <p:cNvSpPr/>
          <p:nvPr/>
        </p:nvSpPr>
        <p:spPr>
          <a:xfrm>
            <a:off x="2803254" y="3893017"/>
            <a:ext cx="1134710" cy="9075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1AA037C0-F01E-6C14-E6C1-48426D4CB85E}"/>
              </a:ext>
            </a:extLst>
          </p:cNvPr>
          <p:cNvSpPr/>
          <p:nvPr/>
        </p:nvSpPr>
        <p:spPr>
          <a:xfrm>
            <a:off x="1143258" y="3275460"/>
            <a:ext cx="1628540" cy="2385788"/>
          </a:xfrm>
          <a:prstGeom prst="flowChartProcess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8763AD1-7661-8B54-760C-1C34C9D18C0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647299" y="5208326"/>
            <a:ext cx="1636668" cy="709952"/>
          </a:xfrm>
          <a:prstGeom prst="straightConnector1">
            <a:avLst/>
          </a:prstGeom>
          <a:ln w="38100">
            <a:solidFill>
              <a:srgbClr val="F5801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B6F573C-0415-12CB-3CB5-8FEB2F9B3CC4}"/>
              </a:ext>
            </a:extLst>
          </p:cNvPr>
          <p:cNvCxnSpPr>
            <a:cxnSpLocks/>
          </p:cNvCxnSpPr>
          <p:nvPr/>
        </p:nvCxnSpPr>
        <p:spPr>
          <a:xfrm flipV="1">
            <a:off x="1943708" y="3429000"/>
            <a:ext cx="0" cy="3882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B447590-0555-F61D-B8A7-99A6698904E7}"/>
              </a:ext>
            </a:extLst>
          </p:cNvPr>
          <p:cNvCxnSpPr/>
          <p:nvPr/>
        </p:nvCxnSpPr>
        <p:spPr>
          <a:xfrm flipV="1">
            <a:off x="1943708" y="4605826"/>
            <a:ext cx="0" cy="307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8607614-DF07-863A-23C6-D9271B75B50A}"/>
              </a:ext>
            </a:extLst>
          </p:cNvPr>
          <p:cNvCxnSpPr>
            <a:cxnSpLocks/>
          </p:cNvCxnSpPr>
          <p:nvPr/>
        </p:nvCxnSpPr>
        <p:spPr>
          <a:xfrm flipV="1">
            <a:off x="1943708" y="3885746"/>
            <a:ext cx="0" cy="40288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3EDA2DF-6B5A-C2B0-ED42-6F54C9DD9967}"/>
              </a:ext>
            </a:extLst>
          </p:cNvPr>
          <p:cNvSpPr/>
          <p:nvPr/>
        </p:nvSpPr>
        <p:spPr>
          <a:xfrm>
            <a:off x="1417301" y="3416887"/>
            <a:ext cx="1059900" cy="1982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Прототип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компонента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деэволюции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B74CE0F-1EDF-AA3B-43A6-D4C6A99DD575}"/>
              </a:ext>
            </a:extLst>
          </p:cNvPr>
          <p:cNvSpPr/>
          <p:nvPr/>
        </p:nvSpPr>
        <p:spPr>
          <a:xfrm>
            <a:off x="1539588" y="4351029"/>
            <a:ext cx="816789" cy="929037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50" u="sng" dirty="0">
                <a:solidFill>
                  <a:schemeClr val="tx1"/>
                </a:solidFill>
              </a:rPr>
              <a:t>Модуль</a:t>
            </a:r>
          </a:p>
          <a:p>
            <a:pPr algn="ctr"/>
            <a:r>
              <a:rPr lang="ru-RU" sz="1050" dirty="0" err="1">
                <a:solidFill>
                  <a:schemeClr val="tx1"/>
                </a:solidFill>
              </a:rPr>
              <a:t>Сигнатурно</a:t>
            </a:r>
            <a:r>
              <a:rPr lang="ru-RU" sz="1050" dirty="0">
                <a:solidFill>
                  <a:schemeClr val="tx1"/>
                </a:solidFill>
              </a:rPr>
              <a:t>-генетический поиск уязвимостей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B95F111-E346-2A9E-AE03-AF8D18D451ED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5254C-A7A2-51A7-8E7A-18AD8E08EEDD}"/>
              </a:ext>
            </a:extLst>
          </p:cNvPr>
          <p:cNvSpPr txBox="1"/>
          <p:nvPr/>
        </p:nvSpPr>
        <p:spPr>
          <a:xfrm>
            <a:off x="603774" y="62895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224308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DC87C-70DF-3B48-3A2C-6D5BB5FA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CA015C1-326C-175F-A067-2305649945A5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A38F0E8-A61D-0B9D-D91B-98E1809D92DD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F1C922-42BC-E2B5-6D92-BA0C3A39F6BE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Степень разработанности темы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Области исследования</a:t>
            </a:r>
            <a:endParaRPr lang="en-US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FD3492-F378-9E73-D472-F57026E5C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5840"/>
              </p:ext>
            </p:extLst>
          </p:nvPr>
        </p:nvGraphicFramePr>
        <p:xfrm>
          <a:off x="305363" y="1125239"/>
          <a:ext cx="856942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710">
                  <a:extLst>
                    <a:ext uri="{9D8B030D-6E8A-4147-A177-3AD203B41FA5}">
                      <a16:colId xmlns:a16="http://schemas.microsoft.com/office/drawing/2014/main" val="1519758230"/>
                    </a:ext>
                  </a:extLst>
                </a:gridCol>
                <a:gridCol w="4284710">
                  <a:extLst>
                    <a:ext uri="{9D8B030D-6E8A-4147-A177-3AD203B41FA5}">
                      <a16:colId xmlns:a16="http://schemas.microsoft.com/office/drawing/2014/main" val="266233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Анализ кода программы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(включая реверс-инжиниринг)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сотрудники ИСП РАН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Иванников В.П., Аветисян А.И.,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err="1">
                          <a:solidFill>
                            <a:schemeClr val="tx1"/>
                          </a:solidFill>
                        </a:rPr>
                        <a:t>Падарян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В.А., Чернов А.В.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Противодействие современным киберугрозам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(включая получение безопасного ПО)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7800" indent="0"/>
                      <a:r>
                        <a:rPr lang="ru-RU" sz="1600" b="0" dirty="0" err="1">
                          <a:solidFill>
                            <a:schemeClr val="tx1"/>
                          </a:solidFill>
                        </a:rPr>
                        <a:t>Зегжда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Д.П., Котенко И.В.,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Мещеряков Р.В., Саенко И.Б.,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err="1">
                          <a:solidFill>
                            <a:schemeClr val="tx1"/>
                          </a:solidFill>
                        </a:rPr>
                        <a:t>Шелупанов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 А.А., Язов Ю.К.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85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Системный анализ, моделирование и синтез программных и информационных комплексов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Буйневич М.В., Корниенко А.А.,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Потрясаев С.А., Смирнов А.В. и др.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Применение искусственного интеллекта для решения оптимизационных задач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(в том числе, в сфере ИБ)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7800" indent="0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Аникин И.В., Осипов В.Ю.,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Соколов Б.В., Шелухин О.И.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938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E2992F-F70D-DE07-7B20-49747270885A}"/>
              </a:ext>
            </a:extLst>
          </p:cNvPr>
          <p:cNvSpPr txBox="1"/>
          <p:nvPr/>
        </p:nvSpPr>
        <p:spPr>
          <a:xfrm>
            <a:off x="279632" y="5417348"/>
            <a:ext cx="85847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Причина отсутствия решений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600" b="1" dirty="0"/>
              <a:t>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междисциплинарности работы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ru-RU" sz="1600" u="sng" dirty="0">
                <a:effectLst/>
                <a:ea typeface="Times New Roman" panose="02020603050405020304" pitchFamily="18" charset="0"/>
              </a:rPr>
              <a:t>аспект </a:t>
            </a:r>
            <a:r>
              <a:rPr lang="ru-RU" sz="1600" u="sng" dirty="0">
                <a:ea typeface="Times New Roman" panose="02020603050405020304" pitchFamily="18" charset="0"/>
              </a:rPr>
              <a:t>ИБ</a:t>
            </a:r>
            <a:r>
              <a:rPr lang="en-US" sz="1600" dirty="0">
                <a:ea typeface="Times New Roman" panose="02020603050405020304" pitchFamily="18" charset="0"/>
              </a:rPr>
              <a:t>: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рассмотрение процесса реверс-инжиниринга программы с уязвимостями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ru-RU" sz="1600" u="sng" dirty="0">
                <a:effectLst/>
                <a:ea typeface="Times New Roman" panose="02020603050405020304" pitchFamily="18" charset="0"/>
              </a:rPr>
              <a:t>аспект системного анализа (СА)</a:t>
            </a:r>
            <a:r>
              <a:rPr lang="en-US" sz="1600" dirty="0">
                <a:ea typeface="Times New Roman" panose="02020603050405020304" pitchFamily="18" charset="0"/>
              </a:rPr>
              <a:t>: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преобразование сложной системы базисных элементов представлений в процессе решения оптимизационной задачи с применением ИИ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47FAD-C4D2-3B19-C76F-7C7C58B142B0}"/>
              </a:ext>
            </a:extLst>
          </p:cNvPr>
          <p:cNvSpPr txBox="1"/>
          <p:nvPr/>
        </p:nvSpPr>
        <p:spPr>
          <a:xfrm>
            <a:off x="279632" y="764704"/>
            <a:ext cx="8554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Ученые, работающие в предметной области</a:t>
            </a:r>
            <a:endParaRPr lang="ru-RU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D4E7F-89FA-E8AD-AD20-2ED147407FBC}"/>
              </a:ext>
            </a:extLst>
          </p:cNvPr>
          <p:cNvSpPr txBox="1"/>
          <p:nvPr/>
        </p:nvSpPr>
        <p:spPr>
          <a:xfrm>
            <a:off x="305861" y="4234746"/>
            <a:ext cx="858473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Диссертация на соискание ученой степени кандидата технических наук</a:t>
            </a:r>
            <a:r>
              <a:rPr lang="en-US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«Метод алгоритмизации машинного кода для поиска уязвимостей в телекоммуникационных устройствах»</a:t>
            </a:r>
            <a:br>
              <a:rPr lang="ru-RU" sz="1600" dirty="0"/>
            </a:br>
            <a:r>
              <a:rPr lang="ru-RU" sz="1400" dirty="0"/>
              <a:t>(Специальность 05.13.19 –  «Методы и системы защиты информации,  информационная безопасность»)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CCE622-876D-35A8-CF89-75D16F2A958C}"/>
              </a:ext>
            </a:extLst>
          </p:cNvPr>
          <p:cNvSpPr/>
          <p:nvPr/>
        </p:nvSpPr>
        <p:spPr>
          <a:xfrm>
            <a:off x="4412666" y="1134036"/>
            <a:ext cx="360040" cy="15342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800" u="sng" dirty="0">
                <a:effectLst/>
                <a:ea typeface="Times New Roman" panose="02020603050405020304" pitchFamily="18" charset="0"/>
              </a:rPr>
              <a:t>Аспект </a:t>
            </a:r>
            <a:r>
              <a:rPr lang="ru-RU" sz="1800" u="sng" dirty="0">
                <a:ea typeface="Times New Roman" panose="02020603050405020304" pitchFamily="18" charset="0"/>
              </a:rPr>
              <a:t>ИБ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9119A6-E323-05DC-F12F-FC1D7D5A47DB}"/>
              </a:ext>
            </a:extLst>
          </p:cNvPr>
          <p:cNvSpPr/>
          <p:nvPr/>
        </p:nvSpPr>
        <p:spPr>
          <a:xfrm>
            <a:off x="4411360" y="2681561"/>
            <a:ext cx="360040" cy="1295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800" u="sng" dirty="0">
                <a:effectLst/>
                <a:ea typeface="Times New Roman" panose="02020603050405020304" pitchFamily="18" charset="0"/>
              </a:rPr>
              <a:t>Аспект </a:t>
            </a:r>
            <a:r>
              <a:rPr lang="ru-RU" sz="1800" u="sng" dirty="0">
                <a:ea typeface="Times New Roman" panose="02020603050405020304" pitchFamily="18" charset="0"/>
              </a:rPr>
              <a:t>СА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3F9616A-0B06-9FFF-6A2C-815A176BE7F3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А.15</a:t>
            </a:r>
          </a:p>
        </p:txBody>
      </p:sp>
    </p:spTree>
    <p:extLst>
      <p:ext uri="{BB962C8B-B14F-4D97-AF65-F5344CB8AC3E}">
        <p14:creationId xmlns:p14="http://schemas.microsoft.com/office/powerpoint/2010/main" val="349016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0619E-CDDC-3C4C-17A6-F5715053B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63BBB7B-B16F-881B-E3AA-B1B1782BFFB7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DFFBE8E-32D0-1FF5-B04C-ACCB6AE1AB8A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8AEA882-5921-E041-93F7-0A526FA0AB17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Степень разработанности темы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Близкие исследования и решения</a:t>
            </a:r>
            <a:endParaRPr lang="en-US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056ACB2-9737-F659-763C-C3D6F907E3B7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19BDA-8DC1-5410-AB95-E7194B6FD7A2}"/>
              </a:ext>
            </a:extLst>
          </p:cNvPr>
          <p:cNvSpPr txBox="1"/>
          <p:nvPr/>
        </p:nvSpPr>
        <p:spPr>
          <a:xfrm>
            <a:off x="251520" y="676070"/>
            <a:ext cx="8784976" cy="607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ru-RU" sz="1100" b="1" dirty="0">
                <a:solidFill>
                  <a:srgbClr val="0070C0"/>
                </a:solidFill>
              </a:rPr>
              <a:t>Ручной подход</a:t>
            </a:r>
            <a:r>
              <a:rPr lang="en-US" sz="1100" b="1" dirty="0">
                <a:solidFill>
                  <a:srgbClr val="0070C0"/>
                </a:solidFill>
              </a:rPr>
              <a:t>:</a:t>
            </a:r>
            <a:endParaRPr lang="ru-RU" sz="1100" b="1" dirty="0">
              <a:solidFill>
                <a:srgbClr val="0070C0"/>
              </a:solidFill>
            </a:endParaRPr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50" dirty="0"/>
              <a:t>Отладка программы и восстановление их исходного кода и алгоритмов</a:t>
            </a:r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ru-RU" sz="900" dirty="0"/>
              <a:t>Скляров Д. В. Искусство защиты и взлома информации. СПб.: БХВ-Петербург, 2004. 288 с.</a:t>
            </a:r>
            <a:endParaRPr lang="en-US" sz="900" dirty="0"/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ru-RU" sz="900" dirty="0" err="1"/>
              <a:t>Касперски</a:t>
            </a:r>
            <a:r>
              <a:rPr lang="ru-RU" sz="900" dirty="0"/>
              <a:t> К. Техника отладки программ без исходных текстов / Санкт-Петербург : БХВ-Петербург, 2005. 832 с.</a:t>
            </a:r>
          </a:p>
          <a:p>
            <a:pPr marL="228600" indent="-228600">
              <a:buFont typeface="+mj-lt"/>
              <a:buAutoNum type="arabicParenR"/>
            </a:pPr>
            <a:r>
              <a:rPr lang="ru-RU" sz="1100" b="1" dirty="0">
                <a:solidFill>
                  <a:srgbClr val="0070C0"/>
                </a:solidFill>
              </a:rPr>
              <a:t>Алгоритмический подход</a:t>
            </a:r>
            <a:r>
              <a:rPr lang="en-US" sz="1100" b="1" dirty="0">
                <a:solidFill>
                  <a:srgbClr val="0070C0"/>
                </a:solidFill>
              </a:rPr>
              <a:t>:</a:t>
            </a:r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50" dirty="0"/>
              <a:t>Декомпиляция машинного кода на язык программирования </a:t>
            </a:r>
            <a:r>
              <a:rPr lang="en-US" sz="1050" dirty="0"/>
              <a:t>C</a:t>
            </a:r>
            <a:r>
              <a:rPr lang="ru-RU" sz="1050" dirty="0"/>
              <a:t>, восстановление данных и конструкций</a:t>
            </a:r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ru-RU" sz="900" dirty="0"/>
              <a:t>Трошина Е. Н. Исследование и разработка методов декомпиляции программ: </a:t>
            </a:r>
            <a:r>
              <a:rPr lang="ru-RU" sz="900" dirty="0" err="1"/>
              <a:t>дис</a:t>
            </a:r>
            <a:r>
              <a:rPr lang="ru-RU" sz="900" dirty="0"/>
              <a:t>. ... канд. физ.-мат. наук: 05.13.1</a:t>
            </a:r>
            <a:r>
              <a:rPr lang="en-US" sz="900" dirty="0"/>
              <a:t>1</a:t>
            </a:r>
            <a:r>
              <a:rPr lang="ru-RU" sz="900" dirty="0"/>
              <a:t>. Москва, 2009. 134 с.</a:t>
            </a:r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ru-RU" sz="900" dirty="0" err="1"/>
              <a:t>Деревенец</a:t>
            </a:r>
            <a:r>
              <a:rPr lang="ru-RU" sz="900" dirty="0"/>
              <a:t> Е.О., Трошина Е.Н. Структурный анализ в задаче декомпиляции // Прикладная информатика. 2009. № 4 (22). С. 87-99.</a:t>
            </a:r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00" dirty="0"/>
              <a:t>Декомпиляция байт-кода кода на язык программирования </a:t>
            </a:r>
            <a:r>
              <a:rPr lang="en-US" sz="1000" dirty="0"/>
              <a:t>Delphi</a:t>
            </a:r>
            <a:r>
              <a:rPr lang="ru-RU" sz="1000" dirty="0"/>
              <a:t> и визуализация графа управления</a:t>
            </a:r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ru-RU" sz="900" dirty="0"/>
              <a:t>Михайлов А. А. Методы декомпиляции объектного кода Delphi : </a:t>
            </a:r>
            <a:r>
              <a:rPr lang="ru-RU" sz="900" dirty="0" err="1"/>
              <a:t>дис</a:t>
            </a:r>
            <a:r>
              <a:rPr lang="ru-RU" sz="900" dirty="0"/>
              <a:t>. ... канд. тех. наук: 05.13.11. Иркутск, 2017. 155 с.</a:t>
            </a:r>
            <a:endParaRPr lang="en-US" sz="900" dirty="0"/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00" dirty="0"/>
              <a:t>Итеративное восстановление типов и структур данных</a:t>
            </a:r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ru-RU" sz="900" dirty="0"/>
              <a:t>Долгова Е.Н., Чернов А.В. Автоматическое восстановление типов в задаче декомпиляции // Программирование. 2009. Т. 35. № 2. С. 63-80.</a:t>
            </a:r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50" dirty="0"/>
              <a:t>Декомпиляция ассемблера </a:t>
            </a:r>
            <a:r>
              <a:rPr lang="en-US" sz="1050" dirty="0"/>
              <a:t>AMD </a:t>
            </a:r>
            <a:r>
              <a:rPr lang="ru-RU" sz="1050" dirty="0"/>
              <a:t>в программы на языке </a:t>
            </a:r>
            <a:r>
              <a:rPr lang="en-US" sz="1050" dirty="0"/>
              <a:t>OpenCL</a:t>
            </a:r>
            <a:endParaRPr lang="ru-RU" sz="1050" dirty="0"/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en-US" sz="900" dirty="0" err="1"/>
              <a:t>Mihajlenko</a:t>
            </a:r>
            <a:r>
              <a:rPr lang="en-US" sz="900" dirty="0"/>
              <a:t> K.I., Lukin M.A., Stankevich A.S. A method for </a:t>
            </a:r>
            <a:r>
              <a:rPr lang="en-US" sz="900" dirty="0" err="1"/>
              <a:t>decompilation</a:t>
            </a:r>
            <a:r>
              <a:rPr lang="en-US" sz="900" dirty="0"/>
              <a:t> of AMD GCN Kernels to OpenCL // Information and Control Systems. 2021. № 2 (111). </a:t>
            </a:r>
            <a:r>
              <a:rPr lang="ru-RU" sz="900" dirty="0"/>
              <a:t>С. 33-42.</a:t>
            </a:r>
            <a:endParaRPr lang="en-US" sz="900" dirty="0"/>
          </a:p>
          <a:p>
            <a:pPr marL="228600" indent="-228600">
              <a:buFont typeface="+mj-lt"/>
              <a:buAutoNum type="arabicParenR"/>
            </a:pPr>
            <a:r>
              <a:rPr lang="ru-RU" sz="1100" b="1" dirty="0">
                <a:solidFill>
                  <a:srgbClr val="0070C0"/>
                </a:solidFill>
              </a:rPr>
              <a:t>Интеллектуальный подход</a:t>
            </a:r>
            <a:r>
              <a:rPr lang="en-US" sz="1100" b="1" dirty="0">
                <a:solidFill>
                  <a:srgbClr val="0070C0"/>
                </a:solidFill>
              </a:rPr>
              <a:t>:</a:t>
            </a:r>
            <a:endParaRPr lang="ru-RU" sz="1100" b="1" dirty="0">
              <a:solidFill>
                <a:srgbClr val="0070C0"/>
              </a:solidFill>
            </a:endParaRPr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50" dirty="0"/>
              <a:t>Применение глубокого машинного обучения для анализа машинного кода (декомпиляция, восстановление метаданных)</a:t>
            </a:r>
          </a:p>
          <a:p>
            <a:pPr marL="360363" lvl="2" indent="177800">
              <a:buSzPct val="50000"/>
              <a:buFont typeface="Courier New" panose="02070309020205020404" pitchFamily="49" charset="0"/>
              <a:buChar char="o"/>
              <a:tabLst>
                <a:tab pos="538163" algn="l"/>
              </a:tabLst>
            </a:pPr>
            <a:r>
              <a:rPr lang="en-US" sz="900" dirty="0"/>
              <a:t>Artuso F. Deep Learning Based Binary Code Analysis : Ph.D. Program in Engineering in Computer Science. </a:t>
            </a:r>
            <a:r>
              <a:rPr lang="it-IT" sz="900" dirty="0"/>
              <a:t>Sapienza University of Rome</a:t>
            </a:r>
            <a:r>
              <a:rPr lang="ru-RU" sz="900" dirty="0"/>
              <a:t>, 2025. 155</a:t>
            </a:r>
            <a:r>
              <a:rPr lang="en-US" sz="900" dirty="0"/>
              <a:t> p</a:t>
            </a:r>
            <a:r>
              <a:rPr lang="ru-RU" sz="900" dirty="0"/>
              <a:t>.</a:t>
            </a:r>
            <a:endParaRPr lang="en-US" sz="900" dirty="0"/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50" dirty="0"/>
              <a:t>Декомпиляция машинного кода с применением малых и больших языковых моделей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en-US" sz="900" dirty="0"/>
              <a:t>Tan H., Luo Q., Li J., Zhang Y. LLM4Decompile: Decompiling Binary Code with Large Language Models // The proceedings of Conference on Empirical Methods in Natural Language Processing (USA, Miami, Florida, 12-16 November 2024). 2024. PP. 3473-3487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en-US" sz="900" dirty="0"/>
              <a:t>Armengol-</a:t>
            </a:r>
            <a:r>
              <a:rPr lang="en-US" sz="900" dirty="0" err="1"/>
              <a:t>Estape</a:t>
            </a:r>
            <a:r>
              <a:rPr lang="en-US" sz="900" dirty="0"/>
              <a:t> J., Woodruff J., Cummins C., O'Boyle M. F. </a:t>
            </a:r>
            <a:r>
              <a:rPr lang="en-US" sz="900" dirty="0" err="1"/>
              <a:t>SLaDe</a:t>
            </a:r>
            <a:r>
              <a:rPr lang="en-US" sz="900" dirty="0"/>
              <a:t>: A Portable Small Language Model </a:t>
            </a:r>
            <a:r>
              <a:rPr lang="en-US" sz="900" dirty="0" err="1"/>
              <a:t>Decompiler</a:t>
            </a:r>
            <a:r>
              <a:rPr lang="en-US" sz="900" dirty="0"/>
              <a:t> for Optimized Assembly // The </a:t>
            </a:r>
            <a:r>
              <a:rPr lang="en-US" sz="900" dirty="0" err="1"/>
              <a:t>proceeedings</a:t>
            </a:r>
            <a:r>
              <a:rPr lang="en-US" sz="900" dirty="0"/>
              <a:t> of IEEE/ACM International Symposium on Code Generation and Optimization (Edinburgh, United Kingdom, 2-6 March 2024). 2024. PP. 67-80</a:t>
            </a:r>
            <a:endParaRPr lang="ru-RU" sz="900" dirty="0"/>
          </a:p>
          <a:p>
            <a:pPr marL="360363" lvl="1" indent="-182563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ru-RU" sz="1050" dirty="0"/>
              <a:t>Именование функций машинного кода с поддержкой оптимизаций компилятора</a:t>
            </a:r>
            <a:r>
              <a:rPr lang="en-US" sz="1050" dirty="0"/>
              <a:t> </a:t>
            </a:r>
            <a:r>
              <a:rPr lang="ru-RU" sz="1050" dirty="0"/>
              <a:t>на базе </a:t>
            </a:r>
            <a:r>
              <a:rPr lang="ru-RU" sz="1050" dirty="0" err="1"/>
              <a:t>графовых</a:t>
            </a:r>
            <a:r>
              <a:rPr lang="ru-RU" sz="1050" dirty="0"/>
              <a:t> нейронных сетей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en-US" sz="900" dirty="0"/>
              <a:t>Zhang X., Xu Z., Yang S., Li Z., Shi Z., Sun L. Enhancing Function Name Prediction using Votes-Based Name Tokenization and Multi-task Learning // The proceedings of ACM on Software Engineering. Vol. 1. No. 75. PP. 1679-1702.</a:t>
            </a:r>
            <a:endParaRPr lang="ru-RU" sz="900" dirty="0"/>
          </a:p>
          <a:p>
            <a:pPr marL="360363" lvl="1" indent="-182563">
              <a:buFont typeface="Arial" panose="020B0604020202020204" pitchFamily="34" charset="0"/>
              <a:buChar char="•"/>
            </a:pPr>
            <a:r>
              <a:rPr lang="ru-RU" sz="1050" dirty="0"/>
              <a:t>Восстановление отладочной информации (имен и типов переменных) с использованием машинного обучения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en-US" sz="900" dirty="0"/>
              <a:t>He J., Ivanov P., Tsankov P., </a:t>
            </a:r>
            <a:r>
              <a:rPr lang="en-US" sz="900" dirty="0" err="1"/>
              <a:t>Raychev</a:t>
            </a:r>
            <a:r>
              <a:rPr lang="en-US" sz="900" dirty="0"/>
              <a:t> V., </a:t>
            </a:r>
            <a:r>
              <a:rPr lang="en-US" sz="900" dirty="0" err="1"/>
              <a:t>Vechev</a:t>
            </a:r>
            <a:r>
              <a:rPr lang="en-US" sz="900" dirty="0"/>
              <a:t> M. Debin: Predicting Debug Information in Stripped Binaries // The proceedings of ACM SIGSAC Conference on Computer and Communications Security (Canada, Toronto, 15-19 October 2018). 2018. P. 1667–1680.</a:t>
            </a:r>
            <a:endParaRPr lang="ru-RU" sz="900" dirty="0"/>
          </a:p>
          <a:p>
            <a:pPr marL="360363" lvl="1" indent="-182563">
              <a:buFont typeface="Arial" panose="020B0604020202020204" pitchFamily="34" charset="0"/>
              <a:buChar char="•"/>
            </a:pPr>
            <a:r>
              <a:rPr lang="ru-RU" sz="1050" dirty="0"/>
              <a:t>Идентификация функций в машинном коде на основе рекуррентных нейронных сетей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en-US" sz="900" dirty="0"/>
              <a:t>Shin E. C. R., Song D., Moazzezi R. Recognizing functions in binaries with neural networks // The proceedings of 24th USENIX Conference on Security Symposium (USA, Washington, D.C., 2015 August 12-14). 2015. PP. 611–626.</a:t>
            </a:r>
            <a:endParaRPr lang="ru-RU" sz="900" dirty="0"/>
          </a:p>
          <a:p>
            <a:pPr marL="228600" indent="-228600">
              <a:buFont typeface="+mj-lt"/>
              <a:buAutoNum type="arabicParenR"/>
            </a:pPr>
            <a:r>
              <a:rPr lang="ru-RU" sz="1100" b="1" dirty="0">
                <a:solidFill>
                  <a:srgbClr val="0070C0"/>
                </a:solidFill>
              </a:rPr>
              <a:t>Перебор и генерация конструкций</a:t>
            </a:r>
            <a:r>
              <a:rPr lang="en-US" sz="1100" b="1" dirty="0">
                <a:solidFill>
                  <a:srgbClr val="0070C0"/>
                </a:solidFill>
              </a:rPr>
              <a:t>:</a:t>
            </a:r>
            <a:endParaRPr lang="ru-RU" sz="1100" b="1" dirty="0">
              <a:solidFill>
                <a:srgbClr val="0070C0"/>
              </a:solidFill>
            </a:endParaRPr>
          </a:p>
          <a:p>
            <a:pPr marL="360363" lvl="1" indent="-182563">
              <a:buFont typeface="Arial" panose="020B0604020202020204" pitchFamily="34" charset="0"/>
              <a:buChar char="•"/>
            </a:pPr>
            <a:r>
              <a:rPr lang="ru-RU" sz="1050" dirty="0"/>
              <a:t>Генерация декомпиляторов по деревьям абстрактного синтаксиса грамматики, используемой в компиляторе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en-US" sz="900" dirty="0"/>
              <a:t>Breuer P.T. , Bowen J.P. </a:t>
            </a:r>
            <a:r>
              <a:rPr lang="en-US" sz="900" dirty="0" err="1"/>
              <a:t>Decompilation</a:t>
            </a:r>
            <a:r>
              <a:rPr lang="en-US" sz="900" dirty="0"/>
              <a:t>: the enumeration of types and grammars // ACM Trans. on Programming Languages and Systems. 1994. Vol. 16. </a:t>
            </a:r>
            <a:r>
              <a:rPr lang="en-US" sz="900" dirty="0" err="1"/>
              <a:t>Iss</a:t>
            </a:r>
            <a:r>
              <a:rPr lang="en-US" sz="900" dirty="0"/>
              <a:t>. 5. PP. 1613–1647</a:t>
            </a:r>
            <a:endParaRPr lang="ru-RU" sz="900" dirty="0"/>
          </a:p>
          <a:p>
            <a:pPr marL="228600" indent="-228600">
              <a:buFont typeface="+mj-lt"/>
              <a:buAutoNum type="arabicParenR"/>
            </a:pPr>
            <a:r>
              <a:rPr lang="ru-RU" sz="1100" b="1" dirty="0">
                <a:solidFill>
                  <a:srgbClr val="0070C0"/>
                </a:solidFill>
              </a:rPr>
              <a:t>Выполнение кода </a:t>
            </a:r>
            <a:r>
              <a:rPr lang="ru-RU" sz="1100" b="1" dirty="0"/>
              <a:t>(</a:t>
            </a:r>
            <a:r>
              <a:rPr lang="ru-RU" sz="1100" b="1" i="1" dirty="0"/>
              <a:t>смежная область – динамический анализ</a:t>
            </a:r>
            <a:r>
              <a:rPr lang="ru-RU" sz="1100" b="1" dirty="0"/>
              <a:t>)</a:t>
            </a:r>
            <a:r>
              <a:rPr lang="en-US" sz="1100" b="1" dirty="0"/>
              <a:t>:</a:t>
            </a:r>
            <a:endParaRPr lang="ru-RU" sz="1100" b="1" dirty="0"/>
          </a:p>
          <a:p>
            <a:pPr marL="360363" lvl="1" indent="-182563">
              <a:buFont typeface="Arial" panose="020B0604020202020204" pitchFamily="34" charset="0"/>
              <a:buChar char="•"/>
            </a:pPr>
            <a:r>
              <a:rPr lang="ru-RU" sz="1050" dirty="0"/>
              <a:t>Восстановление абстрактных алгоритмов программы по трассам выполнения машинного кода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ru-RU" sz="900" dirty="0"/>
              <a:t>Соловьев М.А. Восстановление алгоритма по набору бинарных трасс : </a:t>
            </a:r>
            <a:r>
              <a:rPr lang="ru-RU" sz="900" dirty="0" err="1"/>
              <a:t>дис</a:t>
            </a:r>
            <a:r>
              <a:rPr lang="ru-RU" sz="900" dirty="0"/>
              <a:t>. ... канд. физ.-мат. наук: 05.13.11. Москва, 2013. 123 с.</a:t>
            </a:r>
          </a:p>
          <a:p>
            <a:pPr marL="360363" lvl="1" indent="-182563">
              <a:buFont typeface="Arial" panose="020B0604020202020204" pitchFamily="34" charset="0"/>
              <a:buChar char="•"/>
            </a:pPr>
            <a:r>
              <a:rPr lang="ru-RU" sz="1050" dirty="0"/>
              <a:t>Восстановление конечных автоматов для поддержки сетевых протоколов</a:t>
            </a:r>
          </a:p>
          <a:p>
            <a:pPr marL="536575" lvl="2" indent="-176213">
              <a:buSzPct val="50000"/>
              <a:buFont typeface="Courier New" panose="02070309020205020404" pitchFamily="49" charset="0"/>
              <a:buChar char="o"/>
              <a:tabLst>
                <a:tab pos="536575" algn="l"/>
              </a:tabLst>
            </a:pPr>
            <a:r>
              <a:rPr lang="ru-RU" sz="900" dirty="0"/>
              <a:t>Шарков И.В. Метод восстановления протокольных автоматов по бинарному коду // Труды Института системного программирования РАН. 2022. Т. 34. № 5. С. 43-62</a:t>
            </a:r>
          </a:p>
        </p:txBody>
      </p:sp>
    </p:spTree>
    <p:extLst>
      <p:ext uri="{BB962C8B-B14F-4D97-AF65-F5344CB8AC3E}">
        <p14:creationId xmlns:p14="http://schemas.microsoft.com/office/powerpoint/2010/main" val="275560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05353-A91B-9302-3AD6-A285EFCF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48DAAE9-BD70-A6B9-776B-B8CDC981DA98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192E4C7-A0EA-89D8-AC77-41787594B364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C2EB10-C7A2-EF34-44E9-61A118E41160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Задачи и основные научные результаты (ОНР) исследования</a:t>
            </a:r>
            <a:endParaRPr lang="en-US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428FA2-A88B-F3D7-FCCF-30190E510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42151"/>
              </p:ext>
            </p:extLst>
          </p:nvPr>
        </p:nvGraphicFramePr>
        <p:xfrm>
          <a:off x="279631" y="753546"/>
          <a:ext cx="8535287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529">
                  <a:extLst>
                    <a:ext uri="{9D8B030D-6E8A-4147-A177-3AD203B41FA5}">
                      <a16:colId xmlns:a16="http://schemas.microsoft.com/office/drawing/2014/main" val="1519758230"/>
                    </a:ext>
                  </a:extLst>
                </a:gridCol>
                <a:gridCol w="2802758">
                  <a:extLst>
                    <a:ext uri="{9D8B030D-6E8A-4147-A177-3AD203B41FA5}">
                      <a16:colId xmlns:a16="http://schemas.microsoft.com/office/drawing/2014/main" val="2662331403"/>
                    </a:ext>
                  </a:extLst>
                </a:gridCol>
              </a:tblGrid>
              <a:tr h="24157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Задачи исследования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ОНРы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5975"/>
                  </a:ext>
                </a:extLst>
              </a:tr>
              <a:tr h="518988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1) Сбор и анализ научно-технической информации, касающейся методов и средств анализа программных систем (включая основанные на ИИ) в интересах обнаружения уязвимостей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0" u="sng" dirty="0">
                          <a:solidFill>
                            <a:schemeClr val="tx1"/>
                          </a:solidFill>
                        </a:rPr>
                        <a:t>ОНР-1.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Методология реверс-инжиниринга программной системы в интересах обнаружения уязвимостей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56463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2) Обобщение и систематизация методов и средств анализа программных систем с выделением отсутствующего инструментария реверс-инжиниринга программ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183102"/>
                  </a:ext>
                </a:extLst>
              </a:tr>
              <a:tr h="518988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3) Анализ жизненного цикла программ с позиции ее представлений, отражающих разноуровневые уязвимости, в интересах создания отсутствующего инструментария реверс-инжиниринга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0" u="sng" dirty="0">
                          <a:solidFill>
                            <a:schemeClr val="tx1"/>
                          </a:solidFill>
                        </a:rPr>
                        <a:t>ОНР-2.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Модель жизненного цикла программы с разноуровневыми уязвимостями с позиции эволюции представлений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94529"/>
                  </a:ext>
                </a:extLst>
              </a:tr>
              <a:tr h="324066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4) Обоснование модели жизненного цикла и прямого процесса эволюции ее уязвимостей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60359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5)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Исследование предпосылок к созданию подхода ГДЭ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0" u="sng" dirty="0">
                          <a:solidFill>
                            <a:schemeClr val="tx1"/>
                          </a:solidFill>
                        </a:rPr>
                        <a:t>ОНР-3.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Подход генетической деэволюции представлений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70307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Сведение обратного процесса деэволюции соседних представлений программы к оптимизационной задаче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83008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Создание теоретических основ и обоснование подхода к деэволюции представлений программы на базе искусственного ИИ в части генетических алгоритмов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046221"/>
                  </a:ext>
                </a:extLst>
              </a:tr>
              <a:tr h="84730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Синтез инструментария, необходимого для проведения деэволюции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МашКода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программы в ее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ИсхКод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с помощью генетических алгоритмов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u="sng" dirty="0">
                          <a:solidFill>
                            <a:schemeClr val="tx1"/>
                          </a:solidFill>
                        </a:rPr>
                        <a:t>ОНР-4.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Научно-методический и алгоритмический инструментарий для проведения генетической декомпиляции представлений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149415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Создание и формализация архитектуры каскадной системы ГРИ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0" u="sng" dirty="0">
                          <a:solidFill>
                            <a:schemeClr val="tx1"/>
                          </a:solidFill>
                        </a:rPr>
                        <a:t>ОНР-5.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Архитектура системы генетического реверс-инжиниринга представлений программы с интеллектуальным функционалом по поиску уязвимостей и программная реализация ее компонента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00662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Разработка программного прототипа компонента архитектуры системы ГРИ для декомпиляции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АсмКода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ИсхКод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716104"/>
                  </a:ext>
                </a:extLst>
              </a:tr>
              <a:tr h="5275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Разработка и программная реализация метода сигнатурного поиска уязвимостей на базе генетического представления программы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264456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) Оценка эффективности подхода ГРИ и его сравнение с аналогами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Подтверждение основной гипотезы исследования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063423"/>
                  </a:ext>
                </a:extLst>
              </a:tr>
              <a:tr h="366055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) Выработка рекомендации по развитию реверс-инжиниринга программ на базе генетических алгоритмов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93845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E9B6F9C9-19A6-3838-922D-2387E0EFE8D4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А.</a:t>
            </a:r>
            <a:r>
              <a:rPr lang="en-US" sz="1400" b="1" dirty="0">
                <a:solidFill>
                  <a:schemeClr val="tx1"/>
                </a:solidFill>
              </a:rPr>
              <a:t>1</a:t>
            </a:r>
            <a:r>
              <a:rPr lang="ru-RU" sz="1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5672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B48E-27D0-1483-3960-6F2EF5CCD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37A5223-9A52-062B-F2F5-FA1F2C9EB70B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7472810-1E6D-B878-2B09-D6FBD44889B1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85C5B8-AA19-F5A5-1C7F-C81DD7514290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ОНР-1. Методология реверс-инжиниринга программной системы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b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Схема и шаги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2BC7F-7E13-C6FB-2458-A63AB02DAFD0}"/>
              </a:ext>
            </a:extLst>
          </p:cNvPr>
          <p:cNvSpPr txBox="1"/>
          <p:nvPr/>
        </p:nvSpPr>
        <p:spPr>
          <a:xfrm>
            <a:off x="4427984" y="706639"/>
            <a:ext cx="4436383" cy="59820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800" u="sng" dirty="0"/>
              <a:t>Этап 1. Подготовительные мероприятия</a:t>
            </a:r>
          </a:p>
          <a:p>
            <a:r>
              <a:rPr lang="ru-RU" sz="800" dirty="0"/>
              <a:t>1.1  Сбор общей информации об устройстве хранения для разработки методики извлечения образа</a:t>
            </a:r>
          </a:p>
          <a:p>
            <a:r>
              <a:rPr lang="ru-RU" sz="800" dirty="0"/>
              <a:t>1.2  Применение к устройству хранения методики извлечения образа</a:t>
            </a:r>
          </a:p>
          <a:p>
            <a:r>
              <a:rPr lang="ru-RU" sz="800" dirty="0"/>
              <a:t>1.3  Сбор общей информации об образе для разработки методики извлечения программной системы</a:t>
            </a:r>
          </a:p>
          <a:p>
            <a:r>
              <a:rPr lang="ru-RU" sz="800" dirty="0"/>
              <a:t>1.4  Применение к образу методики извлечения программной системы</a:t>
            </a:r>
          </a:p>
          <a:p>
            <a:r>
              <a:rPr lang="ru-RU" sz="800" dirty="0"/>
              <a:t>1.5  Сбор общей информации о программной системе для разработки методики извлечения программ</a:t>
            </a:r>
          </a:p>
          <a:p>
            <a:r>
              <a:rPr lang="ru-RU" sz="800" dirty="0"/>
              <a:t>1.6  Применение к программной системе методики извлечения программ</a:t>
            </a:r>
          </a:p>
          <a:p>
            <a:r>
              <a:rPr lang="ru-RU" sz="800" dirty="0"/>
              <a:t>1.7  Сбор общей информации о программах для разработки методики выделения секций</a:t>
            </a:r>
          </a:p>
          <a:p>
            <a:r>
              <a:rPr lang="ru-RU" sz="800" dirty="0"/>
              <a:t>1.8  Применение к программам методики выделения секций</a:t>
            </a:r>
          </a:p>
          <a:p>
            <a:r>
              <a:rPr lang="ru-RU" sz="600" dirty="0"/>
              <a:t> </a:t>
            </a:r>
          </a:p>
          <a:p>
            <a:r>
              <a:rPr lang="ru-RU" sz="800" u="sng" dirty="0"/>
              <a:t>Этап 2. Статическое исследование</a:t>
            </a:r>
          </a:p>
          <a:p>
            <a:r>
              <a:rPr lang="ru-RU" sz="800" dirty="0"/>
              <a:t>2.1  Анализ </a:t>
            </a:r>
            <a:r>
              <a:rPr lang="ru-RU" sz="800" dirty="0" err="1"/>
              <a:t>МашКода</a:t>
            </a:r>
            <a:r>
              <a:rPr lang="ru-RU" sz="800" dirty="0"/>
              <a:t> для выделения точек входа, секций кода и данных</a:t>
            </a:r>
          </a:p>
          <a:p>
            <a:r>
              <a:rPr lang="ru-RU" sz="800" dirty="0"/>
              <a:t>2.2  Анализ секции данных для выделения глобальных данных</a:t>
            </a:r>
          </a:p>
          <a:p>
            <a:r>
              <a:rPr lang="ru-RU" sz="800" dirty="0"/>
              <a:t>2.3  Анализ </a:t>
            </a:r>
            <a:r>
              <a:rPr lang="ru-RU" sz="800" dirty="0" err="1"/>
              <a:t>МашКода</a:t>
            </a:r>
            <a:r>
              <a:rPr lang="ru-RU" sz="800" dirty="0"/>
              <a:t> для выделения подпрограмм</a:t>
            </a:r>
          </a:p>
          <a:p>
            <a:r>
              <a:rPr lang="ru-RU" sz="800" dirty="0"/>
              <a:t>2.4  Анализ </a:t>
            </a:r>
            <a:r>
              <a:rPr lang="ru-RU" sz="800" dirty="0" err="1"/>
              <a:t>МашКода</a:t>
            </a:r>
            <a:r>
              <a:rPr lang="ru-RU" sz="800" dirty="0"/>
              <a:t> выбранной подпрограммы для восстановления ее псевдокода</a:t>
            </a:r>
          </a:p>
          <a:p>
            <a:r>
              <a:rPr lang="ru-RU" sz="800" dirty="0"/>
              <a:t>2.5  Анализ псевдокода выбранной подпрограммы для восстановления ее алгоритма</a:t>
            </a:r>
          </a:p>
          <a:p>
            <a:r>
              <a:rPr lang="ru-RU" sz="800" dirty="0"/>
              <a:t>2.6  Анализ алгоритмов подпрограмм для создания схемы внутрипрограммного взаимодействия</a:t>
            </a:r>
          </a:p>
          <a:p>
            <a:r>
              <a:rPr lang="ru-RU" sz="800" dirty="0"/>
              <a:t>2.7  Анализ программной системы для создания схемы межпрограммного взаимодействия</a:t>
            </a:r>
          </a:p>
          <a:p>
            <a:r>
              <a:rPr lang="ru-RU" sz="800" dirty="0"/>
              <a:t>2.8  Анализ схемы внутрипрограммного и межпрограммного взаимодействия для выявления интерфейсов</a:t>
            </a:r>
          </a:p>
          <a:p>
            <a:r>
              <a:rPr lang="ru-RU" sz="800" dirty="0"/>
              <a:t>2.9  Анализ алгоритмов подпрограмм и интерфейсов для восстановления их общей архитектуры</a:t>
            </a:r>
          </a:p>
          <a:p>
            <a:r>
              <a:rPr lang="ru-RU" sz="800" dirty="0"/>
              <a:t>2.10  Анализ архитектуры для восстановления ее концептуальной модели</a:t>
            </a:r>
          </a:p>
          <a:p>
            <a:r>
              <a:rPr lang="ru-RU" sz="800" dirty="0"/>
              <a:t>2.11  Анализ восстановленной метаинформации для описания функционала </a:t>
            </a:r>
            <a:r>
              <a:rPr lang="ru-RU" sz="800" dirty="0" err="1"/>
              <a:t>МашКода</a:t>
            </a:r>
            <a:endParaRPr lang="ru-RU" sz="800" dirty="0"/>
          </a:p>
          <a:p>
            <a:r>
              <a:rPr lang="ru-RU" sz="800" dirty="0"/>
              <a:t>2.12  Поиск Уязвимостей по восстановленной метаинформации</a:t>
            </a:r>
          </a:p>
          <a:p>
            <a:r>
              <a:rPr lang="ru-RU" sz="800" dirty="0"/>
              <a:t>2.13  Применение машинного обучения к подпрограммам для дополнительного восстановления метаинформации</a:t>
            </a:r>
          </a:p>
          <a:p>
            <a:r>
              <a:rPr lang="ru-RU" sz="800" dirty="0"/>
              <a:t>2.14  Применение машинного обучения к восстановленной метаинформации для ее уточнения</a:t>
            </a:r>
          </a:p>
          <a:p>
            <a:r>
              <a:rPr lang="ru-RU" sz="600" dirty="0"/>
              <a:t> </a:t>
            </a:r>
          </a:p>
          <a:p>
            <a:r>
              <a:rPr lang="ru-RU" sz="800" u="sng" dirty="0"/>
              <a:t>Этап 3. Динамическое исследование</a:t>
            </a:r>
          </a:p>
          <a:p>
            <a:r>
              <a:rPr lang="ru-RU" sz="800" dirty="0"/>
              <a:t>3.1  Анализ выбранной подпрограммы для уточнения ее псевдокода</a:t>
            </a:r>
          </a:p>
          <a:p>
            <a:r>
              <a:rPr lang="ru-RU" sz="800" dirty="0"/>
              <a:t>3.2  Анализ выбранных подпрограмм для уточнения их алгоритмов</a:t>
            </a:r>
          </a:p>
          <a:p>
            <a:r>
              <a:rPr lang="ru-RU" sz="800" dirty="0"/>
              <a:t>3.3  Анализ выбранных подпрограмм для уточнения схемы их внутрипрограммного взаимодействия</a:t>
            </a:r>
          </a:p>
          <a:p>
            <a:r>
              <a:rPr lang="ru-RU" sz="800" dirty="0"/>
              <a:t>3.4  Анализ подпрограмм для уточнения схемы их межпрограммного взаимодействия</a:t>
            </a:r>
          </a:p>
          <a:p>
            <a:r>
              <a:rPr lang="ru-RU" sz="800" dirty="0"/>
              <a:t>3.5  Анализ схемы внутрипрограммного и межпрограммного взаимодействия для уточнения интерфейсов</a:t>
            </a:r>
          </a:p>
          <a:p>
            <a:r>
              <a:rPr lang="ru-RU" sz="800" dirty="0"/>
              <a:t>3.6  Анализ алгоритмов подпрограмм и интерфейсов для уточнения их общей архитектуры</a:t>
            </a:r>
          </a:p>
          <a:p>
            <a:r>
              <a:rPr lang="ru-RU" sz="800" dirty="0"/>
              <a:t>3.7  Анализ архитектуры для уточнения ее концептуальной модели</a:t>
            </a:r>
          </a:p>
          <a:p>
            <a:r>
              <a:rPr lang="ru-RU" sz="800" dirty="0"/>
              <a:t>3.8  Анализ восстановленной метаинформации для уточнения функционала </a:t>
            </a:r>
            <a:r>
              <a:rPr lang="ru-RU" sz="800" dirty="0" err="1"/>
              <a:t>МашКода</a:t>
            </a:r>
            <a:endParaRPr lang="ru-RU" sz="800" dirty="0"/>
          </a:p>
          <a:p>
            <a:r>
              <a:rPr lang="ru-RU" sz="800" dirty="0"/>
              <a:t>3.9  Уточнение Уязвимостей по восстановленной метаинформации</a:t>
            </a:r>
          </a:p>
          <a:p>
            <a:r>
              <a:rPr lang="ru-RU" sz="600" dirty="0"/>
              <a:t> </a:t>
            </a:r>
            <a:endParaRPr lang="ru-RU" sz="800" dirty="0"/>
          </a:p>
          <a:p>
            <a:r>
              <a:rPr lang="ru-RU" sz="800" u="sng" dirty="0"/>
              <a:t>Этап 4. </a:t>
            </a:r>
            <a:r>
              <a:rPr lang="ru-RU" sz="800" dirty="0"/>
              <a:t>Документирование</a:t>
            </a:r>
          </a:p>
          <a:p>
            <a:r>
              <a:rPr lang="ru-RU" sz="800" dirty="0"/>
              <a:t>4.1  Описание функционала </a:t>
            </a:r>
            <a:r>
              <a:rPr lang="ru-RU" sz="800" dirty="0" err="1"/>
              <a:t>МашКода</a:t>
            </a:r>
            <a:endParaRPr lang="ru-RU" sz="800" dirty="0"/>
          </a:p>
          <a:p>
            <a:r>
              <a:rPr lang="ru-RU" sz="800" dirty="0"/>
              <a:t>4.2  Описание восстановленной метаинформации</a:t>
            </a:r>
          </a:p>
          <a:p>
            <a:r>
              <a:rPr lang="ru-RU" sz="800" dirty="0"/>
              <a:t>4.3  Описание найденных Уязвимостей</a:t>
            </a:r>
          </a:p>
          <a:p>
            <a:r>
              <a:rPr lang="ru-RU" sz="800" dirty="0"/>
              <a:t>4.4  Оценка безопасности использования объекта исследования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9030C3-FF8B-2CCC-A093-AC277718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123" y="698960"/>
            <a:ext cx="4183609" cy="59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A38AEB9-608E-EA05-A0F7-017D2A604FD2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87E07-806E-48DD-28C1-A6820B94D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961EFD0-0332-0668-93F8-A9DCAA8BC4FE}"/>
              </a:ext>
            </a:extLst>
          </p:cNvPr>
          <p:cNvSpPr/>
          <p:nvPr/>
        </p:nvSpPr>
        <p:spPr>
          <a:xfrm>
            <a:off x="3476505" y="2040919"/>
            <a:ext cx="1969428" cy="11570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/>
              <a:t>Безопасность</a:t>
            </a:r>
          </a:p>
        </p:txBody>
      </p:sp>
      <p:sp>
        <p:nvSpPr>
          <p:cNvPr id="178" name="Прямоугольник: скругленные углы 177">
            <a:extLst>
              <a:ext uri="{FF2B5EF4-FFF2-40B4-BE49-F238E27FC236}">
                <a16:creationId xmlns:a16="http://schemas.microsoft.com/office/drawing/2014/main" id="{817553BB-B092-0CB2-88AE-1DC006F4104F}"/>
              </a:ext>
            </a:extLst>
          </p:cNvPr>
          <p:cNvSpPr/>
          <p:nvPr/>
        </p:nvSpPr>
        <p:spPr>
          <a:xfrm>
            <a:off x="279632" y="3356992"/>
            <a:ext cx="3946898" cy="2958182"/>
          </a:xfrm>
          <a:prstGeom prst="round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endParaRPr lang="ru-RU" sz="1600" u="sng" dirty="0"/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B230A17-083E-720B-67A3-88E91A2E34FF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0DBBBC9-2DFB-242C-1EB3-2CFD324AAB2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661BBC0-1419-E9F4-7216-C3D59C5C86C7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Актуальность темы исследования и противоречие предметной области</a:t>
            </a:r>
            <a:endParaRPr lang="en-US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23CE91-84CF-5AA8-5E93-85DF47C038DB}"/>
              </a:ext>
            </a:extLst>
          </p:cNvPr>
          <p:cNvSpPr/>
          <p:nvPr/>
        </p:nvSpPr>
        <p:spPr>
          <a:xfrm>
            <a:off x="522418" y="1001686"/>
            <a:ext cx="1629532" cy="57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Информационные технологии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A02A2E-F970-106B-8915-BD883D561454}"/>
              </a:ext>
            </a:extLst>
          </p:cNvPr>
          <p:cNvSpPr/>
          <p:nvPr/>
        </p:nvSpPr>
        <p:spPr>
          <a:xfrm>
            <a:off x="3648912" y="1006682"/>
            <a:ext cx="1629532" cy="57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Программные системы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09AE22D-598A-EB32-0BC5-8409D0DC7BD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2151950" y="1289714"/>
            <a:ext cx="1496962" cy="49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C4BD3A-3633-350E-1909-8CB2B009C82E}"/>
              </a:ext>
            </a:extLst>
          </p:cNvPr>
          <p:cNvSpPr txBox="1"/>
          <p:nvPr/>
        </p:nvSpPr>
        <p:spPr>
          <a:xfrm>
            <a:off x="2385064" y="1006682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Основаны 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1FD949D-DF4B-BFDB-CC6C-21C236AAA10B}"/>
              </a:ext>
            </a:extLst>
          </p:cNvPr>
          <p:cNvSpPr/>
          <p:nvPr/>
        </p:nvSpPr>
        <p:spPr>
          <a:xfrm>
            <a:off x="6954792" y="898666"/>
            <a:ext cx="1872208" cy="792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Разнородные сложно-взаимодействующие программы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B1084B7-F16E-18B2-9F38-9151F4B527F0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5278444" y="1294710"/>
            <a:ext cx="16763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AA0755-609C-FB31-EEF9-7A4F2F211648}"/>
              </a:ext>
            </a:extLst>
          </p:cNvPr>
          <p:cNvSpPr txBox="1"/>
          <p:nvPr/>
        </p:nvSpPr>
        <p:spPr>
          <a:xfrm>
            <a:off x="5763082" y="998473"/>
            <a:ext cx="870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Состоят из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1D246D80-D6DC-E9C1-A154-62DB9F92AE0F}"/>
              </a:ext>
            </a:extLst>
          </p:cNvPr>
          <p:cNvCxnSpPr>
            <a:cxnSpLocks/>
            <a:stCxn id="17" idx="2"/>
            <a:endCxn id="74" idx="0"/>
          </p:cNvCxnSpPr>
          <p:nvPr/>
        </p:nvCxnSpPr>
        <p:spPr>
          <a:xfrm flipH="1">
            <a:off x="7888501" y="1690753"/>
            <a:ext cx="2395" cy="7317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2E87EE9-D63B-D100-0464-7A3335E2C954}"/>
              </a:ext>
            </a:extLst>
          </p:cNvPr>
          <p:cNvSpPr txBox="1"/>
          <p:nvPr/>
        </p:nvSpPr>
        <p:spPr>
          <a:xfrm>
            <a:off x="7483679" y="1918138"/>
            <a:ext cx="8214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Содержат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DFD1D85-32B9-8779-E3F3-22562E341B03}"/>
              </a:ext>
            </a:extLst>
          </p:cNvPr>
          <p:cNvSpPr/>
          <p:nvPr/>
        </p:nvSpPr>
        <p:spPr>
          <a:xfrm>
            <a:off x="7073735" y="2422522"/>
            <a:ext cx="1629532" cy="5760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Уязвимости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03AE774C-77C2-B94B-193E-585A0DA91E45}"/>
              </a:ext>
            </a:extLst>
          </p:cNvPr>
          <p:cNvCxnSpPr>
            <a:cxnSpLocks/>
            <a:stCxn id="74" idx="1"/>
            <a:endCxn id="14" idx="3"/>
          </p:cNvCxnSpPr>
          <p:nvPr/>
        </p:nvCxnSpPr>
        <p:spPr>
          <a:xfrm flipH="1" flipV="1">
            <a:off x="5278444" y="2702155"/>
            <a:ext cx="1795291" cy="83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8754C5E-203A-E9A7-978E-3132665D85B6}"/>
              </a:ext>
            </a:extLst>
          </p:cNvPr>
          <p:cNvSpPr txBox="1"/>
          <p:nvPr/>
        </p:nvSpPr>
        <p:spPr>
          <a:xfrm>
            <a:off x="5832077" y="2431921"/>
            <a:ext cx="863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Влияют на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2AB4929-A851-FFB7-AE9E-ECD25568AE68}"/>
              </a:ext>
            </a:extLst>
          </p:cNvPr>
          <p:cNvSpPr/>
          <p:nvPr/>
        </p:nvSpPr>
        <p:spPr>
          <a:xfrm>
            <a:off x="7081869" y="4373417"/>
            <a:ext cx="1629532" cy="991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Процесс нейтрализации уязвимостей</a:t>
            </a: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87BA4CD8-21A7-8DED-CAE4-8890EC6B345D}"/>
              </a:ext>
            </a:extLst>
          </p:cNvPr>
          <p:cNvCxnSpPr>
            <a:cxnSpLocks/>
            <a:stCxn id="74" idx="2"/>
            <a:endCxn id="84" idx="0"/>
          </p:cNvCxnSpPr>
          <p:nvPr/>
        </p:nvCxnSpPr>
        <p:spPr>
          <a:xfrm>
            <a:off x="7888501" y="2998578"/>
            <a:ext cx="8134" cy="13748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42634FE-8C1F-3F7B-A2D9-E160DB0CF7B1}"/>
              </a:ext>
            </a:extLst>
          </p:cNvPr>
          <p:cNvSpPr txBox="1"/>
          <p:nvPr/>
        </p:nvSpPr>
        <p:spPr>
          <a:xfrm>
            <a:off x="7226645" y="3315577"/>
            <a:ext cx="13399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Противодействие</a:t>
            </a:r>
          </a:p>
          <a:p>
            <a:pPr algn="ctr"/>
            <a:r>
              <a:rPr lang="ru-RU" sz="1200" dirty="0"/>
              <a:t>с помощью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40287F6E-7EFB-B78D-31EC-F7A2C537CBDB}"/>
              </a:ext>
            </a:extLst>
          </p:cNvPr>
          <p:cNvSpPr/>
          <p:nvPr/>
        </p:nvSpPr>
        <p:spPr>
          <a:xfrm>
            <a:off x="375314" y="5010485"/>
            <a:ext cx="3692630" cy="1156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sng" dirty="0"/>
              <a:t>Возможность</a:t>
            </a:r>
            <a:r>
              <a:rPr lang="en-US" sz="1400" u="sng" dirty="0"/>
              <a:t>:</a:t>
            </a:r>
            <a:endParaRPr lang="ru-RU" sz="1400" u="sng" dirty="0"/>
          </a:p>
          <a:p>
            <a:r>
              <a:rPr lang="ru-RU" sz="1200" dirty="0"/>
              <a:t>существующие походы позволяют восстанавливать из конечной программы лишь отдельные представления, которые при этом не всегда подходят для устранения уязвимостей</a:t>
            </a:r>
            <a:endParaRPr lang="ru-RU" sz="1400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556854D1-6A34-A869-DC45-7B6F456D36B5}"/>
              </a:ext>
            </a:extLst>
          </p:cNvPr>
          <p:cNvSpPr/>
          <p:nvPr/>
        </p:nvSpPr>
        <p:spPr>
          <a:xfrm>
            <a:off x="383610" y="3540886"/>
            <a:ext cx="3692630" cy="11449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u="sng" dirty="0"/>
              <a:t>Потребность</a:t>
            </a:r>
            <a:r>
              <a:rPr lang="en-US" sz="1400" u="sng" dirty="0"/>
              <a:t>:</a:t>
            </a:r>
            <a:endParaRPr lang="ru-RU" sz="1400" u="sng" dirty="0"/>
          </a:p>
          <a:p>
            <a:r>
              <a:rPr lang="ru-RU" sz="1200" dirty="0"/>
              <a:t>обнаружение и устранение уязвимостей целесообразно производить во всем наборе подходящих для этого представлений конечной программы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E20F871-4B40-832E-F383-0ACC383EB4C9}"/>
              </a:ext>
            </a:extLst>
          </p:cNvPr>
          <p:cNvSpPr/>
          <p:nvPr/>
        </p:nvSpPr>
        <p:spPr>
          <a:xfrm>
            <a:off x="4477314" y="4584417"/>
            <a:ext cx="1629532" cy="5609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Противоречие</a:t>
            </a:r>
            <a:endParaRPr lang="en-US" sz="1400" dirty="0"/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9D7893B4-5FFE-A4D7-E07F-411FAA75A9BF}"/>
              </a:ext>
            </a:extLst>
          </p:cNvPr>
          <p:cNvCxnSpPr>
            <a:cxnSpLocks/>
            <a:stCxn id="84" idx="1"/>
            <a:endCxn id="97" idx="3"/>
          </p:cNvCxnSpPr>
          <p:nvPr/>
        </p:nvCxnSpPr>
        <p:spPr>
          <a:xfrm flipH="1" flipV="1">
            <a:off x="6106846" y="4864906"/>
            <a:ext cx="975023" cy="40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3044D6E-CEC4-4722-4E7F-9073AF871AD6}"/>
              </a:ext>
            </a:extLst>
          </p:cNvPr>
          <p:cNvSpPr txBox="1"/>
          <p:nvPr/>
        </p:nvSpPr>
        <p:spPr>
          <a:xfrm>
            <a:off x="6182725" y="4592161"/>
            <a:ext cx="83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Содержит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88B1C6AC-AAE5-92D4-341D-336C34955B3E}"/>
              </a:ext>
            </a:extLst>
          </p:cNvPr>
          <p:cNvSpPr/>
          <p:nvPr/>
        </p:nvSpPr>
        <p:spPr>
          <a:xfrm>
            <a:off x="7074664" y="5867198"/>
            <a:ext cx="1629532" cy="57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Представление</a:t>
            </a:r>
          </a:p>
          <a:p>
            <a:pPr algn="ctr"/>
            <a:r>
              <a:rPr lang="ru-RU" sz="1400" dirty="0"/>
              <a:t>программы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22744844-2EFE-10F3-361F-BB63506CD00D}"/>
              </a:ext>
            </a:extLst>
          </p:cNvPr>
          <p:cNvSpPr/>
          <p:nvPr/>
        </p:nvSpPr>
        <p:spPr>
          <a:xfrm>
            <a:off x="4506523" y="5308832"/>
            <a:ext cx="1629532" cy="1140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u="sng" dirty="0"/>
              <a:t>В порядке эволюции</a:t>
            </a:r>
            <a:r>
              <a:rPr lang="en-US" sz="1200" u="sng" dirty="0"/>
              <a:t>:</a:t>
            </a:r>
            <a:endParaRPr lang="ru-RU" sz="1200" u="sng" dirty="0"/>
          </a:p>
          <a:p>
            <a:pPr algn="ctr"/>
            <a:r>
              <a:rPr lang="ru-RU" sz="1200" dirty="0"/>
              <a:t>…</a:t>
            </a:r>
          </a:p>
          <a:p>
            <a:pPr algn="ctr"/>
            <a:r>
              <a:rPr lang="ru-RU" sz="1200" dirty="0"/>
              <a:t>Архитектура</a:t>
            </a:r>
          </a:p>
          <a:p>
            <a:pPr algn="ctr"/>
            <a:r>
              <a:rPr lang="ru-RU" sz="1200" dirty="0"/>
              <a:t>Алгоритмы</a:t>
            </a:r>
          </a:p>
          <a:p>
            <a:pPr algn="ctr"/>
            <a:r>
              <a:rPr lang="ru-RU" sz="1200" dirty="0"/>
              <a:t>Исходный код</a:t>
            </a:r>
          </a:p>
          <a:p>
            <a:pPr algn="ctr"/>
            <a:r>
              <a:rPr lang="ru-RU" sz="1200" dirty="0"/>
              <a:t>Машинный код</a:t>
            </a:r>
            <a:endParaRPr lang="en-US" sz="12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9A91EB-66DC-C21B-C172-4FB3068DA404}"/>
              </a:ext>
            </a:extLst>
          </p:cNvPr>
          <p:cNvSpPr txBox="1"/>
          <p:nvPr/>
        </p:nvSpPr>
        <p:spPr>
          <a:xfrm>
            <a:off x="6261157" y="5909060"/>
            <a:ext cx="706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Делятся</a:t>
            </a:r>
            <a:br>
              <a:rPr lang="ru-RU" sz="1200" dirty="0"/>
            </a:br>
            <a:r>
              <a:rPr lang="ru-RU" sz="1200" dirty="0"/>
              <a:t>на типы</a:t>
            </a:r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id="{1190A1F4-A14C-02D7-3D6E-8191D34CBA5F}"/>
              </a:ext>
            </a:extLst>
          </p:cNvPr>
          <p:cNvCxnSpPr>
            <a:cxnSpLocks/>
            <a:stCxn id="133" idx="1"/>
          </p:cNvCxnSpPr>
          <p:nvPr/>
        </p:nvCxnSpPr>
        <p:spPr>
          <a:xfrm flipH="1">
            <a:off x="6136055" y="6155226"/>
            <a:ext cx="93860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F4A545BF-B22C-3AD6-1581-33713CE55489}"/>
              </a:ext>
            </a:extLst>
          </p:cNvPr>
          <p:cNvCxnSpPr>
            <a:cxnSpLocks/>
            <a:stCxn id="84" idx="2"/>
            <a:endCxn id="133" idx="0"/>
          </p:cNvCxnSpPr>
          <p:nvPr/>
        </p:nvCxnSpPr>
        <p:spPr>
          <a:xfrm flipH="1">
            <a:off x="7889430" y="5364476"/>
            <a:ext cx="7205" cy="5027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5EF5C0E8-8E38-8A07-91BB-51BAC2C9D9D8}"/>
              </a:ext>
            </a:extLst>
          </p:cNvPr>
          <p:cNvSpPr txBox="1"/>
          <p:nvPr/>
        </p:nvSpPr>
        <p:spPr>
          <a:xfrm>
            <a:off x="7288680" y="5455995"/>
            <a:ext cx="121930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Производится в</a:t>
            </a:r>
          </a:p>
        </p:txBody>
      </p: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0C6D7B0A-D037-E664-1284-BB72E7D6F0C9}"/>
              </a:ext>
            </a:extLst>
          </p:cNvPr>
          <p:cNvCxnSpPr>
            <a:cxnSpLocks/>
            <a:endCxn id="160" idx="3"/>
          </p:cNvCxnSpPr>
          <p:nvPr/>
        </p:nvCxnSpPr>
        <p:spPr>
          <a:xfrm flipV="1">
            <a:off x="2151950" y="2694112"/>
            <a:ext cx="1324555" cy="62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C28B9360-FEC9-B760-D661-AFDEEA8D02E4}"/>
              </a:ext>
            </a:extLst>
          </p:cNvPr>
          <p:cNvSpPr txBox="1"/>
          <p:nvPr/>
        </p:nvSpPr>
        <p:spPr>
          <a:xfrm>
            <a:off x="2135526" y="2463279"/>
            <a:ext cx="134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Должны</a:t>
            </a:r>
            <a:br>
              <a:rPr lang="ru-RU" sz="1200" dirty="0"/>
            </a:br>
            <a:r>
              <a:rPr lang="ru-RU" sz="1200" dirty="0"/>
              <a:t>обладать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0F0049-9F4E-DFA4-AB74-19259C526B44}"/>
              </a:ext>
            </a:extLst>
          </p:cNvPr>
          <p:cNvSpPr txBox="1"/>
          <p:nvPr/>
        </p:nvSpPr>
        <p:spPr>
          <a:xfrm>
            <a:off x="2732000" y="4712629"/>
            <a:ext cx="14945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Противопоставляет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59B6F03-44CD-3A51-817B-9F7E1F6904A0}"/>
              </a:ext>
            </a:extLst>
          </p:cNvPr>
          <p:cNvSpPr txBox="1"/>
          <p:nvPr/>
        </p:nvSpPr>
        <p:spPr>
          <a:xfrm>
            <a:off x="4611629" y="3647641"/>
            <a:ext cx="244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Должно быть разрешено!</a:t>
            </a:r>
          </a:p>
        </p:txBody>
      </p:sp>
      <p:cxnSp>
        <p:nvCxnSpPr>
          <p:cNvPr id="185" name="Прямая со стрелкой 184">
            <a:extLst>
              <a:ext uri="{FF2B5EF4-FFF2-40B4-BE49-F238E27FC236}">
                <a16:creationId xmlns:a16="http://schemas.microsoft.com/office/drawing/2014/main" id="{E01B5AF5-5B22-D66A-E3DE-62EE475A9DF3}"/>
              </a:ext>
            </a:extLst>
          </p:cNvPr>
          <p:cNvCxnSpPr>
            <a:cxnSpLocks/>
          </p:cNvCxnSpPr>
          <p:nvPr/>
        </p:nvCxnSpPr>
        <p:spPr>
          <a:xfrm>
            <a:off x="4242798" y="3821572"/>
            <a:ext cx="43098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5791D001-3103-6EC0-45EB-0816B8824BC3}"/>
              </a:ext>
            </a:extLst>
          </p:cNvPr>
          <p:cNvCxnSpPr>
            <a:cxnSpLocks/>
            <a:stCxn id="97" idx="1"/>
            <a:endCxn id="96" idx="3"/>
          </p:cNvCxnSpPr>
          <p:nvPr/>
        </p:nvCxnSpPr>
        <p:spPr>
          <a:xfrm flipH="1" flipV="1">
            <a:off x="4076240" y="4113357"/>
            <a:ext cx="401074" cy="751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C55D7BB0-B3D8-3F69-4FCD-4038AAD9CC56}"/>
              </a:ext>
            </a:extLst>
          </p:cNvPr>
          <p:cNvCxnSpPr>
            <a:cxnSpLocks/>
            <a:stCxn id="97" idx="1"/>
            <a:endCxn id="95" idx="3"/>
          </p:cNvCxnSpPr>
          <p:nvPr/>
        </p:nvCxnSpPr>
        <p:spPr>
          <a:xfrm flipH="1">
            <a:off x="4067944" y="4864906"/>
            <a:ext cx="409370" cy="723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4D82E01-C7D8-4CEC-0495-4865713CDCDA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335317" y="1577742"/>
            <a:ext cx="1867" cy="7397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813D32-A262-1E77-E33F-80D33C62B4D2}"/>
              </a:ext>
            </a:extLst>
          </p:cNvPr>
          <p:cNvSpPr txBox="1"/>
          <p:nvPr/>
        </p:nvSpPr>
        <p:spPr>
          <a:xfrm>
            <a:off x="857079" y="1824916"/>
            <a:ext cx="9621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Используют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E1AF71-B167-E5CC-6294-7BEB5595F500}"/>
              </a:ext>
            </a:extLst>
          </p:cNvPr>
          <p:cNvSpPr/>
          <p:nvPr/>
        </p:nvSpPr>
        <p:spPr>
          <a:xfrm>
            <a:off x="3648912" y="2414127"/>
            <a:ext cx="1629532" cy="57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Информационная</a:t>
            </a:r>
          </a:p>
          <a:p>
            <a:pPr algn="ctr"/>
            <a:r>
              <a:rPr lang="ru-RU" sz="1400" dirty="0"/>
              <a:t>безопасность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185B21D-D22F-D575-F956-886AB68B2396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4463678" y="1582738"/>
            <a:ext cx="0" cy="8313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BE55989-7DB0-6AB7-09C2-63C6AB1A156D}"/>
              </a:ext>
            </a:extLst>
          </p:cNvPr>
          <p:cNvSpPr/>
          <p:nvPr/>
        </p:nvSpPr>
        <p:spPr>
          <a:xfrm>
            <a:off x="510469" y="2304275"/>
            <a:ext cx="1629532" cy="792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Области современного мира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A5F9AB-D593-F113-48F6-495FA83096C3}"/>
              </a:ext>
            </a:extLst>
          </p:cNvPr>
          <p:cNvSpPr txBox="1"/>
          <p:nvPr/>
        </p:nvSpPr>
        <p:spPr>
          <a:xfrm>
            <a:off x="3637716" y="1670093"/>
            <a:ext cx="16543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Обладают состоянием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563B74D-B46D-A222-F758-D98DEDE7E9A4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44074-744C-489E-2401-D5757F60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42F12B0-2C89-BEBA-47DE-7B3348196366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2F09314-1505-E65B-1CA9-BCFE58B0E7E9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39A2EB-08F9-ACC7-E938-A983ADF1E436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ОНР-1. Методология реверс-инжиниринга программной системы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b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Аналитическая запись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FCAC6-935A-D9DE-E4C6-6159A4F9F827}"/>
              </a:ext>
            </a:extLst>
          </p:cNvPr>
          <p:cNvSpPr txBox="1"/>
          <p:nvPr/>
        </p:nvSpPr>
        <p:spPr>
          <a:xfrm>
            <a:off x="252014" y="933536"/>
            <a:ext cx="7860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2) Произведена формализация всех шагов методологии и выделены наиболее технически сложные</a:t>
            </a:r>
            <a:endParaRPr lang="ru-RU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65B3A-1353-11DD-456D-FF5BAF50279A}"/>
                  </a:ext>
                </a:extLst>
              </p:cNvPr>
              <p:cNvSpPr txBox="1"/>
              <p:nvPr/>
            </p:nvSpPr>
            <p:spPr>
              <a:xfrm>
                <a:off x="467544" y="1196752"/>
                <a:ext cx="8396822" cy="5567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None/>
                </a:pPr>
                <a:r>
                  <a:rPr lang="ru-RU" sz="1000" u="sng" dirty="0">
                    <a:effectLst/>
                    <a:ea typeface="Times New Roman" panose="02020603050405020304" pitchFamily="18" charset="0"/>
                  </a:rPr>
                  <a:t>Шаг 2.3.</a:t>
                </a:r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 Анализ МК для выделения подпрограмм (</a:t>
                </a:r>
                <a14:m>
                  <m:oMath xmlns:m="http://schemas.openxmlformats.org/officeDocument/2006/math">
                    <m:r>
                      <a:rPr lang="en-US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2.3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</a:rPr>
                  <a:t>):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𝑆𝑢𝑏𝑟𝑜𝑢𝑡𝑖𝑛𝑒𝑠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𝑆𝑡𝑒</m:t>
                                  </m:r>
                                  <m:sSub>
                                    <m:sSub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2.3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𝑀𝑎𝑐</m:t>
                                      </m:r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𝑖𝑛𝑒𝐶𝑜𝑑𝑒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𝑆𝑢𝑏𝑟𝑜𝑢𝑡𝑖𝑛𝑒𝑠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≡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𝑆𝑢𝑏𝑟𝑜𝑢𝑡𝑖𝑛</m:t>
                                      </m:r>
                                      <m:sSub>
                                        <m:sSubPr>
                                          <m:ctrlP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𝐶𝑙𝑎𝑠</m:t>
                              </m:r>
                              <m:sSup>
                                <m:sSup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𝑆𝑢𝑏𝑟𝑜𝑜𝑢𝑡𝑖𝑛𝑒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9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ϵ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𝑆𝑢𝑏𝑟𝑜𝑢𝑡𝑖𝑛</m:t>
                                  </m:r>
                                  <m:sSup>
                                    <m:sSup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𝐹𝑢𝑛𝑐𝑡𝑖𝑜𝑛</m:t>
                                      </m:r>
                                    </m:sup>
                                  </m:sSup>
                                  <m:r>
                                    <a:rPr lang="ru-RU" sz="9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9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𝑆𝑢𝑏𝑟𝑜𝑢𝑡𝑖𝑛</m:t>
                                  </m:r>
                                  <m:sSup>
                                    <m:sSup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𝑃𝑟𝑜𝑐𝑒𝑑𝑢𝑟𝑒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en-US" sz="1000" dirty="0">
                    <a:effectLst/>
                    <a:latin typeface="+mj-lt"/>
                    <a:ea typeface="Times New Roman" panose="02020603050405020304" pitchFamily="18" charset="0"/>
                  </a:rPr>
                  <a:t>Subroutines</a:t>
                </a:r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 – множество подпрограмм, полученных из </a:t>
                </a:r>
                <a:r>
                  <a:rPr lang="ru-RU" sz="1000" dirty="0" err="1">
                    <a:effectLst/>
                    <a:latin typeface="+mj-lt"/>
                    <a:ea typeface="Times New Roman" panose="02020603050405020304" pitchFamily="18" charset="0"/>
                  </a:rPr>
                  <a:t>МашКода</a:t>
                </a:r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 на шаге; </a:t>
                </a:r>
                <a14:m>
                  <m:oMath xmlns:m="http://schemas.openxmlformats.org/officeDocument/2006/math">
                    <m:r>
                      <a:rPr lang="en-US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𝑆𝑢𝑏𝑟𝑜𝑢𝑡𝑖𝑛</m:t>
                    </m:r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 – </a:t>
                </a:r>
                <a:r>
                  <a:rPr lang="en-US" sz="1000" dirty="0" err="1">
                    <a:effectLst/>
                    <a:latin typeface="+mj-lt"/>
                    <a:ea typeface="Times New Roman" panose="02020603050405020304" pitchFamily="18" charset="0"/>
                  </a:rPr>
                  <a:t>i</a:t>
                </a:r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-я подпрограмма из множества; </a:t>
                </a:r>
                <a14:m>
                  <m:oMath xmlns:m="http://schemas.openxmlformats.org/officeDocument/2006/math">
                    <m:r>
                      <a:rPr lang="en-US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𝐶𝑙𝑎𝑠</m:t>
                    </m:r>
                    <m:sSup>
                      <m:sSup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𝑆𝑢𝑏𝑟𝑜𝑜𝑢𝑡𝑖𝑛𝑒</m:t>
                        </m:r>
                      </m:sup>
                    </m:sSup>
                  </m:oMath>
                </a14:m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 – класс подпрограммы, соответствующий функции (</a:t>
                </a:r>
                <a14:m>
                  <m:oMath xmlns:m="http://schemas.openxmlformats.org/officeDocument/2006/math">
                    <m:r>
                      <a:rPr lang="en-US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𝑆𝑢𝑏𝑟𝑜𝑢𝑡𝑖𝑛</m:t>
                    </m:r>
                    <m:sSup>
                      <m:sSup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𝐹𝑢𝑛𝑐𝑡𝑖𝑜𝑛</m:t>
                        </m:r>
                      </m:sup>
                    </m:sSup>
                  </m:oMath>
                </a14:m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) или процедуре (</a:t>
                </a:r>
                <a14:m>
                  <m:oMath xmlns:m="http://schemas.openxmlformats.org/officeDocument/2006/math">
                    <m:r>
                      <a:rPr lang="en-US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𝑆𝑢𝑏𝑟𝑜𝑢𝑡𝑖𝑛</m:t>
                    </m:r>
                    <m:sSup>
                      <m:sSup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𝑃𝑟𝑜𝑐𝑒𝑑𝑢𝑟𝑒</m:t>
                        </m:r>
                      </m:sup>
                    </m:sSup>
                  </m:oMath>
                </a14:m>
                <a:r>
                  <a:rPr lang="ru-RU" sz="1000" dirty="0"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</a:p>
              <a:p>
                <a:pPr algn="just">
                  <a:buNone/>
                </a:pPr>
                <a:endParaRPr lang="ru-RU" sz="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ru-RU" sz="1000" u="sng" dirty="0">
                    <a:latin typeface="+mj-lt"/>
                    <a:ea typeface="Times New Roman" panose="02020603050405020304" pitchFamily="18" charset="0"/>
                  </a:rPr>
                  <a:t>Шаг 2.4.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Анализ МК выбранной подпрограммы для восстановления ее псевдокода (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2.4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):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𝑃𝑠𝑒𝑢𝑑𝑜𝐶𝑜𝑑𝑒</m:t>
                              </m:r>
                              <m:r>
                                <a:rPr lang="ru-RU" sz="9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𝑆𝑡𝑒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9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2.4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𝑆𝑢𝑏𝑟𝑜𝑢𝑡𝑖𝑛𝑒</m:t>
                                  </m:r>
                                  <m:r>
                                    <a:rPr lang="ru-RU" sz="9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𝐺𝑙𝑜𝑏𝑎𝑙𝐷𝑎𝑡𝑎𝑠</m:t>
                                  </m:r>
                                </m:e>
                              </m:d>
                              <m:r>
                                <a:rPr lang="ru-RU" sz="9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𝑃𝑠𝑒𝑢𝑑𝑜𝐶𝑜𝑑𝑒𝑠</m:t>
                              </m:r>
                              <m:r>
                                <a:rPr lang="ru-RU" sz="9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𝑃𝑠𝑒𝑢𝑑𝑜𝐶𝑜𝑑</m:t>
                                  </m:r>
                                  <m:sSub>
                                    <m:sSub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9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𝑃𝑠𝑒𝑢𝑑𝑜𝐶𝑜𝑑𝑒𝑠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множества псевдокода для всех подпрограмм МК;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</m:t>
                    </m:r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𝑠𝑒𝑢𝑑𝑜𝐶𝑜𝑑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i-й псевдокод из множества; 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𝐺𝑙𝑜𝑏𝑎𝑙𝐷𝑎𝑡𝑎𝑠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множество элементов глобальных данных, полученных из секций программы с кодом и данными</a:t>
                </a:r>
              </a:p>
              <a:p>
                <a:pPr algn="just">
                  <a:buNone/>
                </a:pPr>
                <a:endParaRPr lang="ru-RU" sz="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ru-RU" sz="1000" u="sng" dirty="0">
                    <a:latin typeface="+mj-lt"/>
                    <a:ea typeface="Times New Roman" panose="02020603050405020304" pitchFamily="18" charset="0"/>
                  </a:rPr>
                  <a:t>Шаг 2.5.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Анализ псевдокода выбранной подпрограммы для восстановления ее алгоритма (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):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𝐴𝑙𝑔𝑜𝑟𝑖𝑡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𝑆𝑡𝑒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2.5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𝑃𝑠𝑒𝑢𝑑𝑜𝐶𝑜𝑑𝑒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𝐴𝑙𝑔𝑜𝑟𝑖𝑡h𝑚𝑠</m:t>
                              </m:r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𝐴𝑙𝑔𝑜𝑟𝑖𝑡h</m:t>
                                  </m:r>
                                  <m:sSub>
                                    <m:sSub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𝐴𝑙𝑔𝑜𝑟𝑖𝑡</m:t>
                    </m:r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h𝑚𝑠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множества алгоритмов псевдокода;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𝑙𝑔𝑜𝑟𝑖𝑡h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</a:t>
                </a:r>
                <a:r>
                  <a:rPr lang="en-US" sz="1000" dirty="0" err="1">
                    <a:latin typeface="+mj-lt"/>
                    <a:ea typeface="Times New Roman" panose="02020603050405020304" pitchFamily="18" charset="0"/>
                  </a:rPr>
                  <a:t>i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-й алгоритм из множества</a:t>
                </a:r>
              </a:p>
              <a:p>
                <a:pPr algn="just"/>
                <a:endParaRPr lang="ru-RU" sz="4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1000" u="sng" dirty="0">
                    <a:latin typeface="+mj-lt"/>
                    <a:ea typeface="Times New Roman" panose="02020603050405020304" pitchFamily="18" charset="0"/>
                  </a:rPr>
                  <a:t>Шаг 2.9.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Анализ алгоритмов подпрограмм и интерфейсов для восстановления их общей архитектуры, состоящий из получения частной архитектуры каждой Программы (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2.9.1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 и общей архитектуры всей Программной системы (</a:t>
                </a:r>
                <a14:m>
                  <m:oMath xmlns:m="http://schemas.openxmlformats.org/officeDocument/2006/math">
                    <m:r>
                      <a:rPr lang="en-US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2.9.2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):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𝐴𝑟𝑐h𝑖𝑡𝑒𝑐𝑡𝑢𝑟𝑒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𝑆𝑡𝑒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2.9.1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𝑆𝑢𝑏𝑟𝑜𝑢𝑡𝑖𝑛𝑒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𝐴𝑟𝑐h𝑖𝑡𝑒𝑐𝑡𝑢𝑟𝑒𝑠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≡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𝐴𝑟𝑐h𝑖𝑡𝑒𝑐𝑡𝑢𝑟𝑒</m:t>
                                  </m:r>
                                </m:e>
                              </m:d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𝐴𝑟𝑐h𝑖𝑡𝑒𝑐𝑡𝑢𝑟𝑒</m:t>
                                  </m:r>
                                </m:e>
                              </m:acc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𝑆𝑡𝑒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2.9.2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𝐴𝑟𝑐h𝑖𝑡𝑒𝑐𝑡𝑢𝑟𝑒𝑠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𝐼𝑛𝑡𝑒𝑟𝑓𝑎𝑐𝑒𝑠</m:t>
                                  </m:r>
                                </m:e>
                              </m:d>
                            </m:e>
                          </m:eqArr>
                          <m: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𝐴𝑟𝑐h𝑖𝑡𝑒𝑐𝑡𝑢𝑟𝑒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частная архитектура МК отдельной Программы, полученная на шаге; 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𝐴𝑟𝑐h𝑖𝑡𝑒𝑐𝑡𝑢𝑟𝑒𝑠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множества архитектур для всех Программ;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𝐴𝑟𝑐h𝑖𝑡𝑒𝑐𝑡𝑢𝑟𝑒</m:t>
                        </m:r>
                      </m:e>
                    </m:acc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общая архитектура всей Программной системы, полученная на шаге: где 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𝐼𝑛𝑡𝑒𝑟𝑓𝑎𝑐𝑒𝑠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множества интерфейсов Программ.</a:t>
                </a:r>
              </a:p>
              <a:p>
                <a:pPr algn="just">
                  <a:buNone/>
                </a:pPr>
                <a:endParaRPr lang="ru-RU" sz="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ru-RU" sz="1000" u="sng" dirty="0">
                    <a:latin typeface="+mj-lt"/>
                    <a:ea typeface="Times New Roman" panose="02020603050405020304" pitchFamily="18" charset="0"/>
                  </a:rPr>
                  <a:t>Шаг 2.10.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Анализ архитектуры для восстановления ее концептуальной модели (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2.10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):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𝑀𝑜𝑑𝑒</m:t>
                      </m:r>
                      <m:sSup>
                        <m:sSupPr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𝐶𝑜𝑛𝑐𝑒𝑝𝑡𝑢𝑎𝑙</m:t>
                          </m:r>
                        </m:sup>
                      </m:sSup>
                      <m:r>
                        <a:rPr lang="ru-RU" sz="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2.10</m:t>
                          </m:r>
                        </m:sub>
                      </m:sSub>
                      <m:d>
                        <m:dPr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𝐴𝑟𝑐h𝑖𝑡𝑒𝑐𝑡𝑢𝑟𝑒</m:t>
                              </m:r>
                            </m:e>
                          </m:acc>
                        </m:e>
                      </m:d>
                      <m:r>
                        <a:rPr lang="ru-RU" sz="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𝑀𝑜𝑑𝑒</m:t>
                    </m:r>
                    <m:sSup>
                      <m:sSup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𝐶𝑜𝑛𝑐𝑒𝑝𝑡𝑢𝑎𝑙</m:t>
                        </m:r>
                      </m:sup>
                    </m:sSup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– концептуальная модель программы</a:t>
                </a:r>
              </a:p>
              <a:p>
                <a:pPr algn="just">
                  <a:buNone/>
                </a:pPr>
                <a:endParaRPr lang="ru-RU" sz="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1000" u="sng" dirty="0">
                    <a:latin typeface="+mj-lt"/>
                    <a:ea typeface="Times New Roman" panose="02020603050405020304" pitchFamily="18" charset="0"/>
                  </a:rPr>
                  <a:t>Шаге 2.11.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Анализ метаинформации для восстановления функционала </a:t>
                </a:r>
                <a:r>
                  <a:rPr lang="ru-RU" sz="1000" dirty="0" err="1">
                    <a:latin typeface="+mj-lt"/>
                    <a:ea typeface="Times New Roman" panose="02020603050405020304" pitchFamily="18" charset="0"/>
                  </a:rPr>
                  <a:t>МашКода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2.11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</a:t>
                </a:r>
                <a:r>
                  <a:rPr lang="en-US" sz="1000" dirty="0"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ru-RU" sz="10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𝐹𝑢𝑛𝑐𝑡𝑖𝑜𝑛𝑎𝑙𝑖𝑡𝑦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𝑆𝑡𝑒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2.11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𝑀𝑒𝑡𝑎𝑖𝑛𝑓𝑜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𝑀𝑒𝑡𝑎𝑖𝑛𝑓𝑜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≡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𝑃𝑠𝑒𝑢𝑑𝑜𝐶𝑜𝑑𝑒𝑠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𝐴𝑙𝑔𝑜𝑟𝑖𝑡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𝐴𝑟𝑐h𝑖𝑡𝑒𝑐𝑡𝑢𝑟𝑒</m:t>
                                      </m:r>
                                    </m:e>
                                  </m:acc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𝑀𝑜𝑑𝑒</m:t>
                                  </m:r>
                                  <m:sSup>
                                    <m:sSup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𝐶𝑜𝑛𝑐𝑒𝑝𝑡𝑢𝑎𝑙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:endParaRPr lang="en-US" sz="4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ru-RU" sz="1000" u="sng" dirty="0">
                    <a:latin typeface="+mj-lt"/>
                    <a:ea typeface="Times New Roman" panose="02020603050405020304" pitchFamily="18" charset="0"/>
                  </a:rPr>
                  <a:t>Шаге 2.12</a:t>
                </a:r>
                <a:r>
                  <a:rPr lang="en-US" sz="1000" u="sng" dirty="0"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Поиск уязвимостей (</a:t>
                </a:r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𝑆𝑡𝑒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2.12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1000" dirty="0">
                  <a:latin typeface="+mj-lt"/>
                  <a:ea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𝑉𝑢𝑙𝑛𝑒𝑟𝑎𝑏𝑖𝑙𝑖𝑡𝑖𝑒𝑠</m:t>
                            </m:r>
                            <m:r>
                              <a:rPr lang="ru-RU" sz="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𝑆𝑡𝑒</m:t>
                            </m:r>
                            <m:sSub>
                              <m:sSubPr>
                                <m:ctrlPr>
                                  <a:rPr lang="ru-RU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2.12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𝑀𝑒𝑡𝑎𝑖𝑛𝑓𝑜</m:t>
                                </m:r>
                              </m:e>
                            </m:d>
                          </m:e>
                          <m:e>
                            <m:r>
                              <a:rPr lang="ru-RU" sz="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𝑉𝑢𝑙𝑛𝑒𝑟𝑎𝑏𝑖𝑙𝑖𝑡𝑖𝑒𝑠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≡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ru-RU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𝑉𝑢𝑙𝑛𝑒𝑟𝑎𝑏𝑖𝑙𝑖𝑡</m:t>
                                </m:r>
                                <m:sSub>
                                  <m:sSubPr>
                                    <m:ctrlPr>
                                      <a:rPr lang="ru-RU" sz="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  <m:r>
                      <a:rPr lang="ru-RU" sz="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𝑉𝑢𝑙𝑛𝑒𝑟𝑎𝑏𝑖𝑙𝑖𝑡𝑖𝑒𝑠</m:t>
                    </m:r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множества уязвимостей, обнаруженных на шаге;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ru-RU" sz="1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𝑢𝑙𝑛𝑒𝑟𝑎𝑏𝑖𝑙𝑖𝑡</m:t>
                    </m:r>
                    <m:sSub>
                      <m:sSubPr>
                        <m:ctrlPr>
                          <a:rPr lang="ru-RU" sz="1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1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 – </a:t>
                </a:r>
                <a:r>
                  <a:rPr lang="en-US" sz="1000" dirty="0" err="1">
                    <a:latin typeface="+mj-lt"/>
                    <a:ea typeface="Times New Roman" panose="02020603050405020304" pitchFamily="18" charset="0"/>
                  </a:rPr>
                  <a:t>i</a:t>
                </a:r>
                <a:r>
                  <a:rPr lang="ru-RU" sz="1000" dirty="0">
                    <a:latin typeface="+mj-lt"/>
                    <a:ea typeface="Times New Roman" panose="02020603050405020304" pitchFamily="18" charset="0"/>
                  </a:rPr>
                  <a:t>-я Уязвимость из множества.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65B3A-1353-11DD-456D-FF5BAF50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8396822" cy="5567230"/>
              </a:xfrm>
              <a:prstGeom prst="rect">
                <a:avLst/>
              </a:prstGeom>
              <a:blipFill>
                <a:blip r:embed="rId3"/>
                <a:stretch>
                  <a:fillRect t="-18381" b="-1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A503C7D5-766D-85F6-ECA2-0F687B2D6C5D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8ECFD-F9FD-52A2-67E0-6414D85343E6}"/>
              </a:ext>
            </a:extLst>
          </p:cNvPr>
          <p:cNvSpPr txBox="1"/>
          <p:nvPr/>
        </p:nvSpPr>
        <p:spPr>
          <a:xfrm>
            <a:off x="239498" y="682882"/>
            <a:ext cx="8624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1) Выявлены существующие средства для выполнения шагов методологии 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52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5316-D25A-1EA0-D272-373FB545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CD6A20E-C8A5-894F-7BD4-4B01BFFB055E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DDE239F-0FA5-D334-B0AD-2F0A43C2203C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50E325-2661-6910-EAFC-363BB93E3108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ОНР-1. Методология реверс-инжиниринга программной системы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b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Систематизация шагов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39856-3E33-B062-F0A4-32EDEDF70967}"/>
              </a:ext>
            </a:extLst>
          </p:cNvPr>
          <p:cNvSpPr txBox="1"/>
          <p:nvPr/>
        </p:nvSpPr>
        <p:spPr>
          <a:xfrm>
            <a:off x="252014" y="685145"/>
            <a:ext cx="546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1) Произведена систематизация шагов реверс-инжиниринга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87F4D30-7E6F-4B18-D00D-FD60B2B5C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36339"/>
              </p:ext>
            </p:extLst>
          </p:nvPr>
        </p:nvGraphicFramePr>
        <p:xfrm>
          <a:off x="279632" y="980728"/>
          <a:ext cx="8584735" cy="553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19">
                  <a:extLst>
                    <a:ext uri="{9D8B030D-6E8A-4147-A177-3AD203B41FA5}">
                      <a16:colId xmlns:a16="http://schemas.microsoft.com/office/drawing/2014/main" val="3418699109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val="2108496710"/>
                    </a:ext>
                  </a:extLst>
                </a:gridCol>
                <a:gridCol w="1426552">
                  <a:extLst>
                    <a:ext uri="{9D8B030D-6E8A-4147-A177-3AD203B41FA5}">
                      <a16:colId xmlns:a16="http://schemas.microsoft.com/office/drawing/2014/main" val="1840366451"/>
                    </a:ext>
                  </a:extLst>
                </a:gridCol>
                <a:gridCol w="1309752">
                  <a:extLst>
                    <a:ext uri="{9D8B030D-6E8A-4147-A177-3AD203B41FA5}">
                      <a16:colId xmlns:a16="http://schemas.microsoft.com/office/drawing/2014/main" val="32317647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82079105"/>
                    </a:ext>
                  </a:extLst>
                </a:gridCol>
                <a:gridCol w="475943">
                  <a:extLst>
                    <a:ext uri="{9D8B030D-6E8A-4147-A177-3AD203B41FA5}">
                      <a16:colId xmlns:a16="http://schemas.microsoft.com/office/drawing/2014/main" val="2954248039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№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Шаг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+mn-lt"/>
                        </a:rPr>
                        <a:t>Данные</a:t>
                      </a:r>
                      <a:endParaRPr lang="ru-RU" dirty="0"/>
                    </a:p>
                  </a:txBody>
                  <a:tcPr marL="4281" marR="428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Выполнение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5327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входные 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выходные 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сложность 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форма 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645308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b="0" i="1" dirty="0">
                          <a:effectLst/>
                          <a:latin typeface="+mn-lt"/>
                        </a:rPr>
                        <a:t>Этап 1. Подготовительные мероприятия</a:t>
                      </a:r>
                      <a:endParaRPr lang="ru-RU" sz="900" b="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76477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1.1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Сбор общей информации об устройстве хранения для разработки методики извлечения образа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Устройство хранения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Методика извлечения Образа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Низкая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0344389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1.2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Применение к устройству хранения методики извлечения образа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Устройство хранения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Образ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Автомат.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9320184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1.3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Сбор общей информации об образе для разработки методики извлечения программной системы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Образ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Методика извлечения Программной системы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Низкая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3122368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1.4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Применение к образу методики извлечения программной системы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Образ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Программная </a:t>
                      </a:r>
                      <a:br>
                        <a:rPr lang="ru-RU" sz="900">
                          <a:effectLst/>
                          <a:latin typeface="+mn-lt"/>
                        </a:rPr>
                      </a:br>
                      <a:r>
                        <a:rPr lang="ru-RU" sz="900">
                          <a:effectLst/>
                          <a:latin typeface="+mn-lt"/>
                        </a:rPr>
                        <a:t>система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Ручная,</a:t>
                      </a:r>
                      <a:br>
                        <a:rPr lang="ru-RU" sz="900">
                          <a:effectLst/>
                          <a:latin typeface="+mn-lt"/>
                        </a:rPr>
                      </a:br>
                      <a:r>
                        <a:rPr lang="ru-RU" sz="900">
                          <a:effectLst/>
                          <a:latin typeface="+mn-lt"/>
                        </a:rPr>
                        <a:t>Автомат.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3173773"/>
                  </a:ext>
                </a:extLst>
              </a:tr>
              <a:tr h="136071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extLst>
                  <a:ext uri="{0D108BD9-81ED-4DB2-BD59-A6C34878D82A}">
                    <a16:rowId xmlns:a16="http://schemas.microsoft.com/office/drawing/2014/main" val="131118125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b="0" i="1" dirty="0">
                          <a:effectLst/>
                          <a:latin typeface="+mn-lt"/>
                        </a:rPr>
                        <a:t>Этап 2. Статическое исследование</a:t>
                      </a:r>
                      <a:endParaRPr lang="ru-RU" sz="900" b="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722892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2.1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МК для выделения точек входа, секций кода и данных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Секции кода и данных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Машинный код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Низкая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Автомат.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6221469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2.2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секции данных для выделения глобальных данных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Секции кода и данных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Глобальные данные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Ручная,</a:t>
                      </a:r>
                    </a:p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Автомат.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8174015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2.3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МК для выделения подпрограмм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Машинный код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Подпрограммы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Ручная,</a:t>
                      </a:r>
                    </a:p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Автомат.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0659501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2.4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МК выбранной подпрограммы </a:t>
                      </a:r>
                      <a:br>
                        <a:rPr lang="ru-RU" sz="900" dirty="0">
                          <a:effectLst/>
                          <a:latin typeface="+mn-lt"/>
                        </a:rPr>
                      </a:br>
                      <a:r>
                        <a:rPr lang="ru-RU" sz="900" dirty="0">
                          <a:effectLst/>
                          <a:latin typeface="+mn-lt"/>
                        </a:rPr>
                        <a:t>для восстановления ее псевдокода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Глобальные данные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Псевдокод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Высокая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Ручная,</a:t>
                      </a:r>
                    </a:p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Автомат.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3335056"/>
                  </a:ext>
                </a:extLst>
              </a:tr>
              <a:tr h="13607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extLst>
                  <a:ext uri="{0D108BD9-81ED-4DB2-BD59-A6C34878D82A}">
                    <a16:rowId xmlns:a16="http://schemas.microsoft.com/office/drawing/2014/main" val="268986983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b="0" i="1" dirty="0">
                          <a:effectLst/>
                          <a:latin typeface="+mn-lt"/>
                        </a:rPr>
                        <a:t>Этап 3. Динамическое исследование</a:t>
                      </a:r>
                      <a:endParaRPr lang="ru-RU" sz="900" b="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985359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3.1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выбранной подпрограммы для уточнения ее псевдокода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Подпрограммы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Псевдокод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Высокая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5762270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3.2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выбранных подпрограмм для </a:t>
                      </a:r>
                    </a:p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уточнения их алгоритмов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Подпрограммы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Алгоритмы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1188405"/>
                  </a:ext>
                </a:extLst>
              </a:tr>
              <a:tr h="4082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3.3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выбранных подпрограмм для уточнения схемы их внутрипрограммного взаимодействия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Подпрограммы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Схема </a:t>
                      </a:r>
                    </a:p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внутрипрограммного взаимодействия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0398297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3.4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Анализ подпрограмм для уточнения схемы их межпрограммного взаимодействия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Программная система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Схема межпрограммного взаимодействия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+mn-lt"/>
                        </a:rPr>
                        <a:t>Средняя</a:t>
                      </a:r>
                      <a:endParaRPr lang="ru-RU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1124476"/>
                  </a:ext>
                </a:extLst>
              </a:tr>
              <a:tr h="10659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4281" marR="42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extLst>
                  <a:ext uri="{0D108BD9-81ED-4DB2-BD59-A6C34878D82A}">
                    <a16:rowId xmlns:a16="http://schemas.microsoft.com/office/drawing/2014/main" val="70270375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4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b="0" i="1" dirty="0">
                          <a:effectLst/>
                          <a:latin typeface="+mn-lt"/>
                        </a:rPr>
                        <a:t>Этап 4. Документирование</a:t>
                      </a:r>
                      <a:endParaRPr lang="ru-RU" sz="900" b="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33076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4.1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Описание функционала МК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Метаинформация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Документ с описанием функционала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+mn-lt"/>
                        </a:rPr>
                        <a:t>Средняя</a:t>
                      </a:r>
                      <a:endParaRPr lang="ru-RU" dirty="0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Ручная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8487036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4.2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Описание восстановленной Метаинформации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Метаинформация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Документ с описанием метаинформации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+mn-lt"/>
                        </a:rPr>
                        <a:t>Средняя</a:t>
                      </a:r>
                      <a:endParaRPr lang="ru-RU" dirty="0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Ручная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0133569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4.3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Описание найденных Уязвимостей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Метаинформация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Документ с описанием уязвимостей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+mn-lt"/>
                        </a:rPr>
                        <a:t>Средняя</a:t>
                      </a:r>
                      <a:endParaRPr lang="ru-RU" dirty="0"/>
                    </a:p>
                  </a:txBody>
                  <a:tcPr marL="4281" marR="428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>
                          <a:effectLst/>
                          <a:latin typeface="+mn-lt"/>
                        </a:rPr>
                        <a:t>Ручная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469414"/>
                  </a:ext>
                </a:extLst>
              </a:tr>
              <a:tr h="2721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4.4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Оценка безопасности использования </a:t>
                      </a:r>
                    </a:p>
                    <a:p>
                      <a:pPr algn="l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объекта исследования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Уязвимости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Документ с оценкой </a:t>
                      </a:r>
                    </a:p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Безопасности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+mn-lt"/>
                        </a:rPr>
                        <a:t>Средняя</a:t>
                      </a:r>
                      <a:endParaRPr lang="ru-RU" dirty="0"/>
                    </a:p>
                  </a:txBody>
                  <a:tcPr marL="4281" marR="428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Ручная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281" marR="428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28346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9CE2FC98-7063-F8F6-40BE-5BC7BA0C050F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1.3</a:t>
            </a:r>
          </a:p>
        </p:txBody>
      </p:sp>
    </p:spTree>
    <p:extLst>
      <p:ext uri="{BB962C8B-B14F-4D97-AF65-F5344CB8AC3E}">
        <p14:creationId xmlns:p14="http://schemas.microsoft.com/office/powerpoint/2010/main" val="235860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2422-936F-BF51-9291-901D3300E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D01F5D8-CD6A-2423-C134-F94E9FA56CF9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6F3D589-DCA8-5040-F42B-51D04DA03744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240726-42FB-B27B-A448-0654279DD30B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ОНР-1. Разработанные средства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Идентификация архитектуры процессора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215CE-0218-244E-6D91-B49AD0C7F926}"/>
              </a:ext>
            </a:extLst>
          </p:cNvPr>
          <p:cNvSpPr txBox="1"/>
          <p:nvPr/>
        </p:nvSpPr>
        <p:spPr>
          <a:xfrm>
            <a:off x="252013" y="685145"/>
            <a:ext cx="8612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1) Созданы метод и программный прототип для идентификации архитектуры процессора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j-lt"/>
                <a:ea typeface="Times New Roman" panose="02020603050405020304" pitchFamily="18" charset="0"/>
              </a:rPr>
              <a:t>МашКода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 на базе машинного обучения (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Средство 1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)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в основе лежит классификация частотных сигнатур байтов </a:t>
            </a:r>
            <a:r>
              <a:rPr lang="ru-RU" sz="1400" dirty="0" err="1">
                <a:effectLst/>
                <a:latin typeface="+mj-lt"/>
                <a:ea typeface="Times New Roman" panose="02020603050405020304" pitchFamily="18" charset="0"/>
              </a:rPr>
              <a:t>МашКода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построены «цифровые портреты» основных процессорных архитектур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762EDE4A-2833-4047-8248-2F9888121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154345"/>
              </p:ext>
            </p:extLst>
          </p:nvPr>
        </p:nvGraphicFramePr>
        <p:xfrm>
          <a:off x="279632" y="1667594"/>
          <a:ext cx="2636184" cy="14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2C42DE54-71E7-46AF-B4AA-2990C55A3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487464"/>
              </p:ext>
            </p:extLst>
          </p:nvPr>
        </p:nvGraphicFramePr>
        <p:xfrm>
          <a:off x="3071811" y="1701261"/>
          <a:ext cx="2724325" cy="14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5CF37364-548E-4C6B-A650-3BC75707E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014853"/>
              </p:ext>
            </p:extLst>
          </p:nvPr>
        </p:nvGraphicFramePr>
        <p:xfrm>
          <a:off x="5940153" y="1667594"/>
          <a:ext cx="2808312" cy="144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id="{FFD7D231-83C9-4D50-BCA1-3865E934F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946773"/>
              </p:ext>
            </p:extLst>
          </p:nvPr>
        </p:nvGraphicFramePr>
        <p:xfrm>
          <a:off x="246861" y="3087276"/>
          <a:ext cx="2680933" cy="161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id="{0E4BA356-992C-4C2A-980D-90D6426CD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93647"/>
              </p:ext>
            </p:extLst>
          </p:nvPr>
        </p:nvGraphicFramePr>
        <p:xfrm>
          <a:off x="3071811" y="3162563"/>
          <a:ext cx="2724325" cy="153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17CDB104-CA59-4363-8ED4-F1DA561F03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553308"/>
              </p:ext>
            </p:extLst>
          </p:nvPr>
        </p:nvGraphicFramePr>
        <p:xfrm>
          <a:off x="5940153" y="3136053"/>
          <a:ext cx="2808312" cy="161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1ACFBC4A-622C-35B5-9AE6-BCD7D243A736}"/>
              </a:ext>
            </a:extLst>
          </p:cNvPr>
          <p:cNvSpPr txBox="1"/>
          <p:nvPr/>
        </p:nvSpPr>
        <p:spPr>
          <a:xfrm>
            <a:off x="241169" y="4606842"/>
            <a:ext cx="3492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2) Проведены эксперименты для проверки</a:t>
            </a:r>
            <a:br>
              <a:rPr lang="ru-RU" sz="1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работоспособности метода и прототипа</a:t>
            </a:r>
          </a:p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идентификации</a:t>
            </a:r>
            <a:endParaRPr lang="ru-RU" sz="1200" dirty="0">
              <a:latin typeface="+mj-lt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91CAB51-CE1E-7554-C80E-80B2BFCBA00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3071"/>
          <a:stretch/>
        </p:blipFill>
        <p:spPr>
          <a:xfrm>
            <a:off x="3851920" y="4725144"/>
            <a:ext cx="5045218" cy="182670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C3E12D7-A6B3-F3E0-322F-4E0F5259F19F}"/>
              </a:ext>
            </a:extLst>
          </p:cNvPr>
          <p:cNvSpPr txBox="1"/>
          <p:nvPr/>
        </p:nvSpPr>
        <p:spPr>
          <a:xfrm>
            <a:off x="251520" y="5323376"/>
            <a:ext cx="29422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3) Произведена оценка границы</a:t>
            </a:r>
          </a:p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применимости метода и прототипа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отсутствие заголовка программы</a:t>
            </a: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зависимость от размера кода</a:t>
            </a: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зависимость от разрушения кода</a:t>
            </a:r>
          </a:p>
          <a:p>
            <a:pPr marL="36036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код для разных архитектур</a:t>
            </a:r>
            <a:endParaRPr lang="ru-RU" sz="1100" dirty="0">
              <a:latin typeface="+mj-l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3A742A4-249F-A25C-D136-0D0C6CD68E3A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344792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0803-A109-D617-B226-DECEF2A7E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5748C24-83FA-4D6B-E235-3C0DB8B97706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A3D6FF3-9FA7-FA8C-10B9-06A8EC22E2D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D07BBF-A570-C8BB-2AEC-E53EFD8AA8CA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ОНР-1. Разработанные средства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Визуализация межпрограммного взаимодействия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1E5DB-4D25-1AA8-698E-DABA7E130A2B}"/>
              </a:ext>
            </a:extLst>
          </p:cNvPr>
          <p:cNvSpPr txBox="1"/>
          <p:nvPr/>
        </p:nvSpPr>
        <p:spPr>
          <a:xfrm>
            <a:off x="252013" y="757153"/>
            <a:ext cx="8612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1) Созданы модель и метод визуализации межпрограммного взаимодействия (</a:t>
            </a:r>
            <a:r>
              <a:rPr lang="ru-RU" sz="1600" i="1" dirty="0">
                <a:effectLst/>
                <a:latin typeface="+mj-lt"/>
                <a:ea typeface="Times New Roman" panose="02020603050405020304" pitchFamily="18" charset="0"/>
              </a:rPr>
              <a:t>Средство 2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поддерживает основные типы программ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PE, ELF, JBC, CIL, 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скрипты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поддерживает основные типы взаимодействий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прямой вызов, прямой импорт, косвенный обмен</a:t>
            </a:r>
            <a:endParaRPr lang="ru-RU" sz="14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82775B-A229-60F3-5A50-B1537B35E214}"/>
              </a:ext>
            </a:extLst>
          </p:cNvPr>
          <p:cNvSpPr txBox="1"/>
          <p:nvPr/>
        </p:nvSpPr>
        <p:spPr>
          <a:xfrm>
            <a:off x="755576" y="1556792"/>
            <a:ext cx="181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Модель взаимодействия</a:t>
            </a:r>
          </a:p>
          <a:p>
            <a:pPr algn="ctr"/>
            <a:r>
              <a:rPr lang="ru-RU" sz="1200" dirty="0"/>
              <a:t>(графическая форма)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16AD18-BE8A-B49A-26FA-C85B6985DB4A}"/>
                  </a:ext>
                </a:extLst>
              </p:cNvPr>
              <p:cNvSpPr txBox="1"/>
              <p:nvPr/>
            </p:nvSpPr>
            <p:spPr>
              <a:xfrm>
                <a:off x="5149012" y="2075126"/>
                <a:ext cx="3383428" cy="1252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9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𝑀𝑜𝑑𝑒𝑙</m:t>
                              </m:r>
                              <m:r>
                                <a:rPr lang="en-US" sz="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9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𝐿𝑒𝑣𝑒</m:t>
                                      </m:r>
                                      <m:sSub>
                                        <m:sSubPr>
                                          <m:ctrlP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𝑅𝑒𝑙𝑎𝑡𝑖𝑜</m:t>
                                      </m:r>
                                      <m:sSub>
                                        <m:sSubPr>
                                          <m:ctrlP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𝐿𝑒𝑣𝑒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𝐿𝑒𝑣𝑒</m:t>
                                  </m:r>
                                  <m:sSub>
                                    <m:sSub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𝑇𝑦𝑝𝑒</m:t>
                                      </m:r>
                                    </m:sub>
                                  </m:sSub>
                                </m: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𝑃𝑟𝑜𝑔𝑟𝑎</m:t>
                                      </m:r>
                                      <m:sSub>
                                        <m:sSubPr>
                                          <m:ctrlP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9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𝐿𝑒𝑣𝑒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𝑇𝑦𝑝𝑒</m:t>
                                  </m:r>
                                </m:sub>
                              </m:sSub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𝑃𝐸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𝐸𝐿𝐹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𝐽𝐵𝐶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𝐶𝐼𝐿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𝑆𝑐𝑟𝑖𝑝𝑡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𝑃𝑟𝑜𝑔𝑟𝑎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𝑃𝑟𝑜𝑔𝑟𝑎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𝐹𝑖𝑙𝑒𝑛𝑎𝑚𝑒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𝑅𝑒𝑙𝑎𝑡𝑖𝑜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𝑅𝑒𝑙𝑎𝑡𝑖𝑜</m:t>
                                  </m:r>
                                  <m:sSub>
                                    <m:sSub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𝑇𝑦𝑝𝑒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𝑅𝑒𝑙𝑎𝑡𝑖𝑜</m:t>
                                  </m:r>
                                  <m:sSub>
                                    <m:sSub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𝐷𝑖𝑟𝑒𝑐𝑡𝑖𝑜𝑛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𝑅𝑒𝑙𝑎𝑡𝑖𝑜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𝑇𝑦𝑝𝑒</m:t>
                                  </m:r>
                                </m:sub>
                              </m:sSub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𝐷𝑖𝑟𝑒𝑐𝑡𝐶𝑎𝑙𝑙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𝐷𝑖𝑟𝑒𝑐𝑡𝐼𝑚𝑝𝑜𝑟𝑡</m:t>
                                  </m:r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𝐼𝑛𝑑𝑖𝑟𝑒𝑐𝑡𝑆𝑤𝑎𝑝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𝑅𝑒𝑙𝑎𝑡𝑖𝑜</m:t>
                              </m:r>
                              <m:sSub>
                                <m:sSubPr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𝐷𝑖𝑟𝑒𝑐𝑡𝑖𝑜𝑛</m:t>
                                  </m:r>
                                </m:sub>
                              </m:sSub>
                              <m:r>
                                <a:rPr lang="ru-RU" sz="9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𝑃𝑟𝑜𝑔𝑟𝑎</m:t>
                                  </m:r>
                                  <m:sSubSup>
                                    <m:sSubSup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𝐹𝑟𝑜𝑚</m:t>
                                      </m:r>
                                    </m:sup>
                                  </m:sSubSup>
                                </m:e>
                                <m:e>
                                  <m:r>
                                    <a:rPr lang="ru-RU" sz="9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𝑃𝑟𝑜𝑔𝑟𝑎</m:t>
                                  </m:r>
                                  <m:sSubSup>
                                    <m:sSubSupPr>
                                      <m:ctrlP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ru-RU" sz="9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𝑇𝑜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  <m:r>
                            <a:rPr lang="en-US" sz="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9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16AD18-BE8A-B49A-26FA-C85B6985D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12" y="2075126"/>
                <a:ext cx="3383428" cy="12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A0BA6CC-4D96-5B0D-45C2-40CB13CD933E}"/>
              </a:ext>
            </a:extLst>
          </p:cNvPr>
          <p:cNvSpPr txBox="1"/>
          <p:nvPr/>
        </p:nvSpPr>
        <p:spPr>
          <a:xfrm>
            <a:off x="5839886" y="1620358"/>
            <a:ext cx="181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Модель взаимодействия</a:t>
            </a:r>
            <a:br>
              <a:rPr lang="ru-RU" sz="1200" dirty="0"/>
            </a:br>
            <a:r>
              <a:rPr lang="ru-RU" sz="1200" dirty="0"/>
              <a:t>(аналитическая форма)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1FC2A-4F30-2E67-E8E8-C734A77DBB7C}"/>
              </a:ext>
            </a:extLst>
          </p:cNvPr>
          <p:cNvSpPr txBox="1"/>
          <p:nvPr/>
        </p:nvSpPr>
        <p:spPr>
          <a:xfrm>
            <a:off x="5292080" y="5391155"/>
            <a:ext cx="3540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3) Произведен анализ визуализаций взаимодействий популярных программ</a:t>
            </a:r>
            <a:endParaRPr lang="ru-RU" sz="1400" dirty="0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94850E-A01D-6F80-DF51-325EA5F7E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51" y="2064542"/>
            <a:ext cx="4297257" cy="115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5BAAF7-FF97-B1FA-82B1-79CA41F2C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460596"/>
            <a:ext cx="4764831" cy="183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4D2672-1FF7-1710-855F-A0B5743978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9" y="4137124"/>
            <a:ext cx="3675716" cy="23645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3A4FC2-668C-C985-8222-21F6C55AE372}"/>
              </a:ext>
            </a:extLst>
          </p:cNvPr>
          <p:cNvSpPr txBox="1"/>
          <p:nvPr/>
        </p:nvSpPr>
        <p:spPr>
          <a:xfrm>
            <a:off x="395536" y="3429000"/>
            <a:ext cx="3672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2) Реализован программой прототип визуализации межпрограммного взаимодействия</a:t>
            </a:r>
            <a:endParaRPr lang="ru-RU" sz="1400" dirty="0">
              <a:latin typeface="+mj-lt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B07857E-3DF1-EA4F-F283-BC588EEAD6FA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85A8-F69B-57C4-5894-B426E0818989}"/>
              </a:ext>
            </a:extLst>
          </p:cNvPr>
          <p:cNvSpPr txBox="1"/>
          <p:nvPr/>
        </p:nvSpPr>
        <p:spPr>
          <a:xfrm>
            <a:off x="2231741" y="6163882"/>
            <a:ext cx="26282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Взаимодействие программ в продукте </a:t>
            </a:r>
            <a:r>
              <a:rPr lang="en-US" sz="1050" dirty="0">
                <a:effectLst/>
                <a:latin typeface="+mj-lt"/>
                <a:ea typeface="Times New Roman" panose="02020603050405020304" pitchFamily="18" charset="0"/>
              </a:rPr>
              <a:t>Git</a:t>
            </a:r>
            <a:br>
              <a:rPr lang="ru-RU" sz="105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(для ОС </a:t>
            </a:r>
            <a:r>
              <a:rPr lang="en-US" sz="1050" dirty="0">
                <a:effectLst/>
                <a:latin typeface="+mj-lt"/>
                <a:ea typeface="Times New Roman" panose="02020603050405020304" pitchFamily="18" charset="0"/>
              </a:rPr>
              <a:t>Windows</a:t>
            </a:r>
            <a:r>
              <a:rPr lang="ru-RU" sz="1050" dirty="0"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0286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63D1-26EE-D843-740C-A208B8F3C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DF7FC672-9C70-B178-99C3-675E1B52EBFF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B539DFB-E1B4-DFED-D60B-F4D33E49EE19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0858706-BB43-16F1-E425-14F79195C11B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Характеристика 1-го основного научного результата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0DC5F-3F13-D658-A602-B2B6053BD1A8}"/>
              </a:ext>
            </a:extLst>
          </p:cNvPr>
          <p:cNvSpPr txBox="1"/>
          <p:nvPr/>
        </p:nvSpPr>
        <p:spPr>
          <a:xfrm>
            <a:off x="279632" y="764704"/>
            <a:ext cx="85847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u="sng" dirty="0"/>
              <a:t>Название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79388" algn="just"/>
            <a:r>
              <a:rPr lang="ru-RU" sz="1200" dirty="0"/>
              <a:t>Методология реверс-инжиниринга программной системы в интересах обнаружения уязвимостей</a:t>
            </a:r>
          </a:p>
          <a:p>
            <a:pPr algn="just"/>
            <a:endParaRPr lang="ru-RU" sz="1200" b="1" u="sng" dirty="0"/>
          </a:p>
          <a:p>
            <a:pPr algn="just"/>
            <a:r>
              <a:rPr lang="ru-RU" sz="1200" b="1" u="sng" dirty="0"/>
              <a:t>Суть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79388" algn="just"/>
            <a:r>
              <a:rPr lang="ru-RU" sz="1200" dirty="0"/>
              <a:t>Методология описывает (в виде схемы) полный процесс извлечения метаинформации (псевдокод, алгоритмы, архитектура, концептуальная модель), функционала и уязвимостей программной системы; указываются основные шаги Методологии, получаемые результаты, их взаимосвязь, а также форма выполнения и типовой применяемый инструментарий.</a:t>
            </a:r>
          </a:p>
          <a:p>
            <a:pPr algn="just"/>
            <a:endParaRPr lang="ru-RU" sz="1200" b="1" u="sng" dirty="0"/>
          </a:p>
          <a:p>
            <a:pPr algn="just"/>
            <a:r>
              <a:rPr lang="ru-RU" sz="1200" b="1" u="sng" dirty="0"/>
              <a:t>Новизна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Предложена оригинальная методология реверс-инжиниринга программной системы в интересах обнаружения уязвимостей,  которая охватывает и ориентирует весь спектр существующих (и потенциально необходимых) методов и средств на синтез требуемых представлений программы с последующим их анализом.</a:t>
            </a:r>
          </a:p>
          <a:p>
            <a:pPr marL="182563" algn="just"/>
            <a:endParaRPr lang="ru-RU" sz="1200" dirty="0"/>
          </a:p>
          <a:p>
            <a:pPr algn="just"/>
            <a:r>
              <a:rPr lang="ru-RU" sz="1200" b="1" u="sng" dirty="0"/>
              <a:t>Теоретическая значимость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В рамках методологии произведено обобщение и систематизация основных шагов, составляющих процесс реверс-инжиниринга программной системы, в виде графо-аналитической схемы.</a:t>
            </a:r>
          </a:p>
          <a:p>
            <a:pPr marL="182563" algn="just"/>
            <a:endParaRPr lang="ru-RU" sz="1200" dirty="0"/>
          </a:p>
          <a:p>
            <a:pPr marL="182563" indent="-182563" algn="just"/>
            <a:r>
              <a:rPr lang="ru-RU" sz="1200" b="1" u="sng" dirty="0"/>
              <a:t>Практическая значимость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Методология позволяет проектировать и непосредственно проводить реверс-инжиниринг программных систем, имеющих различную структуру, аппаратное расположение и особенности функционирования, для обнаружения уязвимостей.</a:t>
            </a:r>
          </a:p>
          <a:p>
            <a:pPr marL="182563" algn="just"/>
            <a:r>
              <a:rPr lang="ru-RU" sz="1200" dirty="0"/>
              <a:t>Исходя из сложности каждого шага и формы его выполнения производится предварительная оценка трудоемкости реверс-инжиниринга.</a:t>
            </a:r>
          </a:p>
          <a:p>
            <a:pPr marL="182563" algn="just"/>
            <a:endParaRPr lang="ru-RU" sz="1200" dirty="0"/>
          </a:p>
          <a:p>
            <a:pPr algn="just"/>
            <a:r>
              <a:rPr lang="ru-RU" sz="1200" b="1" u="sng" dirty="0"/>
              <a:t>Основные публикации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ВАК – 11 (3 лично), </a:t>
            </a:r>
            <a:r>
              <a:rPr lang="en-US" sz="1200" dirty="0"/>
              <a:t>Scopus</a:t>
            </a:r>
            <a:r>
              <a:rPr lang="ru-RU" sz="1200" dirty="0"/>
              <a:t> – 2, </a:t>
            </a:r>
            <a:r>
              <a:rPr lang="en-US" sz="1200" dirty="0"/>
              <a:t>Scopus-</a:t>
            </a:r>
            <a:r>
              <a:rPr lang="ru-RU" sz="1200" dirty="0"/>
              <a:t>конференции – 1, Свидетельства о регистрации программы для ЭВМ – 2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3039DB3-8F22-0710-5ED2-750F62016B32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190985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0276D-BD67-F1C5-11EF-8815757CD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FB3BFD1-B4F7-D000-FEE8-6DF557857346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14B00C8-F38D-0F5E-FE76-6E30697F240D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EAFB84-7C42-B24D-A91E-694D899193F9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уязвимостями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Схема представлений, преобразований, внедрения и поиска уязвимостей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97D33B-D5AF-8F9E-0725-909C1A4B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0955"/>
            <a:ext cx="8352928" cy="52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8A51D7B-B489-EE51-A198-088C3C64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4293097"/>
            <a:ext cx="2957063" cy="22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86EBADD-442D-BC45-4BEB-CC7E9CF08550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2.1</a:t>
            </a:r>
          </a:p>
        </p:txBody>
      </p:sp>
    </p:spTree>
    <p:extLst>
      <p:ext uri="{BB962C8B-B14F-4D97-AF65-F5344CB8AC3E}">
        <p14:creationId xmlns:p14="http://schemas.microsoft.com/office/powerpoint/2010/main" val="1954364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B31D-100B-7F97-E2D9-25A6BD8B2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5CAA63A-3D8E-6600-7F74-CCFC27F8E455}"/>
              </a:ext>
            </a:extLst>
          </p:cNvPr>
          <p:cNvSpPr/>
          <p:nvPr/>
        </p:nvSpPr>
        <p:spPr>
          <a:xfrm>
            <a:off x="5128660" y="764704"/>
            <a:ext cx="3735706" cy="354965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tIns="0" bIns="0" rtlCol="0" anchor="t"/>
          <a:lstStyle/>
          <a:p>
            <a:pPr algn="ctr"/>
            <a:r>
              <a:rPr lang="ru-RU" sz="1400" b="1" dirty="0"/>
              <a:t>Уязвимость это</a:t>
            </a:r>
            <a:r>
              <a:rPr lang="en-US" sz="1400" b="1" dirty="0"/>
              <a:t> –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40D6591-6301-5CC6-8177-896418280D3D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C093456-DC53-5822-7271-1E02EF7611B2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F49505-6F87-2250-96B0-FD38FEB9491F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уязвимостями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Основные элементы и их суть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698A0-B4F7-7CC3-DA1E-7A8F03D8BA2A}"/>
              </a:ext>
            </a:extLst>
          </p:cNvPr>
          <p:cNvSpPr txBox="1"/>
          <p:nvPr/>
        </p:nvSpPr>
        <p:spPr>
          <a:xfrm>
            <a:off x="279632" y="699322"/>
            <a:ext cx="4004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1) Выделенные представления программы</a:t>
            </a:r>
            <a:r>
              <a:rPr lang="en-US" sz="1400" dirty="0"/>
              <a:t>:</a:t>
            </a:r>
            <a:endParaRPr lang="ru-RU" sz="1400" dirty="0"/>
          </a:p>
          <a:p>
            <a:pPr marL="360363" indent="-198438">
              <a:buFont typeface="Arial" panose="020B0604020202020204" pitchFamily="34" charset="0"/>
              <a:buChar char="•"/>
            </a:pPr>
            <a:r>
              <a:rPr lang="ru-RU" sz="1400" dirty="0"/>
              <a:t>Идея, Концептуальная модель, Архитектура,</a:t>
            </a:r>
            <a:br>
              <a:rPr lang="ru-RU" sz="1400" dirty="0"/>
            </a:br>
            <a:r>
              <a:rPr lang="ru-RU" sz="1400" dirty="0"/>
              <a:t>Алгоритмы, Исходный код, Графический код,</a:t>
            </a:r>
            <a:br>
              <a:rPr lang="ru-RU" sz="1400" dirty="0"/>
            </a:br>
            <a:r>
              <a:rPr lang="ru-RU" sz="1400" dirty="0"/>
              <a:t>Дерево абстрактного синтаксиса,</a:t>
            </a:r>
            <a:br>
              <a:rPr lang="ru-RU" sz="1400" dirty="0"/>
            </a:br>
            <a:r>
              <a:rPr lang="ru-RU" sz="1400" dirty="0"/>
              <a:t>Ассемблерный код, Машинный и байт-код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502D2-15D0-0AB7-D558-D8650D1F64B0}"/>
              </a:ext>
            </a:extLst>
          </p:cNvPr>
          <p:cNvSpPr txBox="1"/>
          <p:nvPr/>
        </p:nvSpPr>
        <p:spPr>
          <a:xfrm>
            <a:off x="279633" y="1899409"/>
            <a:ext cx="450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2) Представления рассмотрены, как</a:t>
            </a:r>
            <a:r>
              <a:rPr lang="en-US" sz="1400" dirty="0"/>
              <a:t>:</a:t>
            </a:r>
            <a:endParaRPr lang="ru-RU" sz="14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Форма – внешнее описание программы на</a:t>
            </a:r>
            <a:br>
              <a:rPr lang="ru-RU" sz="1400" dirty="0"/>
            </a:br>
            <a:r>
              <a:rPr lang="ru-RU" sz="1400" dirty="0"/>
              <a:t>собственных конструкциях и уровне абстракции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Содержание – внутренняя неизменяемая суть программы, определяющая ее логику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B40CE-B97A-E582-244B-8530E3889798}"/>
              </a:ext>
            </a:extLst>
          </p:cNvPr>
          <p:cNvSpPr txBox="1"/>
          <p:nvPr/>
        </p:nvSpPr>
        <p:spPr>
          <a:xfrm>
            <a:off x="279632" y="3122965"/>
            <a:ext cx="501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3) Введено понятие </a:t>
            </a:r>
            <a:r>
              <a:rPr lang="ru-RU" sz="1400" dirty="0">
                <a:solidFill>
                  <a:srgbClr val="FF0000"/>
                </a:solidFill>
              </a:rPr>
              <a:t>уязвимости</a:t>
            </a:r>
            <a:r>
              <a:rPr lang="en-US" sz="1400" dirty="0"/>
              <a:t>:</a:t>
            </a:r>
            <a:endParaRPr lang="ru-RU" sz="1400" dirty="0"/>
          </a:p>
          <a:p>
            <a:pPr marL="357188" indent="-177800">
              <a:buFont typeface="Arial" panose="020B0604020202020204" pitchFamily="34" charset="0"/>
              <a:buChar char="•"/>
            </a:pPr>
            <a:r>
              <a:rPr lang="ru-RU" sz="1400" u="sng" dirty="0"/>
              <a:t>Суть</a:t>
            </a:r>
            <a:r>
              <a:rPr lang="ru-RU" sz="1400" dirty="0"/>
              <a:t> – </a:t>
            </a:r>
            <a:r>
              <a:rPr lang="ru-RU" sz="1400" i="1" dirty="0"/>
              <a:t>Дефект эволюции представлений программы, ведущий к угрозам информационной безопасности</a:t>
            </a:r>
          </a:p>
          <a:p>
            <a:pPr marL="357188" indent="-177800">
              <a:buFont typeface="Arial" panose="020B0604020202020204" pitchFamily="34" charset="0"/>
              <a:buChar char="•"/>
            </a:pPr>
            <a:r>
              <a:rPr lang="ru-RU" sz="1400" u="sng" dirty="0"/>
              <a:t>Формально</a:t>
            </a:r>
            <a:r>
              <a:rPr lang="ru-RU" sz="1400" dirty="0"/>
              <a:t> – </a:t>
            </a:r>
            <a:r>
              <a:rPr lang="ru-RU" sz="1400" i="1" dirty="0"/>
              <a:t>Отличие содержаний представлений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515FC-F5F3-7B12-B68E-D6FDCB5A7004}"/>
              </a:ext>
            </a:extLst>
          </p:cNvPr>
          <p:cNvSpPr txBox="1"/>
          <p:nvPr/>
        </p:nvSpPr>
        <p:spPr>
          <a:xfrm>
            <a:off x="279632" y="4165917"/>
            <a:ext cx="7100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4) Расширена таксономия уязвимостей в части классификации</a:t>
            </a:r>
            <a:r>
              <a:rPr lang="en-US" sz="1400" dirty="0"/>
              <a:t>: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400" dirty="0"/>
              <a:t>По «структурному уровню»</a:t>
            </a:r>
            <a:r>
              <a:rPr lang="en-US" sz="1400" dirty="0"/>
              <a:t>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ru-RU" sz="1200" dirty="0"/>
              <a:t>КУ </a:t>
            </a:r>
            <a:r>
              <a:rPr lang="en-US" sz="1200" dirty="0"/>
              <a:t>- </a:t>
            </a:r>
            <a:r>
              <a:rPr lang="ru-RU" sz="1200" dirty="0"/>
              <a:t>концептуальные уязвимости (</a:t>
            </a:r>
            <a:r>
              <a:rPr lang="en-US" sz="1200" dirty="0"/>
              <a:t>CL</a:t>
            </a:r>
            <a:r>
              <a:rPr lang="ru-RU" sz="1200" dirty="0"/>
              <a:t>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ru-RU" sz="1200" dirty="0"/>
              <a:t>ВУ </a:t>
            </a:r>
            <a:r>
              <a:rPr lang="en-US" sz="1200" dirty="0"/>
              <a:t>- </a:t>
            </a:r>
            <a:r>
              <a:rPr lang="ru-RU" sz="1200" dirty="0"/>
              <a:t>высокоуровневые уязвимости (</a:t>
            </a:r>
            <a:r>
              <a:rPr lang="en-US" sz="1200" dirty="0"/>
              <a:t>HL</a:t>
            </a:r>
            <a:r>
              <a:rPr lang="ru-RU" sz="1200" dirty="0"/>
              <a:t>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ru-RU" sz="1200" dirty="0"/>
              <a:t>СУ </a:t>
            </a:r>
            <a:r>
              <a:rPr lang="en-US" sz="1200" dirty="0"/>
              <a:t>- </a:t>
            </a:r>
            <a:r>
              <a:rPr lang="ru-RU" sz="1200" dirty="0" err="1"/>
              <a:t>среднеуровневые</a:t>
            </a:r>
            <a:r>
              <a:rPr lang="ru-RU" sz="1200" dirty="0"/>
              <a:t> уязвимости (</a:t>
            </a:r>
            <a:r>
              <a:rPr lang="en-US" sz="1200" dirty="0"/>
              <a:t>ML</a:t>
            </a:r>
            <a:r>
              <a:rPr lang="ru-RU" sz="1200" dirty="0"/>
              <a:t>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ru-RU" sz="1200" dirty="0"/>
              <a:t>НУ </a:t>
            </a:r>
            <a:r>
              <a:rPr lang="en-US" sz="1200" dirty="0"/>
              <a:t>- </a:t>
            </a:r>
            <a:r>
              <a:rPr lang="ru-RU" sz="1200" dirty="0"/>
              <a:t>низкоуровневые уязвимости (</a:t>
            </a:r>
            <a:r>
              <a:rPr lang="en-US" sz="1200" dirty="0"/>
              <a:t>LL</a:t>
            </a:r>
            <a:r>
              <a:rPr lang="ru-RU" sz="1200" dirty="0"/>
              <a:t>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ru-RU" sz="1200" dirty="0"/>
              <a:t>АУ </a:t>
            </a:r>
            <a:r>
              <a:rPr lang="en-US" sz="1200" dirty="0"/>
              <a:t>- </a:t>
            </a:r>
            <a:r>
              <a:rPr lang="ru-RU" sz="1200" dirty="0"/>
              <a:t>атомарные уязвимости (</a:t>
            </a:r>
            <a:r>
              <a:rPr lang="en-US" sz="1200" dirty="0"/>
              <a:t>AL</a:t>
            </a:r>
            <a:r>
              <a:rPr lang="ru-RU" sz="1200" dirty="0"/>
              <a:t>)</a:t>
            </a:r>
            <a:endParaRPr lang="ru-RU" sz="1400" dirty="0"/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400" dirty="0"/>
              <a:t>По «изменению содержания»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400" dirty="0"/>
              <a:t>По «воздействию на информационные потоки»</a:t>
            </a:r>
            <a:r>
              <a:rPr lang="en-US" sz="1400" dirty="0"/>
              <a:t>:</a:t>
            </a:r>
          </a:p>
          <a:p>
            <a:pPr marL="630238" lvl="1" indent="-173038">
              <a:buFont typeface="Courier New" panose="02070309020205020404" pitchFamily="49" charset="0"/>
              <a:buChar char="o"/>
            </a:pPr>
            <a:r>
              <a:rPr lang="ru-RU" sz="1200" dirty="0"/>
              <a:t>появление информационного потока ‒ аналог нарушения конфиденциальности информации</a:t>
            </a:r>
          </a:p>
          <a:p>
            <a:pPr marL="630238" lvl="1" indent="-173038">
              <a:buFont typeface="Courier New" panose="02070309020205020404" pitchFamily="49" charset="0"/>
              <a:buChar char="o"/>
            </a:pPr>
            <a:r>
              <a:rPr lang="ru-RU" sz="1200" dirty="0"/>
              <a:t>«потеря информационного потока ‒ аналог нарушения доступности информации</a:t>
            </a:r>
          </a:p>
          <a:p>
            <a:pPr marL="630238" lvl="1" indent="-173038">
              <a:buFont typeface="Courier New" panose="02070309020205020404" pitchFamily="49" charset="0"/>
              <a:buChar char="o"/>
            </a:pPr>
            <a:r>
              <a:rPr lang="ru-RU" sz="1200" dirty="0"/>
              <a:t>«изменение информационного потока ‒ аналог нарушения целостности информации</a:t>
            </a:r>
            <a:endParaRPr lang="ru-RU" sz="1400" dirty="0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8BC5A0E9-F887-9173-7C67-6D49EB24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7612" y="4437112"/>
            <a:ext cx="5426755" cy="135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5848F59-39C1-69CB-51F8-3ED55C336273}"/>
              </a:ext>
            </a:extLst>
          </p:cNvPr>
          <p:cNvCxnSpPr>
            <a:cxnSpLocks/>
          </p:cNvCxnSpPr>
          <p:nvPr/>
        </p:nvCxnSpPr>
        <p:spPr>
          <a:xfrm flipV="1">
            <a:off x="3059832" y="5373216"/>
            <a:ext cx="792088" cy="314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E439FD55-239A-852A-77C0-7B14E372062B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9DE9F-FE98-0A21-2368-3FFAF188BB39}"/>
              </a:ext>
            </a:extLst>
          </p:cNvPr>
          <p:cNvSpPr txBox="1"/>
          <p:nvPr/>
        </p:nvSpPr>
        <p:spPr>
          <a:xfrm>
            <a:off x="5410901" y="1268760"/>
            <a:ext cx="319652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/>
              <a:t>ISO/IEC 27000:2014</a:t>
            </a:r>
            <a:endParaRPr lang="ru-RU" sz="1100" b="1" dirty="0"/>
          </a:p>
          <a:p>
            <a:pPr algn="just"/>
            <a:r>
              <a:rPr lang="ru-RU" sz="1100" dirty="0"/>
              <a:t>Слабость актива или управления, эксплуатация которой приведёт к реализации одной или нескольких угроз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1229E-BEAB-A573-4503-6803075AF71E}"/>
              </a:ext>
            </a:extLst>
          </p:cNvPr>
          <p:cNvSpPr txBox="1"/>
          <p:nvPr/>
        </p:nvSpPr>
        <p:spPr>
          <a:xfrm>
            <a:off x="5410901" y="2137232"/>
            <a:ext cx="3200173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/>
              <a:t>ГОСТ Р 56545-2015</a:t>
            </a:r>
          </a:p>
          <a:p>
            <a:pPr algn="just"/>
            <a:r>
              <a:rPr lang="ru-RU" sz="1100" dirty="0"/>
              <a:t>Недостаток (слабость) программного (программно-технического) средства или информационной системы в целом, который (которая) может быть использована для реализации угроз безопасности информации.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ECE45-C0B8-1F93-43FF-586DA0E1C6A3}"/>
              </a:ext>
            </a:extLst>
          </p:cNvPr>
          <p:cNvSpPr txBox="1"/>
          <p:nvPr/>
        </p:nvSpPr>
        <p:spPr>
          <a:xfrm>
            <a:off x="5405355" y="3346509"/>
            <a:ext cx="320017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/>
              <a:t>http://cwe.mitre.org</a:t>
            </a:r>
            <a:endParaRPr lang="ru-RU" sz="1100" b="1" dirty="0"/>
          </a:p>
          <a:p>
            <a:pPr algn="just"/>
            <a:r>
              <a:rPr lang="ru-RU" sz="1100" dirty="0"/>
              <a:t>Ошибка в программном обеспечении, способная напрямую быть использована хакером для получения доступа к системе или сети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B8802-CD20-A4E8-66C2-848CF754A430}"/>
              </a:ext>
            </a:extLst>
          </p:cNvPr>
          <p:cNvSpPr txBox="1"/>
          <p:nvPr/>
        </p:nvSpPr>
        <p:spPr>
          <a:xfrm rot="16200000">
            <a:off x="4327453" y="2546174"/>
            <a:ext cx="1909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https://bdu.fstec.ru/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504663C-9360-1C5B-AAC5-A97EEC856CEF}"/>
              </a:ext>
            </a:extLst>
          </p:cNvPr>
          <p:cNvCxnSpPr>
            <a:cxnSpLocks/>
          </p:cNvCxnSpPr>
          <p:nvPr/>
        </p:nvCxnSpPr>
        <p:spPr>
          <a:xfrm flipH="1">
            <a:off x="3007796" y="3284984"/>
            <a:ext cx="21404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6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8B090-8D3A-A0C5-6FEB-D879D5A7D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5DDA6810-55BE-50C4-3C6B-71F0EA5ADD40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CFD53D1-6F6D-4154-123E-FEC039B50421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466CCD-CE94-20F0-EB38-A6F398DA2B52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уязвимостями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Основные утверждения и их формализация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CE7E8-6EEF-75AD-8D00-408C3D3F2AF4}"/>
              </a:ext>
            </a:extLst>
          </p:cNvPr>
          <p:cNvSpPr txBox="1"/>
          <p:nvPr/>
        </p:nvSpPr>
        <p:spPr>
          <a:xfrm>
            <a:off x="182242" y="706337"/>
            <a:ext cx="835036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1) Введены и обоснованы следующие 15 утверждений (согласно модели жизненного цикла):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a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редставление является совокупностью формы и содержания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сходным представлением любой программы является идея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форма и содержание отражают программу в некотором одном представлении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жизненный цикл программы состоит из преобразования представлений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уязвимость в представлении есть отличие между содержаниями представлений идеи и текущего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a typeface="Times New Roman" panose="02020603050405020304" pitchFamily="18" charset="0"/>
              </a:rPr>
              <a:t>о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тсутствие уязвимости соответствует тождественности представлений идеи и текущего;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классификация уязвимости возможна по 3-м введенным признакам 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уязвимость может быть внесена операцией, которая меняет содержания в некотором представлении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a typeface="Times New Roman" panose="02020603050405020304" pitchFamily="18" charset="0"/>
              </a:rPr>
              <a:t>о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перация внесения уязвимости может быть записана, как способ изменения содержания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уязвимость может быть найдена путем применения операции обнаружения уязвимости к представлению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способы обнаружения уязвимостей взаимодействуют с содержанием посредством формы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операция обнаружения уязвимости может быть записана, как способ нахождения отличия содержаний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восстановление предыдущих представлений из текущего состоит из их обратных преобразований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весь жизненный цикл программы (без уязвимостей) представим как множество преобразований представлений</a:t>
            </a:r>
          </a:p>
          <a:p>
            <a:pPr marL="447675" lvl="0" indent="-271463" algn="just">
              <a:buFont typeface="+mj-lt"/>
              <a:buAutoNum type="arabicPeriod"/>
              <a:tabLst>
                <a:tab pos="630555" algn="l"/>
              </a:tabLst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весь жизненный цикл программы (с уязвимостей) также представим как множество преобразований представлений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808BD-C2F2-C3ED-C661-7B10D5A7465D}"/>
              </a:ext>
            </a:extLst>
          </p:cNvPr>
          <p:cNvSpPr txBox="1"/>
          <p:nvPr/>
        </p:nvSpPr>
        <p:spPr>
          <a:xfrm>
            <a:off x="248614" y="3861048"/>
            <a:ext cx="698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2) Произведена запись модели жизненного цикла и утверждений в аналитическом виде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D182B-0D21-0FC0-89D0-7FBFC8ECD4E8}"/>
              </a:ext>
            </a:extLst>
          </p:cNvPr>
          <p:cNvSpPr txBox="1"/>
          <p:nvPr/>
        </p:nvSpPr>
        <p:spPr>
          <a:xfrm>
            <a:off x="367412" y="4244032"/>
            <a:ext cx="12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200" u="sng" dirty="0">
                <a:effectLst/>
                <a:ea typeface="Times New Roman" panose="02020603050405020304" pitchFamily="18" charset="0"/>
              </a:rPr>
              <a:t>Утверждение 1. </a:t>
            </a:r>
            <a:endParaRPr lang="ru-RU" sz="1100" u="sng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5ED549-DCCB-3353-238D-8ADE30D93B13}"/>
                  </a:ext>
                </a:extLst>
              </p:cNvPr>
              <p:cNvSpPr txBox="1"/>
              <p:nvPr/>
            </p:nvSpPr>
            <p:spPr>
              <a:xfrm>
                <a:off x="1475656" y="4237620"/>
                <a:ext cx="1584176" cy="28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ru-RU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5ED549-DCCB-3353-238D-8ADE30D93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237620"/>
                <a:ext cx="1584176" cy="283411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A071C-B1F8-3231-2B2D-EA0501DEFD1D}"/>
                  </a:ext>
                </a:extLst>
              </p:cNvPr>
              <p:cNvSpPr txBox="1"/>
              <p:nvPr/>
            </p:nvSpPr>
            <p:spPr>
              <a:xfrm>
                <a:off x="2960592" y="4225894"/>
                <a:ext cx="4683975" cy="28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- представление 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100" dirty="0">
                    <a:effectLst/>
                    <a:ea typeface="Times New Roman" panose="02020603050405020304" pitchFamily="18" charset="0"/>
                  </a:rPr>
                  <a:t> - </a:t>
                </a:r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форма и содержание </a:t>
                </a:r>
                <a:r>
                  <a:rPr lang="en-US" sz="1100" dirty="0">
                    <a:effectLst/>
                    <a:ea typeface="Times New Roman" panose="02020603050405020304" pitchFamily="18" charset="0"/>
                  </a:rPr>
                  <a:t>k-</a:t>
                </a:r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го представления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A071C-B1F8-3231-2B2D-EA0501DEF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592" y="4225894"/>
                <a:ext cx="4683975" cy="280333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113D02-F8DE-8255-79DB-F4B5218EB608}"/>
              </a:ext>
            </a:extLst>
          </p:cNvPr>
          <p:cNvSpPr txBox="1"/>
          <p:nvPr/>
        </p:nvSpPr>
        <p:spPr>
          <a:xfrm>
            <a:off x="367412" y="4538495"/>
            <a:ext cx="12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200" u="sng" dirty="0">
                <a:effectLst/>
                <a:ea typeface="Times New Roman" panose="02020603050405020304" pitchFamily="18" charset="0"/>
              </a:rPr>
              <a:t>Утверждение </a:t>
            </a:r>
            <a:r>
              <a:rPr lang="en-US" sz="1200" u="sng" dirty="0">
                <a:effectLst/>
                <a:ea typeface="Times New Roman" panose="02020603050405020304" pitchFamily="18" charset="0"/>
              </a:rPr>
              <a:t>4</a:t>
            </a:r>
            <a:r>
              <a:rPr lang="ru-RU" sz="1200" u="sng" dirty="0">
                <a:effectLst/>
                <a:ea typeface="Times New Roman" panose="02020603050405020304" pitchFamily="18" charset="0"/>
              </a:rPr>
              <a:t>. </a:t>
            </a:r>
            <a:endParaRPr lang="ru-RU" sz="11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F8F8B-6E7B-0304-755F-2DB24F1CFFD8}"/>
              </a:ext>
            </a:extLst>
          </p:cNvPr>
          <p:cNvSpPr txBox="1"/>
          <p:nvPr/>
        </p:nvSpPr>
        <p:spPr>
          <a:xfrm>
            <a:off x="389395" y="4830741"/>
            <a:ext cx="12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200" u="sng" dirty="0">
                <a:effectLst/>
                <a:ea typeface="Times New Roman" panose="02020603050405020304" pitchFamily="18" charset="0"/>
              </a:rPr>
              <a:t>Утверждение 5. </a:t>
            </a:r>
            <a:endParaRPr lang="ru-RU" sz="1100" u="sng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2A4F7-7D74-D12F-23C0-3108A1C7570E}"/>
              </a:ext>
            </a:extLst>
          </p:cNvPr>
          <p:cNvSpPr txBox="1"/>
          <p:nvPr/>
        </p:nvSpPr>
        <p:spPr>
          <a:xfrm>
            <a:off x="383272" y="5106089"/>
            <a:ext cx="3176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200" u="sng" dirty="0">
                <a:effectLst/>
                <a:ea typeface="Times New Roman" panose="02020603050405020304" pitchFamily="18" charset="0"/>
              </a:rPr>
              <a:t>Утверждение 7. Классификация уязвимостей</a:t>
            </a:r>
            <a:r>
              <a:rPr lang="en-US" sz="1200" u="sng" dirty="0">
                <a:effectLst/>
                <a:ea typeface="Times New Roman" panose="02020603050405020304" pitchFamily="18" charset="0"/>
              </a:rPr>
              <a:t>:</a:t>
            </a:r>
            <a:endParaRPr lang="ru-RU" sz="1100" u="sng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4C3C08-4031-5BBB-1BD8-1101A5F1E179}"/>
                  </a:ext>
                </a:extLst>
              </p:cNvPr>
              <p:cNvSpPr txBox="1"/>
              <p:nvPr/>
            </p:nvSpPr>
            <p:spPr>
              <a:xfrm>
                <a:off x="1378611" y="4529995"/>
                <a:ext cx="1581981" cy="26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4C3C08-4031-5BBB-1BD8-1101A5F1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11" y="4529995"/>
                <a:ext cx="1581981" cy="264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575C6-167A-1AB2-DA5B-D7CDA58CD2B9}"/>
                  </a:ext>
                </a:extLst>
              </p:cNvPr>
              <p:cNvSpPr txBox="1"/>
              <p:nvPr/>
            </p:nvSpPr>
            <p:spPr>
              <a:xfrm>
                <a:off x="2851556" y="4509120"/>
                <a:ext cx="5349862" cy="280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12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12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ru-RU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 </a:t>
                </a:r>
                <a:r>
                  <a:rPr lang="ru-RU" sz="1200" dirty="0">
                    <a:ea typeface="Times New Roman" panose="02020603050405020304" pitchFamily="18" charset="0"/>
                  </a:rPr>
                  <a:t>преобразование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представления 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k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в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k+1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, «</a:t>
                </a:r>
                <a14:m>
                  <m:oMath xmlns:m="http://schemas.openxmlformats.org/officeDocument/2006/math">
                    <m:r>
                      <a:rPr lang="ru-RU" sz="120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» - действие над объектом</a:t>
                </a:r>
                <a:endParaRPr lang="ru-RU" sz="1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575C6-167A-1AB2-DA5B-D7CDA58CD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56" y="4509120"/>
                <a:ext cx="5349862" cy="280333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FB8B75-1054-6E95-C297-62CEB8C6D56D}"/>
                  </a:ext>
                </a:extLst>
              </p:cNvPr>
              <p:cNvSpPr txBox="1"/>
              <p:nvPr/>
            </p:nvSpPr>
            <p:spPr>
              <a:xfrm>
                <a:off x="1477191" y="4820179"/>
                <a:ext cx="936104" cy="26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1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1100" i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∖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FB8B75-1054-6E95-C297-62CEB8C6D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91" y="4820179"/>
                <a:ext cx="936104" cy="264624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E1CF9C-C81B-9954-2D8D-0B62C7A54584}"/>
                  </a:ext>
                </a:extLst>
              </p:cNvPr>
              <p:cNvSpPr txBox="1"/>
              <p:nvPr/>
            </p:nvSpPr>
            <p:spPr>
              <a:xfrm>
                <a:off x="2334107" y="4797152"/>
                <a:ext cx="30299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1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u-RU" sz="110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 - исходное содержание программы (в Идее)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E1CF9C-C81B-9954-2D8D-0B62C7A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07" y="4797152"/>
                <a:ext cx="3029932" cy="261610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E7882B2-6853-75F5-1242-1FFADFB9145C}"/>
                  </a:ext>
                </a:extLst>
              </p:cNvPr>
              <p:cNvSpPr txBox="1"/>
              <p:nvPr/>
            </p:nvSpPr>
            <p:spPr>
              <a:xfrm>
                <a:off x="3491880" y="5121233"/>
                <a:ext cx="2880320" cy="855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1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ru-RU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1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100" i="0">
                                              <a:latin typeface="Cambria Math" panose="02040503050406030204" pitchFamily="18" charset="0"/>
                                            </a:rPr>
                                            <m:t>ℂ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𝑙𝑒𝑣𝑒𝑙</m:t>
                                  </m:r>
                                </m:sub>
                              </m:sSub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ru-RU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1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100" i="0">
                                              <a:latin typeface="Cambria Math" panose="02040503050406030204" pitchFamily="18" charset="0"/>
                                            </a:rPr>
                                            <m:t>ℂ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𝑑𝑖𝑓𝑓𝑒𝑟𝑒𝑛𝑐𝑒</m:t>
                                  </m:r>
                                </m:sub>
                              </m:sSub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ru-RU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1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100" i="0">
                                              <a:latin typeface="Cambria Math" panose="02040503050406030204" pitchFamily="18" charset="0"/>
                                            </a:rPr>
                                            <m:t>ℂ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𝑖𝑛𝑓𝑜𝑓𝑙𝑜𝑤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𝑙𝑒𝑣𝑒𝑙</m:t>
                              </m:r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𝐶𝐿</m:t>
                                  </m:r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𝐻𝐿</m:t>
                                  </m:r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𝑀𝐿</m:t>
                                  </m:r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𝐿𝐿</m:t>
                                  </m:r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1100" i="1">
                                      <a:latin typeface="Cambria Math" panose="02040503050406030204" pitchFamily="18" charset="0"/>
                                    </a:rPr>
                                    <m:t>𝐴𝐿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𝑑𝑖𝑓𝑓𝑒𝑟𝑒𝑛𝑐𝑒</m:t>
                              </m:r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−,+,△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100" i="1">
                                  <a:latin typeface="Cambria Math" panose="02040503050406030204" pitchFamily="18" charset="0"/>
                                </a:rPr>
                                <m:t>𝑖𝑛𝑓𝑜𝑓𝑙𝑜𝑤</m:t>
                              </m:r>
                              <m:r>
                                <a:rPr lang="ru-RU" sz="11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 i="0">
                                      <a:latin typeface="Cambria Math" panose="02040503050406030204" pitchFamily="18" charset="0"/>
                                    </a:rPr>
                                    <m:t>−,+,△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ru-RU" sz="11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E7882B2-6853-75F5-1242-1FFADFB9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121233"/>
                <a:ext cx="2880320" cy="855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94B067-1A04-BA2D-68DC-E880E30ECF83}"/>
                  </a:ext>
                </a:extLst>
              </p:cNvPr>
              <p:cNvSpPr txBox="1"/>
              <p:nvPr/>
            </p:nvSpPr>
            <p:spPr>
              <a:xfrm>
                <a:off x="674833" y="5360151"/>
                <a:ext cx="14947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100" i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100" dirty="0">
                    <a:effectLst/>
                    <a:ea typeface="Times New Roman" panose="02020603050405020304" pitchFamily="18" charset="0"/>
                  </a:rPr>
                  <a:t> - </a:t>
                </a:r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класс уязвимости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94B067-1A04-BA2D-68DC-E880E30EC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3" y="5360151"/>
                <a:ext cx="1494768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5E2FC1-D053-3D5E-ADD1-DB338CBD945D}"/>
                  </a:ext>
                </a:extLst>
              </p:cNvPr>
              <p:cNvSpPr txBox="1"/>
              <p:nvPr/>
            </p:nvSpPr>
            <p:spPr>
              <a:xfrm>
                <a:off x="674833" y="5589240"/>
                <a:ext cx="2511650" cy="44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1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>
                                    <a:latin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b>
                                <m:r>
                                  <a:rPr lang="ru-RU" sz="11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𝑙𝑒𝑣𝑒𝑙</m:t>
                        </m:r>
                      </m:sub>
                    </m:sSub>
                  </m:oMath>
                </a14:m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1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>
                                    <a:latin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b>
                                <m:r>
                                  <a:rPr lang="ru-RU" sz="11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𝑑𝑖𝑓𝑓𝑒𝑟𝑒𝑛𝑐𝑒</m:t>
                        </m:r>
                      </m:sub>
                    </m:sSub>
                  </m:oMath>
                </a14:m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ru-RU" sz="11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1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100">
                                    <a:latin typeface="Cambria Math" panose="02040503050406030204" pitchFamily="18" charset="0"/>
                                  </a:rPr>
                                  <m:t>ℂ</m:t>
                                </m:r>
                              </m:e>
                              <m:sub>
                                <m:r>
                                  <a:rPr lang="ru-RU" sz="11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𝑖𝑛𝑓𝑜𝑓𝑙𝑜𝑤</m:t>
                        </m:r>
                      </m:sub>
                    </m:sSub>
                  </m:oMath>
                </a14:m>
                <a:r>
                  <a:rPr lang="ru-RU" sz="1100" dirty="0">
                    <a:effectLst/>
                    <a:ea typeface="Times New Roman" panose="02020603050405020304" pitchFamily="18" charset="0"/>
                  </a:rPr>
                  <a:t> -</a:t>
                </a:r>
              </a:p>
              <a:p>
                <a:pPr>
                  <a:buNone/>
                </a:pPr>
                <a:r>
                  <a:rPr lang="ru-RU" sz="1100" dirty="0">
                    <a:ea typeface="Times New Roman" panose="02020603050405020304" pitchFamily="18" charset="0"/>
                  </a:rPr>
                  <a:t>подклассы (в новой таксономии)</a:t>
                </a:r>
                <a:endParaRPr lang="ru-RU" sz="1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5E2FC1-D053-3D5E-ADD1-DB338CBD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3" y="5589240"/>
                <a:ext cx="2511650" cy="444417"/>
              </a:xfrm>
              <a:prstGeom prst="rect">
                <a:avLst/>
              </a:prstGeom>
              <a:blipFill>
                <a:blip r:embed="rId10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A01A2A5D-FDB2-3F03-76B8-61C43BFDF209}"/>
              </a:ext>
            </a:extLst>
          </p:cNvPr>
          <p:cNvSpPr txBox="1"/>
          <p:nvPr/>
        </p:nvSpPr>
        <p:spPr>
          <a:xfrm>
            <a:off x="409939" y="6092599"/>
            <a:ext cx="1329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200" u="sng" dirty="0">
                <a:effectLst/>
                <a:ea typeface="Times New Roman" panose="02020603050405020304" pitchFamily="18" charset="0"/>
              </a:rPr>
              <a:t>Утверждение 11. </a:t>
            </a:r>
            <a:endParaRPr lang="ru-RU" sz="1100" u="sng" dirty="0">
              <a:effectLst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8A25524-FC2B-786B-09BE-E2A178A7EBD5}"/>
                  </a:ext>
                </a:extLst>
              </p:cNvPr>
              <p:cNvSpPr txBox="1"/>
              <p:nvPr/>
            </p:nvSpPr>
            <p:spPr>
              <a:xfrm>
                <a:off x="1730263" y="6107988"/>
                <a:ext cx="197764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10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100" i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1100" i="0">
                          <a:latin typeface="Cambria Math" panose="02040503050406030204" pitchFamily="18" charset="0"/>
                        </a:rPr>
                        <m:t> ⇒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ru-RU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ru-RU" sz="1100" i="0">
                          <a:latin typeface="Cambria Math" panose="02040503050406030204" pitchFamily="18" charset="0"/>
                        </a:rPr>
                        <m:t>∈∅,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8A25524-FC2B-786B-09BE-E2A178A7E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263" y="6107988"/>
                <a:ext cx="1977642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ACAC2AC-8303-C988-7393-2AE1FAE271CF}"/>
                  </a:ext>
                </a:extLst>
              </p:cNvPr>
              <p:cNvSpPr txBox="1"/>
              <p:nvPr/>
            </p:nvSpPr>
            <p:spPr>
              <a:xfrm>
                <a:off x="3691243" y="6085017"/>
                <a:ext cx="34109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- обнаружение уязвимости в представление 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x</a:t>
                </a:r>
                <a:endParaRPr lang="ru-RU" sz="1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ACAC2AC-8303-C988-7393-2AE1FAE27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43" y="6085017"/>
                <a:ext cx="3410998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1240EEC5-9059-42F5-7F38-01E6C8E7E914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182855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99F7-4351-FF37-D38F-2D00F99D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0734CD8-9CB4-E18B-6D40-6556EAAE2ADA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09F4857-88F9-2797-46C6-3F670C506F18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16C0BEE-F24E-A83C-5251-1B05F6FB6F16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уязвимостями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Аналитическая запись модели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EC684D-8860-8BC5-BD25-F2DFF97E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1571"/>
            <a:ext cx="6646968" cy="5575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92DB7-E749-3DCC-9102-826E1F1A2B4C}"/>
              </a:ext>
            </a:extLst>
          </p:cNvPr>
          <p:cNvSpPr txBox="1"/>
          <p:nvPr/>
        </p:nvSpPr>
        <p:spPr>
          <a:xfrm>
            <a:off x="320622" y="733161"/>
            <a:ext cx="382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1) Модель представлена в аналитическом виде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EA55E99-A707-C8EA-62B8-F1BD9CAE6535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2.4</a:t>
            </a:r>
          </a:p>
        </p:txBody>
      </p:sp>
    </p:spTree>
    <p:extLst>
      <p:ext uri="{BB962C8B-B14F-4D97-AF65-F5344CB8AC3E}">
        <p14:creationId xmlns:p14="http://schemas.microsoft.com/office/powerpoint/2010/main" val="9487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C3AA7-2003-E56A-139E-FC29372A7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796B871-13BD-9C49-ADA2-FF217CAAC4E7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9170C03-3DDE-9335-354A-10EC9159FB44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39CF8E-6E07-289A-D0A5-BD586E1568AB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уязвимостями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Ретроспективно-фактологический и практический эксперимент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A74E7-343F-CA80-6D31-C2D1F1F15CE8}"/>
              </a:ext>
            </a:extLst>
          </p:cNvPr>
          <p:cNvSpPr txBox="1"/>
          <p:nvPr/>
        </p:nvSpPr>
        <p:spPr>
          <a:xfrm>
            <a:off x="168143" y="3841303"/>
            <a:ext cx="8375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2) Проведен эксперимент по оценке охвата уязвимостью</a:t>
            </a:r>
            <a:r>
              <a:rPr lang="en-US" sz="1400" dirty="0"/>
              <a:t> </a:t>
            </a:r>
            <a:r>
              <a:rPr lang="ru-RU" sz="1400" dirty="0"/>
              <a:t>представлений в процессе эволюции программы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440BF6D-FD58-DF79-8D46-F15DAD430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545294"/>
              </p:ext>
            </p:extLst>
          </p:nvPr>
        </p:nvGraphicFramePr>
        <p:xfrm>
          <a:off x="279632" y="4221094"/>
          <a:ext cx="3932327" cy="237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18267-CA53-F330-BD6A-75AB3F74251A}"/>
                  </a:ext>
                </a:extLst>
              </p:cNvPr>
              <p:cNvSpPr txBox="1"/>
              <p:nvPr/>
            </p:nvSpPr>
            <p:spPr>
              <a:xfrm>
                <a:off x="4256186" y="5735578"/>
                <a:ext cx="458283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Выводы</a:t>
                </a:r>
                <a:r>
                  <a:rPr lang="en-US" sz="1400" u="sng" dirty="0"/>
                  <a:t>:</a:t>
                </a:r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Уязвимость </a:t>
                </a:r>
                <a:r>
                  <a:rPr lang="ru-RU" sz="1200" dirty="0">
                    <a:latin typeface="+mj-lt"/>
                  </a:rPr>
                  <a:t>«размывается» в процессе эволюции программы</a:t>
                </a:r>
                <a:endParaRPr lang="ru-RU" sz="1200" dirty="0"/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Охват уязвимости в </a:t>
                </a:r>
                <a:r>
                  <a:rPr lang="ru-RU" sz="1200" dirty="0" err="1"/>
                  <a:t>МашКоде</a:t>
                </a:r>
                <a:r>
                  <a:rPr lang="ru-RU" sz="1200" dirty="0"/>
                  <a:t> вырос в 2.5 раза</a:t>
                </a:r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Средний рост охвата по представлениям</a:t>
                </a:r>
                <a:r>
                  <a:rPr lang="en-US" sz="1200" dirty="0"/>
                  <a:t>: </a:t>
                </a:r>
                <a:r>
                  <a:rPr lang="ru-RU" sz="1200" dirty="0"/>
                  <a:t>в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𝐶𝑜𝑣𝑒𝑟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=1.2</m:t>
                    </m:r>
                  </m:oMath>
                </a14:m>
                <a:r>
                  <a:rPr lang="ru-RU" sz="1200" dirty="0"/>
                  <a:t> раза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18267-CA53-F330-BD6A-75AB3F742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86" y="5735578"/>
                <a:ext cx="4582838" cy="861774"/>
              </a:xfrm>
              <a:prstGeom prst="rect">
                <a:avLst/>
              </a:prstGeom>
              <a:blipFill>
                <a:blip r:embed="rId3"/>
                <a:stretch>
                  <a:fillRect l="-399" t="-1418" b="-4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A6ABD00-11B9-CB86-0B87-30EA175C3C05}"/>
              </a:ext>
            </a:extLst>
          </p:cNvPr>
          <p:cNvSpPr txBox="1"/>
          <p:nvPr/>
        </p:nvSpPr>
        <p:spPr>
          <a:xfrm>
            <a:off x="4353369" y="4075024"/>
            <a:ext cx="448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Суть программы – деление двух чисел</a:t>
            </a:r>
            <a:endParaRPr lang="en-US" sz="1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BC6AA6-FED1-62B2-D848-3D8476D2D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376902"/>
            <a:ext cx="1817531" cy="122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E5F0EA-B6AD-5D0C-DAB8-9F0DF02E1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780" y="4482568"/>
            <a:ext cx="1817531" cy="101691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F7D98DB-5E22-4431-8326-FF7E0FB871CA}"/>
              </a:ext>
            </a:extLst>
          </p:cNvPr>
          <p:cNvSpPr txBox="1"/>
          <p:nvPr/>
        </p:nvSpPr>
        <p:spPr>
          <a:xfrm>
            <a:off x="4411714" y="5528265"/>
            <a:ext cx="2320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а) концептуальная модель</a:t>
            </a:r>
            <a:endParaRPr lang="ru-RU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BAEDFF-6881-C063-8673-207990E0C970}"/>
              </a:ext>
            </a:extLst>
          </p:cNvPr>
          <p:cNvSpPr txBox="1"/>
          <p:nvPr/>
        </p:nvSpPr>
        <p:spPr>
          <a:xfrm>
            <a:off x="6698769" y="5528265"/>
            <a:ext cx="2320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б) архитектура</a:t>
            </a:r>
            <a:endParaRPr lang="ru-RU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69405-E1DE-6614-E1D4-6D8DDBD410EF}"/>
              </a:ext>
            </a:extLst>
          </p:cNvPr>
          <p:cNvSpPr txBox="1"/>
          <p:nvPr/>
        </p:nvSpPr>
        <p:spPr>
          <a:xfrm>
            <a:off x="315487" y="692695"/>
            <a:ext cx="8325549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Проведен ретроспективно-фактологический эксперимент для проверки адекватности представлений</a:t>
            </a:r>
            <a:br>
              <a:rPr lang="ru-RU" sz="1200" dirty="0">
                <a:ea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</a:rPr>
              <a:t>(рассмотрены уязвимости </a:t>
            </a:r>
            <a:r>
              <a:rPr lang="en-US" sz="1200" dirty="0">
                <a:ea typeface="Times New Roman" panose="02020603050405020304" pitchFamily="18" charset="0"/>
              </a:rPr>
              <a:t>CVE</a:t>
            </a:r>
            <a:r>
              <a:rPr lang="ru-RU" sz="1200" dirty="0">
                <a:ea typeface="Times New Roman" panose="02020603050405020304" pitchFamily="18" charset="0"/>
              </a:rPr>
              <a:t> для всех представлений)</a:t>
            </a:r>
            <a:r>
              <a:rPr lang="en-US" sz="1200" dirty="0">
                <a:ea typeface="Times New Roman" panose="02020603050405020304" pitchFamily="18" charset="0"/>
              </a:rPr>
              <a:t>: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Концептуальная модель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– 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Уязвимость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CVE-2022-20660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Архитектура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–</a:t>
            </a:r>
            <a:r>
              <a:rPr lang="en-US" sz="120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Уязвимость </a:t>
            </a:r>
            <a:r>
              <a:rPr lang="en-US" sz="1200" dirty="0">
                <a:ea typeface="Times New Roman" panose="02020603050405020304" pitchFamily="18" charset="0"/>
              </a:rPr>
              <a:t>CVE-2022-32259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Группа «Графический код»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719138" lvl="1" indent="-182563">
              <a:buFont typeface="Courier New" panose="02070309020205020404" pitchFamily="49" charset="0"/>
              <a:buChar char="o"/>
            </a:pPr>
            <a:r>
              <a:rPr lang="ru-RU" sz="1100" dirty="0">
                <a:effectLst/>
                <a:ea typeface="Times New Roman" panose="02020603050405020304" pitchFamily="18" charset="0"/>
              </a:rPr>
              <a:t>совмещение уязвимостей Алгоритмов и Исходного кода</a:t>
            </a:r>
            <a:endParaRPr lang="en-US" sz="1100" dirty="0">
              <a:effectLst/>
              <a:ea typeface="Times New Roman" panose="02020603050405020304" pitchFamily="18" charset="0"/>
            </a:endParaRPr>
          </a:p>
          <a:p>
            <a:pPr marL="719138" lvl="1" indent="-182563">
              <a:buFont typeface="Courier New" panose="02070309020205020404" pitchFamily="49" charset="0"/>
              <a:buChar char="o"/>
            </a:pPr>
            <a:r>
              <a:rPr lang="ru-RU" sz="1100" dirty="0">
                <a:ea typeface="Times New Roman" panose="02020603050405020304" pitchFamily="18" charset="0"/>
              </a:rPr>
              <a:t>типовые уязвимости</a:t>
            </a:r>
            <a:r>
              <a:rPr lang="en-US" sz="1100" dirty="0">
                <a:ea typeface="Times New Roman" panose="02020603050405020304" pitchFamily="18" charset="0"/>
              </a:rPr>
              <a:t>: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050" dirty="0">
                <a:effectLst/>
                <a:ea typeface="Times New Roman" panose="02020603050405020304" pitchFamily="18" charset="0"/>
              </a:rPr>
              <a:t>неправильное использование блока таймера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050" dirty="0">
                <a:effectLst/>
                <a:ea typeface="Times New Roman" panose="02020603050405020304" pitchFamily="18" charset="0"/>
              </a:rPr>
              <a:t>ошибочный порядок входов логических операций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050" dirty="0">
                <a:ea typeface="Times New Roman" panose="02020603050405020304" pitchFamily="18" charset="0"/>
              </a:rPr>
              <a:t>н</a:t>
            </a:r>
            <a:r>
              <a:rPr lang="ru-RU" sz="1050" dirty="0">
                <a:effectLst/>
                <a:ea typeface="Times New Roman" panose="02020603050405020304" pitchFamily="18" charset="0"/>
              </a:rPr>
              <a:t>еправильное использование инвертора</a:t>
            </a:r>
          </a:p>
          <a:p>
            <a:pPr marL="1073150" lvl="2" indent="-176213">
              <a:buFont typeface="Arial" panose="020B0604020202020204" pitchFamily="34" charset="0"/>
              <a:buChar char="•"/>
            </a:pPr>
            <a:r>
              <a:rPr lang="ru-RU" sz="1050" dirty="0">
                <a:effectLst/>
                <a:ea typeface="Times New Roman" panose="02020603050405020304" pitchFamily="18" charset="0"/>
              </a:rPr>
              <a:t>неверная запись переменных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Группа «Алгоритмы»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Уязвимость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CVE-2021-4021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Группа «Исходный код»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CVE-2022-39288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Ассемблерный код</a:t>
            </a:r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200" dirty="0">
                <a:ea typeface="Times New Roman" panose="02020603050405020304" pitchFamily="18" charset="0"/>
              </a:rPr>
              <a:t> Уязвимость </a:t>
            </a:r>
            <a:r>
              <a:rPr lang="en-US" sz="1200" dirty="0">
                <a:ea typeface="Times New Roman" panose="02020603050405020304" pitchFamily="18" charset="0"/>
              </a:rPr>
              <a:t>CVE-2022-38453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Дерево абстрактного синтаксиса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CVE-2020-15294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Машинный код</a:t>
            </a:r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a typeface="Times New Roman" panose="02020603050405020304" pitchFamily="18" charset="0"/>
              </a:rPr>
              <a:t>CVE-2021-38300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ea typeface="Times New Roman" panose="02020603050405020304" pitchFamily="18" charset="0"/>
              </a:rPr>
              <a:t>Байт-код Уязвимость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CVE-2022-31740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D8DE5A1-C2D5-85AC-992B-3701A3FD60C8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174388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9FE0-6107-9FCE-ACC9-2F2F1FEE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1FE52F8-50AD-6A02-48E2-557B2DF3A057}"/>
              </a:ext>
            </a:extLst>
          </p:cNvPr>
          <p:cNvSpPr/>
          <p:nvPr/>
        </p:nvSpPr>
        <p:spPr>
          <a:xfrm>
            <a:off x="279631" y="805857"/>
            <a:ext cx="8584735" cy="15669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+mj-lt"/>
              </a:rPr>
              <a:t>Процесс нейтрализации уязвимостей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DF0592-F230-44B3-63C4-D087A18D06FF}"/>
              </a:ext>
            </a:extLst>
          </p:cNvPr>
          <p:cNvSpPr/>
          <p:nvPr/>
        </p:nvSpPr>
        <p:spPr>
          <a:xfrm>
            <a:off x="6012158" y="2591586"/>
            <a:ext cx="2736306" cy="29845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/>
              <a:t>Возможность</a:t>
            </a:r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r"/>
            <a:r>
              <a:rPr lang="ru-RU" sz="1400" i="1" dirty="0"/>
              <a:t>Подходы </a:t>
            </a:r>
            <a:r>
              <a:rPr lang="en-US" sz="1400" i="1" dirty="0"/>
              <a:t>Y</a:t>
            </a:r>
            <a:endParaRPr lang="ru-RU" sz="1400" i="1" dirty="0"/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C22EDD03-B589-46A0-E81C-F12F08E0F390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AAAC7F2-88E8-E27B-D113-5851349A53EB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9760EDB-B189-A603-57F7-6CA2F16726D5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Противоречие предметной области</a:t>
            </a:r>
            <a:endParaRPr lang="en-US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743E54-772F-9BF1-4788-FD17E5FBBD11}"/>
              </a:ext>
            </a:extLst>
          </p:cNvPr>
          <p:cNvSpPr/>
          <p:nvPr/>
        </p:nvSpPr>
        <p:spPr>
          <a:xfrm>
            <a:off x="423241" y="2591586"/>
            <a:ext cx="2736306" cy="29969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/>
              <a:t>Потребность</a:t>
            </a:r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r"/>
            <a:r>
              <a:rPr lang="ru-RU" sz="1400" i="1" dirty="0"/>
              <a:t>Подход </a:t>
            </a:r>
            <a:r>
              <a:rPr lang="en-US" sz="1400" i="1" dirty="0"/>
              <a:t>X</a:t>
            </a:r>
            <a:endParaRPr lang="ru-RU" sz="1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1447E8-9C16-71BA-975D-C5D33EC89D40}"/>
              </a:ext>
            </a:extLst>
          </p:cNvPr>
          <p:cNvSpPr/>
          <p:nvPr/>
        </p:nvSpPr>
        <p:spPr>
          <a:xfrm>
            <a:off x="624769" y="2895578"/>
            <a:ext cx="2317465" cy="7255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dirty="0"/>
              <a:t>Обнаруживать уязвимость необходимо в тех представлениях программы, в которых они могут возникать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A4FEEB-BD50-6F1A-2246-1222FFC12E1E}"/>
              </a:ext>
            </a:extLst>
          </p:cNvPr>
          <p:cNvSpPr/>
          <p:nvPr/>
        </p:nvSpPr>
        <p:spPr>
          <a:xfrm>
            <a:off x="624769" y="3765100"/>
            <a:ext cx="2317465" cy="7255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dirty="0"/>
              <a:t>Устранять уязвимости необходимо в таком представлении программы, которое соответствует этой программе в конечном представлении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C70673-C2C7-4927-D1C8-146EFEC35F08}"/>
              </a:ext>
            </a:extLst>
          </p:cNvPr>
          <p:cNvSpPr/>
          <p:nvPr/>
        </p:nvSpPr>
        <p:spPr>
          <a:xfrm>
            <a:off x="624768" y="4634624"/>
            <a:ext cx="2317465" cy="72550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dirty="0"/>
              <a:t>Необходимо поддерживать преобразования всего пула актуальных нотаций каждого представления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0D93D5-F7AE-20DE-4AB7-6A7D50A8D262}"/>
              </a:ext>
            </a:extLst>
          </p:cNvPr>
          <p:cNvSpPr/>
          <p:nvPr/>
        </p:nvSpPr>
        <p:spPr>
          <a:xfrm>
            <a:off x="6228183" y="2891599"/>
            <a:ext cx="2304257" cy="7255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dirty="0"/>
              <a:t>Существующие подходы из конечного представления программы позволяют восстановить лишь некоторые низко- и </a:t>
            </a:r>
            <a:r>
              <a:rPr lang="ru-RU" sz="1000" dirty="0" err="1"/>
              <a:t>среднеуровневые</a:t>
            </a:r>
            <a:r>
              <a:rPr lang="ru-RU" sz="1000" dirty="0"/>
              <a:t> представления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71E00F-AF62-C955-68C6-DD2732D2B264}"/>
              </a:ext>
            </a:extLst>
          </p:cNvPr>
          <p:cNvSpPr/>
          <p:nvPr/>
        </p:nvSpPr>
        <p:spPr>
          <a:xfrm>
            <a:off x="6228182" y="3765101"/>
            <a:ext cx="2304257" cy="7255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00" dirty="0"/>
              <a:t>Часть представлений программы, восстанавливаемых существующими подходами, не гарантированно соответствуют конечному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6BDE60-D1C2-757D-7FE0-DE33B08D36A3}"/>
              </a:ext>
            </a:extLst>
          </p:cNvPr>
          <p:cNvSpPr/>
          <p:nvPr/>
        </p:nvSpPr>
        <p:spPr>
          <a:xfrm>
            <a:off x="6214975" y="4630274"/>
            <a:ext cx="2304257" cy="7255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050" dirty="0"/>
              <a:t>Поддерживаемые нотации представлений полностью определяются конкретными частными решениями для подходов</a:t>
            </a:r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05B022CE-3C2B-8BAD-6B53-6EF6A213A502}"/>
              </a:ext>
            </a:extLst>
          </p:cNvPr>
          <p:cNvSpPr/>
          <p:nvPr/>
        </p:nvSpPr>
        <p:spPr>
          <a:xfrm>
            <a:off x="3203847" y="2492896"/>
            <a:ext cx="2808312" cy="45855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VS</a:t>
            </a:r>
            <a:endParaRPr lang="ru-RU" sz="1600" b="1" dirty="0"/>
          </a:p>
        </p:txBody>
      </p:sp>
      <p:sp>
        <p:nvSpPr>
          <p:cNvPr id="66" name="Стрелка: вправо 65">
            <a:extLst>
              <a:ext uri="{FF2B5EF4-FFF2-40B4-BE49-F238E27FC236}">
                <a16:creationId xmlns:a16="http://schemas.microsoft.com/office/drawing/2014/main" id="{94E0D57A-2B7A-A897-7ABF-AAC72C3C93B9}"/>
              </a:ext>
            </a:extLst>
          </p:cNvPr>
          <p:cNvSpPr/>
          <p:nvPr/>
        </p:nvSpPr>
        <p:spPr>
          <a:xfrm rot="5400000">
            <a:off x="1633782" y="2251430"/>
            <a:ext cx="29943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вправо 66">
            <a:extLst>
              <a:ext uri="{FF2B5EF4-FFF2-40B4-BE49-F238E27FC236}">
                <a16:creationId xmlns:a16="http://schemas.microsoft.com/office/drawing/2014/main" id="{449BF19B-5A98-72C0-871E-6302E979B81D}"/>
              </a:ext>
            </a:extLst>
          </p:cNvPr>
          <p:cNvSpPr/>
          <p:nvPr/>
        </p:nvSpPr>
        <p:spPr>
          <a:xfrm rot="5400000">
            <a:off x="7236960" y="2247153"/>
            <a:ext cx="299436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60ED0D4-F642-4B27-A05E-C67E458EC3BF}"/>
                  </a:ext>
                </a:extLst>
              </p:cNvPr>
              <p:cNvSpPr txBox="1"/>
              <p:nvPr/>
            </p:nvSpPr>
            <p:spPr>
              <a:xfrm>
                <a:off x="3707904" y="5349688"/>
                <a:ext cx="1862904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𝑒𝑙𝑒𝑣</m:t>
                          </m:r>
                        </m:sup>
                      </m:sSup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𝐼𝑑𝑒𝑛𝑡</m:t>
                          </m:r>
                        </m:sup>
                      </m:sSup>
                      <m:r>
                        <a:rPr lang="ru-RU" sz="1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𝑛𝑣𝑎𝑟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60ED0D4-F642-4B27-A05E-C67E458E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349688"/>
                <a:ext cx="1862904" cy="311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Стрелка: влево-вправо 72">
            <a:extLst>
              <a:ext uri="{FF2B5EF4-FFF2-40B4-BE49-F238E27FC236}">
                <a16:creationId xmlns:a16="http://schemas.microsoft.com/office/drawing/2014/main" id="{72F37BC0-26A3-CB14-6CA4-56CABAC98AF3}"/>
              </a:ext>
            </a:extLst>
          </p:cNvPr>
          <p:cNvSpPr/>
          <p:nvPr/>
        </p:nvSpPr>
        <p:spPr>
          <a:xfrm>
            <a:off x="2943562" y="3092584"/>
            <a:ext cx="3284619" cy="328873"/>
          </a:xfrm>
          <a:prstGeom prst="leftRightArrow">
            <a:avLst>
              <a:gd name="adj1" fmla="val 36520"/>
              <a:gd name="adj2" fmla="val 5867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90" name="Стрелка: влево-вправо 89">
            <a:extLst>
              <a:ext uri="{FF2B5EF4-FFF2-40B4-BE49-F238E27FC236}">
                <a16:creationId xmlns:a16="http://schemas.microsoft.com/office/drawing/2014/main" id="{CEB24300-946C-991A-6A15-FD12A38C17C2}"/>
              </a:ext>
            </a:extLst>
          </p:cNvPr>
          <p:cNvSpPr/>
          <p:nvPr/>
        </p:nvSpPr>
        <p:spPr>
          <a:xfrm>
            <a:off x="2943562" y="3994708"/>
            <a:ext cx="3284619" cy="328873"/>
          </a:xfrm>
          <a:prstGeom prst="leftRightArrow">
            <a:avLst>
              <a:gd name="adj1" fmla="val 36520"/>
              <a:gd name="adj2" fmla="val 5867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91" name="Стрелка: влево-вправо 90">
            <a:extLst>
              <a:ext uri="{FF2B5EF4-FFF2-40B4-BE49-F238E27FC236}">
                <a16:creationId xmlns:a16="http://schemas.microsoft.com/office/drawing/2014/main" id="{058A5BF9-9D98-4E71-E694-128355603CD7}"/>
              </a:ext>
            </a:extLst>
          </p:cNvPr>
          <p:cNvSpPr/>
          <p:nvPr/>
        </p:nvSpPr>
        <p:spPr>
          <a:xfrm>
            <a:off x="2944860" y="4828590"/>
            <a:ext cx="3284619" cy="328873"/>
          </a:xfrm>
          <a:prstGeom prst="leftRightArrow">
            <a:avLst>
              <a:gd name="adj1" fmla="val 36520"/>
              <a:gd name="adj2" fmla="val 5867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E423A34D-3DC6-A159-B133-2BB47F130F01}"/>
              </a:ext>
            </a:extLst>
          </p:cNvPr>
          <p:cNvCxnSpPr>
            <a:cxnSpLocks/>
          </p:cNvCxnSpPr>
          <p:nvPr/>
        </p:nvCxnSpPr>
        <p:spPr>
          <a:xfrm>
            <a:off x="3971690" y="3254352"/>
            <a:ext cx="0" cy="210142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9C60218A-F096-2B2A-0CB3-5F29E2A967D9}"/>
              </a:ext>
            </a:extLst>
          </p:cNvPr>
          <p:cNvSpPr/>
          <p:nvPr/>
        </p:nvSpPr>
        <p:spPr>
          <a:xfrm>
            <a:off x="3863678" y="3149527"/>
            <a:ext cx="216024" cy="2266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43A9DF88-BD01-86CD-3331-E6A85BA5262C}"/>
              </a:ext>
            </a:extLst>
          </p:cNvPr>
          <p:cNvCxnSpPr>
            <a:cxnSpLocks/>
          </p:cNvCxnSpPr>
          <p:nvPr/>
        </p:nvCxnSpPr>
        <p:spPr>
          <a:xfrm>
            <a:off x="4595016" y="4148026"/>
            <a:ext cx="48992" cy="120775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id="{485CACD4-A38E-218C-EF26-8B4F28ADBEA1}"/>
              </a:ext>
            </a:extLst>
          </p:cNvPr>
          <p:cNvSpPr/>
          <p:nvPr/>
        </p:nvSpPr>
        <p:spPr>
          <a:xfrm>
            <a:off x="4479970" y="4043201"/>
            <a:ext cx="216024" cy="2266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7151AE2E-8253-1C75-3596-A3564DFC5DD4}"/>
              </a:ext>
            </a:extLst>
          </p:cNvPr>
          <p:cNvCxnSpPr>
            <a:cxnSpLocks/>
          </p:cNvCxnSpPr>
          <p:nvPr/>
        </p:nvCxnSpPr>
        <p:spPr>
          <a:xfrm>
            <a:off x="5169460" y="4992591"/>
            <a:ext cx="0" cy="36319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id="{F96A56CD-3A6F-6FA3-DF80-98F9F14CACE2}"/>
              </a:ext>
            </a:extLst>
          </p:cNvPr>
          <p:cNvSpPr/>
          <p:nvPr/>
        </p:nvSpPr>
        <p:spPr>
          <a:xfrm>
            <a:off x="5061448" y="4887766"/>
            <a:ext cx="216024" cy="2266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6F5DDFA-85C2-0C3B-CB0C-421A1EADFA11}"/>
                  </a:ext>
                </a:extLst>
              </p:cNvPr>
              <p:cNvSpPr txBox="1"/>
              <p:nvPr/>
            </p:nvSpPr>
            <p:spPr>
              <a:xfrm>
                <a:off x="279630" y="5656901"/>
                <a:ext cx="3212249" cy="868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u="sng" dirty="0">
                    <a:latin typeface="+mj-lt"/>
                  </a:rPr>
                  <a:t>Основные факторы результативности</a:t>
                </a:r>
                <a:r>
                  <a:rPr lang="en-US" sz="1400" u="sng" dirty="0">
                    <a:latin typeface="+mj-lt"/>
                  </a:rPr>
                  <a:t>:</a:t>
                </a:r>
                <a:endParaRPr lang="en-US" sz="1400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𝑒𝑙𝑒𝑣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1200" dirty="0"/>
                  <a:t>релевантность представлений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𝐼𝑑𝑒𝑛𝑡</m:t>
                        </m:r>
                      </m:sup>
                    </m:sSup>
                    <m:r>
                      <a:rPr lang="ru-RU" sz="1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</m:oMath>
                </a14:m>
                <a:r>
                  <a:rPr lang="ru-RU" sz="1200" dirty="0"/>
                  <a:t>функциональная тождественность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𝐹𝑇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𝐼𝑛𝑣𝑎𝑟</m:t>
                          </m:r>
                        </m:sup>
                      </m:sSup>
                      <m:r>
                        <a:rPr lang="ru-RU" sz="12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ru-RU" sz="1200" dirty="0"/>
                        <m:t>нотационная инвариантность</m:t>
                      </m:r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6F5DDFA-85C2-0C3B-CB0C-421A1EAD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0" y="5656901"/>
                <a:ext cx="3212249" cy="868443"/>
              </a:xfrm>
              <a:prstGeom prst="rect">
                <a:avLst/>
              </a:prstGeom>
              <a:blipFill>
                <a:blip r:embed="rId4"/>
                <a:stretch>
                  <a:fillRect l="-569" t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A968620B-044A-94B2-F021-9DEA3A5A76CD}"/>
              </a:ext>
            </a:extLst>
          </p:cNvPr>
          <p:cNvSpPr txBox="1"/>
          <p:nvPr/>
        </p:nvSpPr>
        <p:spPr>
          <a:xfrm>
            <a:off x="3576983" y="2352490"/>
            <a:ext cx="2062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Основное противоречие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42ED64F-0A8B-05C7-D471-3E48333F1882}"/>
              </a:ext>
            </a:extLst>
          </p:cNvPr>
          <p:cNvSpPr txBox="1"/>
          <p:nvPr/>
        </p:nvSpPr>
        <p:spPr>
          <a:xfrm>
            <a:off x="3692595" y="2859873"/>
            <a:ext cx="1786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Частное противоречие 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31DE3CA-B724-3065-4A5E-DC4395C2EAAB}"/>
              </a:ext>
            </a:extLst>
          </p:cNvPr>
          <p:cNvSpPr txBox="1"/>
          <p:nvPr/>
        </p:nvSpPr>
        <p:spPr>
          <a:xfrm>
            <a:off x="3714744" y="3752212"/>
            <a:ext cx="1786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Частное противоречие 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B81C027-ACAE-7F51-E597-DA8DC7356665}"/>
              </a:ext>
            </a:extLst>
          </p:cNvPr>
          <p:cNvSpPr txBox="1"/>
          <p:nvPr/>
        </p:nvSpPr>
        <p:spPr>
          <a:xfrm>
            <a:off x="3678741" y="4594785"/>
            <a:ext cx="17865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Частное противоречие 3</a:t>
            </a:r>
          </a:p>
        </p:txBody>
      </p: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9E2E419F-11D7-87EA-C7FB-82D9042E9F55}"/>
              </a:ext>
            </a:extLst>
          </p:cNvPr>
          <p:cNvSpPr/>
          <p:nvPr/>
        </p:nvSpPr>
        <p:spPr>
          <a:xfrm>
            <a:off x="6161278" y="5422434"/>
            <a:ext cx="1505528" cy="34549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Диссертация … к.т.н.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E5E1BE4-E43E-A768-EACB-2B4014BBB62F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DFAFE1-54E0-F819-09A8-CB04F68B517B}"/>
              </a:ext>
            </a:extLst>
          </p:cNvPr>
          <p:cNvSpPr/>
          <p:nvPr/>
        </p:nvSpPr>
        <p:spPr>
          <a:xfrm>
            <a:off x="395536" y="1151884"/>
            <a:ext cx="1800000" cy="77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>
                <a:effectLst/>
                <a:ea typeface="Calibri" panose="020F0502020204030204" pitchFamily="34" charset="0"/>
              </a:rPr>
              <a:t>Этап 1.</a:t>
            </a:r>
            <a:br>
              <a:rPr lang="ru-RU" sz="1050" u="sng" dirty="0">
                <a:effectLst/>
                <a:ea typeface="Calibri" panose="020F0502020204030204" pitchFamily="34" charset="0"/>
              </a:rPr>
            </a:br>
            <a:r>
              <a:rPr lang="ru-RU" sz="1050" dirty="0">
                <a:effectLst/>
                <a:ea typeface="Calibri" panose="020F0502020204030204" pitchFamily="34" charset="0"/>
              </a:rPr>
              <a:t>Получение требуемого </a:t>
            </a:r>
            <a:r>
              <a:rPr lang="ru-RU" sz="1050" u="sng" dirty="0">
                <a:effectLst/>
                <a:ea typeface="Calibri" panose="020F0502020204030204" pitchFamily="34" charset="0"/>
              </a:rPr>
              <a:t>представления</a:t>
            </a:r>
            <a:r>
              <a:rPr lang="ru-RU" sz="1050" dirty="0">
                <a:effectLst/>
                <a:ea typeface="Calibri" panose="020F0502020204030204" pitchFamily="34" charset="0"/>
              </a:rPr>
              <a:t> программы из конечного</a:t>
            </a:r>
            <a:endParaRPr lang="ru-RU" sz="105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116FD6-9861-EA0E-91AC-5CA45BCEA5D7}"/>
              </a:ext>
            </a:extLst>
          </p:cNvPr>
          <p:cNvSpPr/>
          <p:nvPr/>
        </p:nvSpPr>
        <p:spPr>
          <a:xfrm>
            <a:off x="2581248" y="1151884"/>
            <a:ext cx="1800000" cy="77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>
                <a:effectLst/>
                <a:ea typeface="Calibri" panose="020F0502020204030204" pitchFamily="34" charset="0"/>
              </a:rPr>
              <a:t>Этап 2.</a:t>
            </a:r>
            <a:br>
              <a:rPr lang="ru-RU" sz="1050" u="sng" dirty="0">
                <a:effectLst/>
                <a:ea typeface="Calibri" panose="020F0502020204030204" pitchFamily="34" charset="0"/>
              </a:rPr>
            </a:br>
            <a:r>
              <a:rPr lang="ru-RU" sz="1050" dirty="0">
                <a:effectLst/>
                <a:ea typeface="Calibri" panose="020F0502020204030204" pitchFamily="34" charset="0"/>
              </a:rPr>
              <a:t>Обнаружение уязвимости в полученном </a:t>
            </a:r>
            <a:r>
              <a:rPr lang="ru-RU" sz="1050" u="sng" dirty="0">
                <a:effectLst/>
                <a:ea typeface="Calibri" panose="020F0502020204030204" pitchFamily="34" charset="0"/>
              </a:rPr>
              <a:t>представлении</a:t>
            </a:r>
            <a:r>
              <a:rPr lang="ru-RU" sz="1050" dirty="0">
                <a:effectLst/>
                <a:ea typeface="Calibri" panose="020F0502020204030204" pitchFamily="34" charset="0"/>
              </a:rPr>
              <a:t> программы</a:t>
            </a:r>
            <a:endParaRPr lang="ru-RU" sz="105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5114DE0-5E4F-3BE5-5D82-2EE05B7238BC}"/>
              </a:ext>
            </a:extLst>
          </p:cNvPr>
          <p:cNvSpPr/>
          <p:nvPr/>
        </p:nvSpPr>
        <p:spPr>
          <a:xfrm>
            <a:off x="4766959" y="1151884"/>
            <a:ext cx="1800000" cy="77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>
                <a:effectLst/>
                <a:ea typeface="Calibri" panose="020F0502020204030204" pitchFamily="34" charset="0"/>
              </a:rPr>
              <a:t>Этап 3.</a:t>
            </a:r>
            <a:br>
              <a:rPr lang="ru-RU" sz="1050" u="sng" dirty="0">
                <a:effectLst/>
                <a:ea typeface="Calibri" panose="020F0502020204030204" pitchFamily="34" charset="0"/>
              </a:rPr>
            </a:br>
            <a:r>
              <a:rPr lang="ru-RU" sz="1050" dirty="0">
                <a:effectLst/>
                <a:ea typeface="Calibri" panose="020F0502020204030204" pitchFamily="34" charset="0"/>
              </a:rPr>
              <a:t>Создание алгоритма устранения уязвимости в полученном </a:t>
            </a:r>
            <a:r>
              <a:rPr lang="ru-RU" sz="1050" u="sng" dirty="0">
                <a:effectLst/>
                <a:ea typeface="Calibri" panose="020F0502020204030204" pitchFamily="34" charset="0"/>
              </a:rPr>
              <a:t>представлении</a:t>
            </a:r>
            <a:r>
              <a:rPr lang="ru-RU" sz="1050" dirty="0">
                <a:effectLst/>
                <a:ea typeface="Calibri" panose="020F0502020204030204" pitchFamily="34" charset="0"/>
              </a:rPr>
              <a:t> программы</a:t>
            </a:r>
            <a:endParaRPr lang="ru-RU" sz="105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4DFBBF-D362-6D8F-A541-C985D65E4960}"/>
              </a:ext>
            </a:extLst>
          </p:cNvPr>
          <p:cNvSpPr/>
          <p:nvPr/>
        </p:nvSpPr>
        <p:spPr>
          <a:xfrm>
            <a:off x="6948264" y="1151884"/>
            <a:ext cx="1800000" cy="77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u="sng" dirty="0">
                <a:effectLst/>
                <a:ea typeface="Calibri" panose="020F0502020204030204" pitchFamily="34" charset="0"/>
              </a:rPr>
              <a:t>Этап 3.</a:t>
            </a:r>
            <a:br>
              <a:rPr lang="ru-RU" sz="1050" u="sng" dirty="0">
                <a:effectLst/>
                <a:ea typeface="Calibri" panose="020F0502020204030204" pitchFamily="34" charset="0"/>
              </a:rPr>
            </a:br>
            <a:r>
              <a:rPr lang="ru-RU" sz="1050" dirty="0">
                <a:effectLst/>
                <a:ea typeface="Calibri" panose="020F0502020204030204" pitchFamily="34" charset="0"/>
              </a:rPr>
              <a:t>Исправление уязвимости в конечном </a:t>
            </a:r>
            <a:r>
              <a:rPr lang="ru-RU" sz="1050" u="sng" dirty="0">
                <a:effectLst/>
                <a:ea typeface="Calibri" panose="020F0502020204030204" pitchFamily="34" charset="0"/>
              </a:rPr>
              <a:t>представлении</a:t>
            </a:r>
            <a:r>
              <a:rPr lang="ru-RU" sz="1050" dirty="0">
                <a:effectLst/>
                <a:ea typeface="Calibri" panose="020F0502020204030204" pitchFamily="34" charset="0"/>
              </a:rPr>
              <a:t> программы</a:t>
            </a:r>
            <a:endParaRPr lang="ru-RU" sz="1050" dirty="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CCC3AFEC-2EBA-2985-C52C-3F688DD14E4F}"/>
              </a:ext>
            </a:extLst>
          </p:cNvPr>
          <p:cNvSpPr/>
          <p:nvPr/>
        </p:nvSpPr>
        <p:spPr>
          <a:xfrm>
            <a:off x="2195735" y="1288184"/>
            <a:ext cx="38551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EEF92724-5F1C-82C9-9B80-8CE6DBFFFB39}"/>
              </a:ext>
            </a:extLst>
          </p:cNvPr>
          <p:cNvSpPr/>
          <p:nvPr/>
        </p:nvSpPr>
        <p:spPr>
          <a:xfrm>
            <a:off x="4385885" y="1288184"/>
            <a:ext cx="38551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A917DB68-BE47-92BD-DE7E-FC3D0BE33B74}"/>
              </a:ext>
            </a:extLst>
          </p:cNvPr>
          <p:cNvSpPr/>
          <p:nvPr/>
        </p:nvSpPr>
        <p:spPr>
          <a:xfrm>
            <a:off x="6560514" y="1288184"/>
            <a:ext cx="38551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31C7804-6512-66B8-0D24-12F3B1D148EB}"/>
              </a:ext>
            </a:extLst>
          </p:cNvPr>
          <p:cNvSpPr/>
          <p:nvPr/>
        </p:nvSpPr>
        <p:spPr>
          <a:xfrm>
            <a:off x="5580113" y="2037742"/>
            <a:ext cx="3278712" cy="330193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Нейтрализация = Обнаружение + Устранение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4ED464F-B84E-C1FB-38C4-548A8490E292}"/>
              </a:ext>
            </a:extLst>
          </p:cNvPr>
          <p:cNvSpPr txBox="1"/>
          <p:nvPr/>
        </p:nvSpPr>
        <p:spPr>
          <a:xfrm>
            <a:off x="7164040" y="5919354"/>
            <a:ext cx="136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Эффективность нейтрализации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9ACAB4F-E3A4-FB8A-57A2-C1DFBDD7564F}"/>
                  </a:ext>
                </a:extLst>
              </p:cNvPr>
              <p:cNvSpPr txBox="1"/>
              <p:nvPr/>
            </p:nvSpPr>
            <p:spPr>
              <a:xfrm>
                <a:off x="8350056" y="5957846"/>
                <a:ext cx="5424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9ACAB4F-E3A4-FB8A-57A2-C1DFBDD7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056" y="5957846"/>
                <a:ext cx="5424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Стрелка: вправо 76">
            <a:extLst>
              <a:ext uri="{FF2B5EF4-FFF2-40B4-BE49-F238E27FC236}">
                <a16:creationId xmlns:a16="http://schemas.microsoft.com/office/drawing/2014/main" id="{6E33979A-7827-F8A8-F77D-288917DA2AD2}"/>
              </a:ext>
            </a:extLst>
          </p:cNvPr>
          <p:cNvSpPr/>
          <p:nvPr/>
        </p:nvSpPr>
        <p:spPr>
          <a:xfrm>
            <a:off x="5209121" y="5906911"/>
            <a:ext cx="1941819" cy="526906"/>
          </a:xfrm>
          <a:prstGeom prst="rightArrow">
            <a:avLst>
              <a:gd name="adj1" fmla="val 44491"/>
              <a:gd name="adj2" fmla="val 5992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tx1"/>
                </a:solidFill>
              </a:rPr>
              <a:t>Генетические алгоритмы</a:t>
            </a:r>
            <a:endParaRPr lang="ru-RU" sz="120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D2530DEB-9A37-E0DA-7B35-749D9015102B}"/>
              </a:ext>
            </a:extLst>
          </p:cNvPr>
          <p:cNvSpPr/>
          <p:nvPr/>
        </p:nvSpPr>
        <p:spPr>
          <a:xfrm>
            <a:off x="7164288" y="5882527"/>
            <a:ext cx="1694785" cy="57258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D82B81C8-8132-1ACA-FCCB-D0AEBF22AA77}"/>
              </a:ext>
            </a:extLst>
          </p:cNvPr>
          <p:cNvSpPr/>
          <p:nvPr/>
        </p:nvSpPr>
        <p:spPr>
          <a:xfrm>
            <a:off x="3356368" y="5649155"/>
            <a:ext cx="1862903" cy="8754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u="sng" dirty="0">
                <a:solidFill>
                  <a:schemeClr val="tx1"/>
                </a:solidFill>
              </a:rPr>
              <a:t>Гипотеза</a:t>
            </a:r>
            <a:r>
              <a:rPr lang="en-US" sz="1100" u="sng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Реверс-инжиниринг программы может быть представлен, как решение оптимизационной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2693848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5E37-7F9A-07BF-9DF8-3B04C86E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6B368A4E-4F80-5880-60A4-0E911640895F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45D0ECB-0E93-8F3C-8320-BDA262026262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968B-C088-33CA-E412-8D79D02CA81A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уязвимостями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Предпосылки к созданию подхода </a:t>
            </a:r>
            <a:r>
              <a:rPr lang="ru-RU" b="1" dirty="0" err="1">
                <a:solidFill>
                  <a:srgbClr val="244058"/>
                </a:solidFill>
                <a:latin typeface="Times New Roman" panose="02020603050405020304" pitchFamily="18" charset="0"/>
              </a:rPr>
              <a:t>генетиче</a:t>
            </a:r>
            <a:r>
              <a:rPr lang="en-US" b="1" dirty="0">
                <a:solidFill>
                  <a:srgbClr val="244058"/>
                </a:solidFill>
                <a:latin typeface="Times New Roman" panose="02020603050405020304" pitchFamily="18" charset="0"/>
              </a:rPr>
              <a:t>c</a:t>
            </a: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кой деэволюции представлений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0A95C-E0B6-23BF-A7E7-F77ACEC26D2B}"/>
              </a:ext>
            </a:extLst>
          </p:cNvPr>
          <p:cNvSpPr txBox="1"/>
          <p:nvPr/>
        </p:nvSpPr>
        <p:spPr>
          <a:xfrm>
            <a:off x="275586" y="1772816"/>
            <a:ext cx="825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3) Обосновано применение генетических алгоритмов для решения оптимизационной задачи деэволюции представлений программы – сформирован принцип генетической деэволюции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48625-A5C9-962D-C4C9-C929DF74D0A5}"/>
                  </a:ext>
                </a:extLst>
              </p:cNvPr>
              <p:cNvSpPr txBox="1"/>
              <p:nvPr/>
            </p:nvSpPr>
            <p:spPr>
              <a:xfrm>
                <a:off x="1115616" y="2276872"/>
                <a:ext cx="2334827" cy="924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ru-RU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1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ru-RU" sz="12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𝑂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ru-RU" sz="12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  <m:r>
                                            <a:rPr lang="ru-RU" sz="1200" i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 «лучше» 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48625-A5C9-962D-C4C9-C929DF74D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76872"/>
                <a:ext cx="2334827" cy="924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BA3AED-D731-6A87-0F46-99252CB04BFB}"/>
                  </a:ext>
                </a:extLst>
              </p:cNvPr>
              <p:cNvSpPr txBox="1"/>
              <p:nvPr/>
            </p:nvSpPr>
            <p:spPr>
              <a:xfrm>
                <a:off x="423650" y="3212976"/>
                <a:ext cx="8468830" cy="845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</m:d>
                      </m:e>
                      <m:sup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множество особей поколения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(…)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(…)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(…)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операторы селекции, скрещивания и мутации множества особей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«лучше»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означает, что i-я особь более приспособлена, чем j-я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фитнес-функция приспособленности (или оценки)</a:t>
                </a:r>
                <a:endParaRPr lang="ru-RU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BA3AED-D731-6A87-0F46-99252CB04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0" y="3212976"/>
                <a:ext cx="8468830" cy="845873"/>
              </a:xfrm>
              <a:prstGeom prst="rect">
                <a:avLst/>
              </a:prstGeom>
              <a:blipFill>
                <a:blip r:embed="rId3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2E25D73-0E4A-BF0C-10D8-A7B4EE0E22BD}"/>
              </a:ext>
            </a:extLst>
          </p:cNvPr>
          <p:cNvSpPr txBox="1"/>
          <p:nvPr/>
        </p:nvSpPr>
        <p:spPr>
          <a:xfrm>
            <a:off x="275587" y="4077072"/>
            <a:ext cx="8588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4) Дана интерпретация принципа генетической деэволюции представлений программы</a:t>
            </a:r>
            <a:br>
              <a:rPr lang="ru-RU" sz="1400" dirty="0"/>
            </a:br>
            <a:r>
              <a:rPr lang="ru-RU" sz="1400" dirty="0"/>
              <a:t>(на примере, получения </a:t>
            </a:r>
            <a:r>
              <a:rPr lang="ru-RU" sz="1400" dirty="0" err="1"/>
              <a:t>ИсхКода</a:t>
            </a:r>
            <a:r>
              <a:rPr lang="ru-RU" sz="1400" dirty="0"/>
              <a:t> по </a:t>
            </a:r>
            <a:r>
              <a:rPr lang="ru-RU" sz="1400" dirty="0" err="1"/>
              <a:t>МашКоду</a:t>
            </a:r>
            <a:r>
              <a:rPr lang="en-US" sz="1400" dirty="0"/>
              <a:t>):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Под особью понимается отдельный экземпляр </a:t>
            </a:r>
            <a:r>
              <a:rPr lang="ru-RU" sz="1100" dirty="0" err="1"/>
              <a:t>ИсхКода</a:t>
            </a:r>
            <a:endParaRPr lang="ru-RU" sz="1100" dirty="0"/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Каждая особь определяется ее хромосомой, которой сопоставляется сам код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Каждый ген хромосомы соответствует отдельной конструкции языка программирования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Популяция особей поколения N+1 представляет собой набор экземпляров </a:t>
            </a:r>
            <a:r>
              <a:rPr lang="ru-RU" sz="1100" dirty="0" err="1"/>
              <a:t>ИсхКода</a:t>
            </a:r>
            <a:r>
              <a:rPr lang="ru-RU" sz="1100" dirty="0"/>
              <a:t>, полученный из предыдущей популяции N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Операция селекции S(…) из полученного набора </a:t>
            </a:r>
            <a:r>
              <a:rPr lang="ru-RU" sz="1100" dirty="0" err="1"/>
              <a:t>ИсхКода</a:t>
            </a:r>
            <a:r>
              <a:rPr lang="ru-RU" sz="1100" dirty="0"/>
              <a:t> выбирает наиболее приспособленных – т.е. тех, для которых фитнес-функция f(…) максимальна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Результатом операции скрещивания C(…) двух родительских </a:t>
            </a:r>
            <a:r>
              <a:rPr lang="ru-RU" sz="1100" dirty="0" err="1"/>
              <a:t>ИсхКодов</a:t>
            </a:r>
            <a:r>
              <a:rPr lang="ru-RU" sz="1100" dirty="0"/>
              <a:t> является новый потомок-экземпляр (или их набор), который унаследовал некоторые элементы </a:t>
            </a:r>
            <a:r>
              <a:rPr lang="ru-RU" sz="1100" dirty="0" err="1"/>
              <a:t>ИсхКода</a:t>
            </a:r>
            <a:r>
              <a:rPr lang="ru-RU" sz="1100" dirty="0"/>
              <a:t> от родителей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После операции мутации M(…) скрещенных особей получаются такие экземпляры </a:t>
            </a:r>
            <a:r>
              <a:rPr lang="ru-RU" sz="1100" dirty="0" err="1"/>
              <a:t>ИсхКода</a:t>
            </a:r>
            <a:r>
              <a:rPr lang="ru-RU" sz="1100" dirty="0"/>
              <a:t>, в которых часть элементов языка программирования заменена на случайные</a:t>
            </a:r>
          </a:p>
          <a:p>
            <a:pPr marL="360363" lvl="1" indent="-168275">
              <a:buFont typeface="+mj-lt"/>
              <a:buAutoNum type="arabicPeriod"/>
            </a:pPr>
            <a:r>
              <a:rPr lang="ru-RU" sz="1100" dirty="0"/>
              <a:t>Функция приспособленности должна показывать, насколько каждый из </a:t>
            </a:r>
            <a:r>
              <a:rPr lang="ru-RU" sz="1100" dirty="0" err="1"/>
              <a:t>ИсхКод</a:t>
            </a:r>
            <a:r>
              <a:rPr lang="ru-RU" sz="1100" dirty="0"/>
              <a:t> особи из текущего поколения выживаем в том смысле, что его компиляция будет не только успешной, но и получит </a:t>
            </a:r>
            <a:r>
              <a:rPr lang="ru-RU" sz="1100" dirty="0" err="1"/>
              <a:t>МашКод</a:t>
            </a:r>
            <a:r>
              <a:rPr lang="ru-RU" sz="1100" dirty="0"/>
              <a:t>, близкий к базовому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F0AD7-4761-A026-DE0B-FEB714E290A1}"/>
              </a:ext>
            </a:extLst>
          </p:cNvPr>
          <p:cNvSpPr txBox="1"/>
          <p:nvPr/>
        </p:nvSpPr>
        <p:spPr>
          <a:xfrm>
            <a:off x="275586" y="1268760"/>
            <a:ext cx="825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2) Выдвинута гипотеза о сведении задачи деэволюции представлений (и реверс-инжиниринга) программы к оптимизационной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B3E7A-DEBA-9022-C48A-CD7D35F9EE8C}"/>
              </a:ext>
            </a:extLst>
          </p:cNvPr>
          <p:cNvSpPr txBox="1"/>
          <p:nvPr/>
        </p:nvSpPr>
        <p:spPr>
          <a:xfrm>
            <a:off x="275586" y="745540"/>
            <a:ext cx="825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1) Обнаружен новый эффект взаимодействия уязвимостей, подобный с антропоморфическим с точки зрения живых организмов (послужило предпосылкой к последующим результатам)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04C79F5-792D-013D-0572-B5B9D25AB296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2.6</a:t>
            </a:r>
          </a:p>
        </p:txBody>
      </p:sp>
    </p:spTree>
    <p:extLst>
      <p:ext uri="{BB962C8B-B14F-4D97-AF65-F5344CB8AC3E}">
        <p14:creationId xmlns:p14="http://schemas.microsoft.com/office/powerpoint/2010/main" val="2626231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DA41-CE14-8356-B946-3918DBBE8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D59A4ADD-5D78-896B-3D7B-9FD4F0EB06C7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040321C-0203-E50F-207D-70527F7DF3DD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5484E0-978F-6D10-99DF-B30AD7B87B51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Характеристика 2-го основного научного результата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F7E8A-F5BE-5766-A2A4-443D5B1F0BB9}"/>
              </a:ext>
            </a:extLst>
          </p:cNvPr>
          <p:cNvSpPr txBox="1"/>
          <p:nvPr/>
        </p:nvSpPr>
        <p:spPr>
          <a:xfrm>
            <a:off x="279632" y="764704"/>
            <a:ext cx="85847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u="sng" dirty="0"/>
              <a:t>Название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79388" algn="just"/>
            <a:r>
              <a:rPr lang="ru-RU" sz="1200" dirty="0"/>
              <a:t>Модель жизненного цикла программы с разноуровневыми уязвимостями с позиции эволюции представлений</a:t>
            </a:r>
          </a:p>
          <a:p>
            <a:pPr algn="just"/>
            <a:endParaRPr lang="ru-RU" sz="1200" b="1" u="sng" dirty="0"/>
          </a:p>
          <a:p>
            <a:pPr algn="just"/>
            <a:r>
              <a:rPr lang="ru-RU" sz="1200" b="1" u="sng" dirty="0"/>
              <a:t>Суть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79388" algn="just"/>
            <a:r>
              <a:rPr lang="ru-RU" sz="1200" dirty="0"/>
              <a:t>Модель описывает создание программы в процессе эволюции ее представлений – от первоначальной идеи до выполняемого МК (или байт- и сценарного кода). Введена классификация уязвимостей согласно их структурному уровню, связанному с представлением, в которое они могут быть внедрены.</a:t>
            </a:r>
          </a:p>
          <a:p>
            <a:pPr algn="just"/>
            <a:endParaRPr lang="ru-RU" sz="1200" b="1" u="sng" dirty="0"/>
          </a:p>
          <a:p>
            <a:pPr algn="just"/>
            <a:r>
              <a:rPr lang="ru-RU" sz="1200" b="1" u="sng" dirty="0"/>
              <a:t>Новизна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Модель отличается от аналогов высоким уровнем абстракции, наличием единого набора признаков представлений и учетом различных сценариев процесса. На базе элементов модели построена новая классификация уязвимостей согласно их структурному уровню.</a:t>
            </a:r>
          </a:p>
          <a:p>
            <a:pPr marL="182563" algn="just"/>
            <a:endParaRPr lang="ru-RU" sz="1200" dirty="0"/>
          </a:p>
          <a:p>
            <a:pPr algn="just"/>
            <a:r>
              <a:rPr lang="ru-RU" sz="1200" b="1" u="sng" dirty="0"/>
              <a:t>Теоретическая значимость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Модель устанавливает двунаправленную (де)эволюционную взаимосвязь между различными представлениями программы в соответствии с этапами и сценариями ее разработки.</a:t>
            </a:r>
          </a:p>
          <a:p>
            <a:pPr marL="182563" algn="just"/>
            <a:endParaRPr lang="ru-RU" sz="1200" dirty="0"/>
          </a:p>
          <a:p>
            <a:pPr marL="182563" indent="-182563" algn="just"/>
            <a:r>
              <a:rPr lang="ru-RU" sz="1200" b="1" u="sng" dirty="0"/>
              <a:t>Практическая значимость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Методология позволяет проектировать и непосредственно проводить реверс-инжиниринг программных систем, имеющих различную структуру, аппаратное расположение и особенности функционирования, для обнаружения уязвимостей. Исходя из сложности каждого шага и формы его выполнения производится предварительная оценка трудоемкости реверс-инжиниринга.</a:t>
            </a:r>
          </a:p>
          <a:p>
            <a:pPr marL="182563" algn="just"/>
            <a:endParaRPr lang="ru-RU" sz="1200" dirty="0"/>
          </a:p>
          <a:p>
            <a:pPr algn="just"/>
            <a:r>
              <a:rPr lang="ru-RU" sz="1200" b="1" u="sng" dirty="0"/>
              <a:t>Основные публикации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ВАК – 15 (3 лично), </a:t>
            </a:r>
            <a:r>
              <a:rPr lang="en-US" sz="1200" dirty="0"/>
              <a:t>Scopus</a:t>
            </a:r>
            <a:r>
              <a:rPr lang="ru-RU" sz="1200" dirty="0"/>
              <a:t> – 4, </a:t>
            </a:r>
            <a:r>
              <a:rPr lang="en-US" sz="1200" dirty="0"/>
              <a:t>Scopus-</a:t>
            </a:r>
            <a:r>
              <a:rPr lang="ru-RU" sz="1200" dirty="0"/>
              <a:t>конференции – 5, Свидетельства о регистрации программы для ЭВМ – 4 (1 лично)</a:t>
            </a:r>
          </a:p>
          <a:p>
            <a:pPr marL="360363" algn="just"/>
            <a:r>
              <a:rPr lang="ru-RU" sz="1200" dirty="0"/>
              <a:t>включая </a:t>
            </a:r>
            <a:r>
              <a:rPr lang="en-US" sz="1200" dirty="0"/>
              <a:t>RSCI/</a:t>
            </a:r>
            <a:r>
              <a:rPr lang="ru-RU" sz="1200" dirty="0"/>
              <a:t>Белый список – 3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63210D-CA50-28EA-5490-CFF6132C14E3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2.7</a:t>
            </a:r>
          </a:p>
        </p:txBody>
      </p:sp>
    </p:spTree>
    <p:extLst>
      <p:ext uri="{BB962C8B-B14F-4D97-AF65-F5344CB8AC3E}">
        <p14:creationId xmlns:p14="http://schemas.microsoft.com/office/powerpoint/2010/main" val="2133216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486FD-D3BE-5AFA-B451-BEB5861BD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84D7E47-F4FD-88A1-572E-5501E5511E84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0A60A20-5DA1-9A02-CE97-4DCCB0FA123B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711CBB-C4E8-8F4A-1AAC-118594577869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ОНР-3. Подход генетической деэволюции представлений программы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Качественное сравнение с аналогами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1874C-ADD6-0D73-F4A3-D1A770DC4D28}"/>
              </a:ext>
            </a:extLst>
          </p:cNvPr>
          <p:cNvSpPr txBox="1"/>
          <p:nvPr/>
        </p:nvSpPr>
        <p:spPr>
          <a:xfrm>
            <a:off x="190009" y="811763"/>
            <a:ext cx="43508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1) Исследованы и сравнены подходы к декомпиляции: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ручной анализ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алгоритмические преобразования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преобразования на базе ИИ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изучение внешнего поведения программы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гипотетический полный перебор </a:t>
            </a:r>
            <a:r>
              <a:rPr lang="ru-RU" sz="1400" dirty="0" err="1"/>
              <a:t>ИсхКода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945901-AFD6-1B03-B62D-D4492CFC799E}"/>
                  </a:ext>
                </a:extLst>
              </p:cNvPr>
              <p:cNvSpPr txBox="1"/>
              <p:nvPr/>
            </p:nvSpPr>
            <p:spPr>
              <a:xfrm>
                <a:off x="246090" y="2348880"/>
                <a:ext cx="514153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/>
                  <a:t>3) Рассмотрены способы подбора </a:t>
                </a:r>
                <a:r>
                  <a:rPr lang="ru-RU" sz="1400" dirty="0" err="1"/>
                  <a:t>ИсхКода</a:t>
                </a:r>
                <a:r>
                  <a:rPr lang="ru-RU" sz="1400" dirty="0"/>
                  <a:t> полным перебором:</a:t>
                </a:r>
              </a:p>
              <a:p>
                <a:pPr marL="360363" lvl="0" indent="-184150" algn="just">
                  <a:buFont typeface="Arial" panose="020B0604020202020204" pitchFamily="34" charset="0"/>
                  <a:buChar char="•"/>
                  <a:tabLst>
                    <a:tab pos="540385" algn="l"/>
                  </a:tabLst>
                </a:pPr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битов символа: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𝐸𝑟𝑟𝑜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400" i="1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≈99,9%</m:t>
                    </m:r>
                  </m:oMath>
                </a14:m>
                <a:endParaRPr lang="ru-RU" sz="1400" dirty="0">
                  <a:effectLst/>
                  <a:ea typeface="Times New Roman" panose="02020603050405020304" pitchFamily="18" charset="0"/>
                </a:endParaRPr>
              </a:p>
              <a:p>
                <a:pPr marL="360363" lvl="0" indent="-184150" algn="just">
                  <a:buFont typeface="Arial" panose="020B0604020202020204" pitchFamily="34" charset="0"/>
                  <a:buChar char="•"/>
                  <a:tabLst>
                    <a:tab pos="540385" algn="l"/>
                  </a:tabLst>
                </a:pPr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символов языка программирования: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𝐸𝑟𝑟𝑜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≈99,993%</m:t>
                    </m:r>
                  </m:oMath>
                </a14:m>
                <a:endParaRPr lang="ru-RU" sz="1400" dirty="0">
                  <a:effectLst/>
                  <a:ea typeface="Times New Roman" panose="02020603050405020304" pitchFamily="18" charset="0"/>
                </a:endParaRPr>
              </a:p>
              <a:p>
                <a:pPr marL="360363" lvl="0" indent="-184150" algn="just">
                  <a:buFont typeface="Arial" panose="020B0604020202020204" pitchFamily="34" charset="0"/>
                  <a:buChar char="•"/>
                  <a:tabLst>
                    <a:tab pos="540385" algn="l"/>
                  </a:tabLst>
                </a:pPr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деревьев абстрактного синтаксиса: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𝐸𝑟𝑟𝑜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400" i="1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≈84%</m:t>
                    </m:r>
                  </m:oMath>
                </a14:m>
                <a:endParaRPr lang="ru-RU" sz="1400" dirty="0">
                  <a:effectLst/>
                  <a:ea typeface="Times New Roman" panose="02020603050405020304" pitchFamily="18" charset="0"/>
                </a:endParaRPr>
              </a:p>
              <a:p>
                <a:pPr marL="360363" lvl="0" indent="-184150" algn="just">
                  <a:buFont typeface="Arial" panose="020B0604020202020204" pitchFamily="34" charset="0"/>
                  <a:buChar char="•"/>
                  <a:tabLst>
                    <a:tab pos="540385" algn="l"/>
                  </a:tabLst>
                </a:pPr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графа синтаксических правил (ГСП):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𝐸𝑟𝑟𝑜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400" i="1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≈0%</m:t>
                    </m:r>
                  </m:oMath>
                </a14:m>
                <a:endParaRPr lang="ru-RU" sz="14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360363" lvl="0" indent="-184150" algn="just">
                  <a:tabLst>
                    <a:tab pos="540385" algn="l"/>
                  </a:tabLst>
                </a:pPr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𝐸𝑟𝑟𝑜</m:t>
                    </m:r>
                    <m:sSub>
                      <m:sSub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1400" i="1" baseline="-2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 - количество синтаксически неверных </a:t>
                </a:r>
                <a:r>
                  <a:rPr lang="ru-RU" sz="1400" dirty="0" err="1">
                    <a:effectLst/>
                    <a:ea typeface="Times New Roman" panose="02020603050405020304" pitchFamily="18" charset="0"/>
                  </a:rPr>
                  <a:t>ИсхКодов</a:t>
                </a:r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945901-AFD6-1B03-B62D-D4492CFC7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0" y="2348880"/>
                <a:ext cx="5141536" cy="1384995"/>
              </a:xfrm>
              <a:prstGeom prst="rect">
                <a:avLst/>
              </a:prstGeom>
              <a:blipFill>
                <a:blip r:embed="rId3"/>
                <a:stretch>
                  <a:fillRect l="-355" t="-439"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9911BB8-E0D8-3161-DAE1-E93942CB06F4}"/>
              </a:ext>
            </a:extLst>
          </p:cNvPr>
          <p:cNvSpPr txBox="1"/>
          <p:nvPr/>
        </p:nvSpPr>
        <p:spPr>
          <a:xfrm>
            <a:off x="162366" y="3933056"/>
            <a:ext cx="4138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4) Проведен эксперимент по перебору на базе ГСП: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минимизированный граф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для арифметического выражения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время работы – 10 минут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91D87-ACD3-935A-A359-CC47B557A0C6}"/>
              </a:ext>
            </a:extLst>
          </p:cNvPr>
          <p:cNvSpPr txBox="1"/>
          <p:nvPr/>
        </p:nvSpPr>
        <p:spPr>
          <a:xfrm>
            <a:off x="190009" y="5068341"/>
            <a:ext cx="28307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5) Оценено время восстановления</a:t>
            </a:r>
            <a:br>
              <a:rPr lang="ru-RU" sz="1400" dirty="0"/>
            </a:br>
            <a:r>
              <a:rPr lang="ru-RU" sz="1400" dirty="0"/>
              <a:t>экспертами: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высокий уровень – 5 минут </a:t>
            </a:r>
            <a:endParaRPr lang="en-US" sz="14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средний уровень – 15 минут</a:t>
            </a:r>
            <a:endParaRPr lang="en-US" sz="14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низкий уровень – 30 минут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CA41B6-1D74-928E-D60A-F7D888183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r="466"/>
          <a:stretch/>
        </p:blipFill>
        <p:spPr>
          <a:xfrm>
            <a:off x="4788025" y="908720"/>
            <a:ext cx="3816424" cy="12262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ADD021-609A-746D-2FDF-962FAB167260}"/>
              </a:ext>
            </a:extLst>
          </p:cNvPr>
          <p:cNvSpPr txBox="1"/>
          <p:nvPr/>
        </p:nvSpPr>
        <p:spPr>
          <a:xfrm>
            <a:off x="4778836" y="2095428"/>
            <a:ext cx="381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 – высокий, С – средний, Н – низкий, Н+ - сверхнизкий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422C10E-F3A1-9E50-FA2B-6C7F8094061D}"/>
              </a:ext>
            </a:extLst>
          </p:cNvPr>
          <p:cNvCxnSpPr>
            <a:cxnSpLocks/>
          </p:cNvCxnSpPr>
          <p:nvPr/>
        </p:nvCxnSpPr>
        <p:spPr>
          <a:xfrm>
            <a:off x="4474312" y="3356992"/>
            <a:ext cx="1825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51F446-0497-7E5F-5F48-4D1DCE120471}"/>
              </a:ext>
            </a:extLst>
          </p:cNvPr>
          <p:cNvSpPr txBox="1"/>
          <p:nvPr/>
        </p:nvSpPr>
        <p:spPr>
          <a:xfrm>
            <a:off x="5776769" y="2564904"/>
            <a:ext cx="2971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1: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expr_asgn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::=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'='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expr_oper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;</a:t>
            </a:r>
            <a:endParaRPr lang="ru-RU" sz="800" dirty="0"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2: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expr_oper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::=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;</a:t>
            </a:r>
            <a:endParaRPr lang="ru-RU" sz="800" dirty="0"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3: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::=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'+'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|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'-'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|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'*'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| </a:t>
            </a:r>
            <a:r>
              <a:rPr lang="en-US" sz="800" dirty="0">
                <a:solidFill>
                  <a:srgbClr val="70AD47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'/'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;</a:t>
            </a:r>
            <a:endParaRPr lang="ru-RU" sz="800" dirty="0"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  <a:p>
            <a:pPr algn="just"/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4: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::=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'a'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| ... |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'z'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|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'A'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...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'Z'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| </a:t>
            </a:r>
            <a:r>
              <a:rPr lang="en-US" sz="8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'_'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;</a:t>
            </a:r>
            <a:endParaRPr lang="ru-RU" sz="800" dirty="0">
              <a:effectLst/>
              <a:latin typeface="Consolas" panose="020B0609020204030204" pitchFamily="49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EB0BD-D5B0-0475-2ECA-CE708C94EED6}"/>
              </a:ext>
            </a:extLst>
          </p:cNvPr>
          <p:cNvSpPr txBox="1"/>
          <p:nvPr/>
        </p:nvSpPr>
        <p:spPr>
          <a:xfrm>
            <a:off x="6110991" y="2348880"/>
            <a:ext cx="2412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/>
              <a:t>Синтаксиса в форме Бэкуса-Наура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92743A-19B4-F921-F379-2DD51DF24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27" y="3424600"/>
            <a:ext cx="2033695" cy="13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DD42C6-76C5-883A-01F1-7A4353487808}"/>
              </a:ext>
            </a:extLst>
          </p:cNvPr>
          <p:cNvSpPr txBox="1"/>
          <p:nvPr/>
        </p:nvSpPr>
        <p:spPr>
          <a:xfrm>
            <a:off x="6468504" y="3152001"/>
            <a:ext cx="2050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/>
              <a:t>Граф синтаксических правил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81020A-70D8-90F5-7C20-30C557EDF0D8}"/>
              </a:ext>
            </a:extLst>
          </p:cNvPr>
          <p:cNvSpPr txBox="1"/>
          <p:nvPr/>
        </p:nvSpPr>
        <p:spPr>
          <a:xfrm>
            <a:off x="3851919" y="4921076"/>
            <a:ext cx="4954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mov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eax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_x$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 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перемещение значения переменной «х» в регистр EAX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cdq</a:t>
            </a:r>
            <a:r>
              <a:rPr lang="ru-RU" sz="9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                         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преобразование знакового двойного слова из EAX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                           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в знаковое четверное слово в EDX:EAX 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idiv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_y$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     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знаковое деление регистра EAX на переменную «y»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mov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_y$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 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перемещение значения переменной «y» в регистр ECX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sub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eax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               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вычитание из регистра ECX регистра EAX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imul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_x$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знаковое умножение регистра ECX на переменную «x»</a:t>
            </a:r>
            <a:endParaRPr lang="ru-RU" sz="9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9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mov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_z$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], </a:t>
            </a:r>
            <a:r>
              <a:rPr lang="ru-RU" sz="9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9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 ; </a:t>
            </a:r>
            <a:r>
              <a:rPr lang="ru-RU" sz="900" dirty="0"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перемещение значения регистра ECX в переменную «z»</a:t>
            </a:r>
            <a:endParaRPr lang="ru-RU" sz="900" dirty="0">
              <a:effectLst/>
              <a:ea typeface="Calibri" panose="020F0502020204030204" pitchFamily="34" charset="0"/>
            </a:endParaRPr>
          </a:p>
        </p:txBody>
      </p: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3D12229A-6ACE-8A00-6F90-4BE6594DC306}"/>
              </a:ext>
            </a:extLst>
          </p:cNvPr>
          <p:cNvCxnSpPr>
            <a:cxnSpLocks/>
          </p:cNvCxnSpPr>
          <p:nvPr/>
        </p:nvCxnSpPr>
        <p:spPr>
          <a:xfrm>
            <a:off x="4301320" y="4077072"/>
            <a:ext cx="1475449" cy="810091"/>
          </a:xfrm>
          <a:prstGeom prst="bentConnector3">
            <a:avLst>
              <a:gd name="adj1" fmla="val 999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9EAF3D5-C3A9-6F5F-87FF-39C10F88C2F1}"/>
              </a:ext>
            </a:extLst>
          </p:cNvPr>
          <p:cNvSpPr txBox="1"/>
          <p:nvPr/>
        </p:nvSpPr>
        <p:spPr>
          <a:xfrm>
            <a:off x="3911803" y="4644077"/>
            <a:ext cx="1475449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z</a:t>
            </a:r>
            <a:r>
              <a:rPr lang="ru-RU" sz="12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=</a:t>
            </a:r>
            <a:r>
              <a:rPr lang="ru-RU" sz="1200" i="1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x</a:t>
            </a:r>
            <a:r>
              <a:rPr lang="ru-RU" sz="12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*(</a:t>
            </a:r>
            <a:r>
              <a:rPr lang="ru-RU" sz="1200" i="1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y</a:t>
            </a:r>
            <a:r>
              <a:rPr lang="ru-RU" sz="12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-(</a:t>
            </a:r>
            <a:r>
              <a:rPr lang="ru-RU" sz="1200" i="1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x</a:t>
            </a:r>
            <a:r>
              <a:rPr lang="ru-RU" sz="12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/</a:t>
            </a:r>
            <a:r>
              <a:rPr lang="ru-RU" sz="1200" i="1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y</a:t>
            </a:r>
            <a:r>
              <a:rPr lang="ru-RU" sz="12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))</a:t>
            </a:r>
            <a:endParaRPr lang="ru-RU" sz="1200" dirty="0">
              <a:latin typeface="Consolas" panose="020B0609020204030204" pitchFamily="49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7571A33-3630-73BE-509F-73D17A803FCE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3170369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2AE04-3397-359D-8635-7F183F8D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274D210-F47D-66B5-16A5-F83E12DDDD5C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0D77FBE-4B9A-E1A0-0AAA-9310810AB9FE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ОНР-3. Подход генетической деэволюции представлений программы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Исследование характеристик теоретического полного перебора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464E8-5A54-C1FD-45EE-F5ED6D3979AC}"/>
              </a:ext>
            </a:extLst>
          </p:cNvPr>
          <p:cNvSpPr txBox="1"/>
          <p:nvPr/>
        </p:nvSpPr>
        <p:spPr>
          <a:xfrm>
            <a:off x="190009" y="811763"/>
            <a:ext cx="6554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1) Получен ряд базовых характеристик прототипа перебора </a:t>
            </a:r>
            <a:r>
              <a:rPr lang="ru-RU" sz="1400" dirty="0" err="1"/>
              <a:t>ИсхКода</a:t>
            </a:r>
            <a:r>
              <a:rPr lang="ru-RU" sz="1400" dirty="0"/>
              <a:t> (на базе ГСП)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D68E2-5F17-5DA1-E28F-93482B40EC3A}"/>
              </a:ext>
            </a:extLst>
          </p:cNvPr>
          <p:cNvSpPr txBox="1"/>
          <p:nvPr/>
        </p:nvSpPr>
        <p:spPr>
          <a:xfrm>
            <a:off x="275942" y="1196752"/>
            <a:ext cx="386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количества вариантов исходного кода от максимальной длины пути по ГСП</a:t>
            </a:r>
            <a:endParaRPr lang="ru-RU" sz="12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1DD89C3-CFCC-707B-0F81-212CF0C81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521483"/>
              </p:ext>
            </p:extLst>
          </p:nvPr>
        </p:nvGraphicFramePr>
        <p:xfrm>
          <a:off x="275945" y="1679836"/>
          <a:ext cx="3864007" cy="210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375C0D-CB53-BD11-BA99-0642D60A2BFB}"/>
              </a:ext>
            </a:extLst>
          </p:cNvPr>
          <p:cNvSpPr txBox="1"/>
          <p:nvPr/>
        </p:nvSpPr>
        <p:spPr>
          <a:xfrm>
            <a:off x="4427984" y="1196752"/>
            <a:ext cx="443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количества вариантов исходного кода от количества идентификаторов и максимальной длины пути по ГСП</a:t>
            </a:r>
            <a:endParaRPr lang="ru-RU" sz="1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387F649-BDC6-E646-F447-36B7DCAEC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588724"/>
              </p:ext>
            </p:extLst>
          </p:nvPr>
        </p:nvGraphicFramePr>
        <p:xfrm>
          <a:off x="4571999" y="1700808"/>
          <a:ext cx="4292368" cy="210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F9D4024-2925-DB3F-992C-C11B3AD3FEBF}"/>
              </a:ext>
            </a:extLst>
          </p:cNvPr>
          <p:cNvSpPr txBox="1"/>
          <p:nvPr/>
        </p:nvSpPr>
        <p:spPr>
          <a:xfrm>
            <a:off x="275945" y="3995007"/>
            <a:ext cx="386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количества вариантов исходного кода от количества математических операций и максимальной длины пути по ГСП</a:t>
            </a:r>
            <a:endParaRPr lang="ru-RU" sz="1200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77B5CEC-738A-5B1C-6182-4D73C4575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513616"/>
              </p:ext>
            </p:extLst>
          </p:nvPr>
        </p:nvGraphicFramePr>
        <p:xfrm>
          <a:off x="275945" y="4581128"/>
          <a:ext cx="3864007" cy="20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E9029D8-8932-0E71-B8CD-D2493904C618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368385-5D5D-63C2-56B2-410810210FD6}"/>
              </a:ext>
            </a:extLst>
          </p:cNvPr>
          <p:cNvSpPr txBox="1"/>
          <p:nvPr/>
        </p:nvSpPr>
        <p:spPr>
          <a:xfrm>
            <a:off x="4602374" y="3995065"/>
            <a:ext cx="426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количества итераций для генерации искомого исходного кода от максимальной длины пути по ГСП</a:t>
            </a:r>
            <a:endParaRPr lang="ru-RU" sz="1200" dirty="0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6B813FF-C015-D46D-DBAA-27989C94D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562215"/>
              </p:ext>
            </p:extLst>
          </p:nvPr>
        </p:nvGraphicFramePr>
        <p:xfrm>
          <a:off x="4633445" y="4579387"/>
          <a:ext cx="423092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51D8E6DB-71E4-715D-2EAD-A22A90A59675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794584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CDB3-C6B6-45B0-DE7D-A8B382FBA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1E192DB-E4C3-0BF7-CFC9-17BB659C1FB1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45F0E99-DF16-4AFB-8A20-48F4D8F8AC32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5EA345-AFE1-8023-9F4E-4BCC1E74C0E9}"/>
              </a:ext>
            </a:extLst>
          </p:cNvPr>
          <p:cNvSpPr txBox="1"/>
          <p:nvPr/>
        </p:nvSpPr>
        <p:spPr>
          <a:xfrm>
            <a:off x="279632" y="44624"/>
            <a:ext cx="8584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ОНР-3. Реверс-инжиниринг программы с позиции (де)эволюции представлений</a:t>
            </a:r>
            <a:r>
              <a:rPr lang="en-US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Схема в графическом и аналитическом виде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0619D-1BE3-B277-38CA-B27A129C81FC}"/>
              </a:ext>
            </a:extLst>
          </p:cNvPr>
          <p:cNvSpPr txBox="1"/>
          <p:nvPr/>
        </p:nvSpPr>
        <p:spPr>
          <a:xfrm>
            <a:off x="279632" y="754832"/>
            <a:ext cx="7729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1) Синтезирована схема реверс-инжиниринга с позиции (де)эволюции представлений программы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EA7097-DE8C-FCE1-0045-5563BBFB9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057261"/>
            <a:ext cx="6920793" cy="352839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20DB9-6BD7-4992-B9E8-606DD3011D49}"/>
                  </a:ext>
                </a:extLst>
              </p:cNvPr>
              <p:cNvSpPr txBox="1"/>
              <p:nvPr/>
            </p:nvSpPr>
            <p:spPr>
              <a:xfrm>
                <a:off x="252348" y="4653136"/>
                <a:ext cx="7122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/>
                  <a:t>2) Произведена формализация генетического реверс-инжиниринга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400" dirty="0"/>
                  <a:t> - представление </a:t>
                </a:r>
                <a:r>
                  <a:rPr lang="en-US" sz="1400" dirty="0"/>
                  <a:t>x</a:t>
                </a:r>
                <a:r>
                  <a:rPr lang="ru-RU" sz="1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20DB9-6BD7-4992-B9E8-606DD301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8" y="4653136"/>
                <a:ext cx="7122334" cy="307777"/>
              </a:xfrm>
              <a:prstGeom prst="rect">
                <a:avLst/>
              </a:prstGeom>
              <a:blipFill>
                <a:blip r:embed="rId4"/>
                <a:stretch>
                  <a:fillRect l="-257" t="-196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0999B-D4BE-7653-6FA8-DFFFA7A2A2AA}"/>
                  </a:ext>
                </a:extLst>
              </p:cNvPr>
              <p:cNvSpPr txBox="1"/>
              <p:nvPr/>
            </p:nvSpPr>
            <p:spPr>
              <a:xfrm>
                <a:off x="607634" y="5373216"/>
                <a:ext cx="2394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/>
                  <a:t>в) Процесс эволюции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⇉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0999B-D4BE-7653-6FA8-DFFFA7A2A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4" y="5373216"/>
                <a:ext cx="2394630" cy="276999"/>
              </a:xfrm>
              <a:prstGeom prst="rect">
                <a:avLst/>
              </a:prstGeom>
              <a:blipFill>
                <a:blip r:embed="rId5"/>
                <a:stretch>
                  <a:fillRect l="-255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943228-FADC-4154-7CFA-CDB95C037BC0}"/>
                  </a:ext>
                </a:extLst>
              </p:cNvPr>
              <p:cNvSpPr txBox="1"/>
              <p:nvPr/>
            </p:nvSpPr>
            <p:spPr>
              <a:xfrm>
                <a:off x="3434242" y="5373216"/>
                <a:ext cx="25487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/>
                  <a:t>г) Процесс деэволюции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⇇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943228-FADC-4154-7CFA-CDB95C03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42" y="5373216"/>
                <a:ext cx="2548711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221F62-6945-969E-53F6-6146C6134A78}"/>
              </a:ext>
            </a:extLst>
          </p:cNvPr>
          <p:cNvSpPr txBox="1"/>
          <p:nvPr/>
        </p:nvSpPr>
        <p:spPr>
          <a:xfrm>
            <a:off x="613280" y="5733256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д) Условие</a:t>
            </a:r>
            <a:br>
              <a:rPr lang="ru-RU" sz="1200" dirty="0"/>
            </a:br>
            <a:r>
              <a:rPr lang="ru-RU" sz="1200" dirty="0"/>
              <a:t>корректности</a:t>
            </a:r>
            <a:br>
              <a:rPr lang="ru-RU" sz="1200" dirty="0"/>
            </a:br>
            <a:r>
              <a:rPr lang="ru-RU" sz="1200" dirty="0"/>
              <a:t>преобразований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FB22D0-228B-CDEC-DC68-B0E3E29247FA}"/>
                  </a:ext>
                </a:extLst>
              </p:cNvPr>
              <p:cNvSpPr txBox="1"/>
              <p:nvPr/>
            </p:nvSpPr>
            <p:spPr>
              <a:xfrm>
                <a:off x="607634" y="5033901"/>
                <a:ext cx="28266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/>
                  <a:t>а) Представление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〈"/>
                        <m:endChr m:val="〉"/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𝐹𝑜𝑟𝑚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𝐶𝑜𝑛𝑡𝑒𝑛𝑡</m:t>
                        </m:r>
                      </m:e>
                    </m:d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FB22D0-228B-CDEC-DC68-B0E3E2924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4" y="5033901"/>
                <a:ext cx="2826608" cy="276999"/>
              </a:xfrm>
              <a:prstGeom prst="rect">
                <a:avLst/>
              </a:prstGeom>
              <a:blipFill>
                <a:blip r:embed="rId7"/>
                <a:stretch>
                  <a:fillRect l="-216" t="-222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ECA8B-4431-15B1-0E04-4B5885919607}"/>
                  </a:ext>
                </a:extLst>
              </p:cNvPr>
              <p:cNvSpPr txBox="1"/>
              <p:nvPr/>
            </p:nvSpPr>
            <p:spPr>
              <a:xfrm>
                <a:off x="3434242" y="4949270"/>
                <a:ext cx="3639330" cy="424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/>
                  <a:t>б) Компоненты представления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𝐹𝑜𝑟𝑚</m:t>
                                </m:r>
                              </m:sup>
                            </m:s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≡</m:t>
                            </m:r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𝐹𝑜𝑟𝑚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𝐶𝑜𝑛𝑡𝑒𝑛𝑡</m:t>
                                </m:r>
                              </m:sup>
                            </m:s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≡</m:t>
                            </m:r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𝐶𝑜𝑛𝑡𝑒𝑛𝑡</m:t>
                            </m:r>
                          </m:e>
                        </m:eqAr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ECA8B-4431-15B1-0E04-4B588591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42" y="4949270"/>
                <a:ext cx="3639330" cy="424155"/>
              </a:xfrm>
              <a:prstGeom prst="rect">
                <a:avLst/>
              </a:prstGeom>
              <a:blipFill>
                <a:blip r:embed="rId8"/>
                <a:stretch>
                  <a:fillRect t="-165217" b="-24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96448-9E7D-56B8-9323-D6234F8F7D50}"/>
                  </a:ext>
                </a:extLst>
              </p:cNvPr>
              <p:cNvSpPr txBox="1"/>
              <p:nvPr/>
            </p:nvSpPr>
            <p:spPr>
              <a:xfrm>
                <a:off x="1763688" y="5768650"/>
                <a:ext cx="2548711" cy="572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𝐹𝑜𝑟𝑚</m:t>
                                </m:r>
                              </m:sup>
                            </m:sSubSup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sSubSup>
                              <m:sSub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𝐹𝑜𝑟𝑚</m:t>
                                </m:r>
                              </m:sup>
                            </m:sSubSup>
                          </m:e>
                          <m:e>
                            <m:sSubSup>
                              <m:sSub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𝐶𝑜𝑛𝑡𝑒𝑛𝑡</m:t>
                                </m:r>
                              </m:sup>
                            </m:sSubSup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𝐶𝑜𝑛𝑡𝑒𝑛𝑡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96448-9E7D-56B8-9323-D6234F8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68650"/>
                <a:ext cx="2548711" cy="572016"/>
              </a:xfrm>
              <a:prstGeom prst="rect">
                <a:avLst/>
              </a:prstGeom>
              <a:blipFill>
                <a:blip r:embed="rId9"/>
                <a:stretch>
                  <a:fillRect t="-185106" b="-26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ACF8173-7A13-9166-B3D3-BCC491315470}"/>
              </a:ext>
            </a:extLst>
          </p:cNvPr>
          <p:cNvSpPr txBox="1"/>
          <p:nvPr/>
        </p:nvSpPr>
        <p:spPr>
          <a:xfrm>
            <a:off x="4273276" y="589606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е) Внесение</a:t>
            </a:r>
            <a:br>
              <a:rPr lang="ru-RU" sz="1200" dirty="0"/>
            </a:br>
            <a:r>
              <a:rPr lang="ru-RU" sz="1200" dirty="0"/>
              <a:t>уязвимости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6AAA06-D9D8-0CAC-CC6C-3BF87798F997}"/>
                  </a:ext>
                </a:extLst>
              </p:cNvPr>
              <p:cNvSpPr txBox="1"/>
              <p:nvPr/>
            </p:nvSpPr>
            <p:spPr>
              <a:xfrm>
                <a:off x="5166320" y="5618110"/>
                <a:ext cx="1781944" cy="979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200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acc>
                                <m:accPr>
                                  <m:chr m:val="̂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𝐹𝑜𝑟𝑚</m:t>
                                  </m:r>
                                </m:sup>
                              </m:sSub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𝐹𝑜𝑟𝑚</m:t>
                                      </m:r>
                                    </m:sup>
                                  </m:sSubSup>
                                </m:e>
                              </m:acc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𝐶𝑜𝑛𝑡𝑒𝑛𝑡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𝐶𝑜𝑛𝑡𝑒𝑛𝑡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∉∅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6AAA06-D9D8-0CAC-CC6C-3BF87798F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20" y="5618110"/>
                <a:ext cx="1781944" cy="979242"/>
              </a:xfrm>
              <a:prstGeom prst="rect">
                <a:avLst/>
              </a:prstGeom>
              <a:blipFill>
                <a:blip r:embed="rId10"/>
                <a:stretch>
                  <a:fillRect r="-3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101B4780-A5FD-861E-0D3C-776089EAD27F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966442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36AD5-1D8E-3DC8-023B-BD4CAEDD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6BE6994-D6C3-9F2E-57A9-D15B10210D5B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AE6AB7D-C596-6220-34A3-E270FB4738B4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E35302-2880-6254-D2F5-EE6631CB94C1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ОНР-3. Генетическая деэволюции представлений программы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Схема в графическом и аналитическом виде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1E30B-A12B-004D-5B3E-CAB4E423429B}"/>
              </a:ext>
            </a:extLst>
          </p:cNvPr>
          <p:cNvSpPr txBox="1"/>
          <p:nvPr/>
        </p:nvSpPr>
        <p:spPr>
          <a:xfrm>
            <a:off x="279632" y="764704"/>
            <a:ext cx="6828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 </a:t>
            </a:r>
            <a:r>
              <a:rPr lang="ru-RU" sz="1400" dirty="0"/>
              <a:t>Синтезирована схема деэволюции</a:t>
            </a:r>
            <a:r>
              <a:rPr lang="en-US" sz="1400" dirty="0"/>
              <a:t> </a:t>
            </a:r>
            <a:r>
              <a:rPr lang="ru-RU" sz="1400" dirty="0"/>
              <a:t>представлений на базе генетических алгоритмов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67CFE3-F20A-1A52-270F-F8D969CD7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632" y="1144487"/>
            <a:ext cx="6113344" cy="4660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B5A69-27B6-12B5-F6D7-77D1478507D9}"/>
              </a:ext>
            </a:extLst>
          </p:cNvPr>
          <p:cNvSpPr txBox="1"/>
          <p:nvPr/>
        </p:nvSpPr>
        <p:spPr>
          <a:xfrm>
            <a:off x="279632" y="5785519"/>
            <a:ext cx="5842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2) Произведена формализация генетической деэволюции представлений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AD23782-32B0-0B91-4315-C277B4C83787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9F762-0998-1F51-25D4-16295A026501}"/>
                  </a:ext>
                </a:extLst>
              </p:cNvPr>
              <p:cNvSpPr txBox="1"/>
              <p:nvPr/>
            </p:nvSpPr>
            <p:spPr>
              <a:xfrm>
                <a:off x="6228183" y="2204864"/>
                <a:ext cx="2636184" cy="871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Программный инжиниринг</a:t>
                </a:r>
                <a:r>
                  <a:rPr lang="en-US" sz="1400" u="sng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𝐹𝑜𝑟𝑚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𝐹𝑜𝑟𝑚</m:t>
                          </m:r>
                        </m:sup>
                      </m:sSubSup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𝐶𝑜𝑛𝑡𝑒𝑛𝑡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𝐶𝑜𝑛𝑡𝑒𝑛𝑡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A9F762-0998-1F51-25D4-16295A026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3" y="2204864"/>
                <a:ext cx="2636184" cy="871713"/>
              </a:xfrm>
              <a:prstGeom prst="rect">
                <a:avLst/>
              </a:prstGeom>
              <a:blipFill>
                <a:blip r:embed="rId4"/>
                <a:stretch>
                  <a:fillRect l="-694" t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EB619D-E148-B8DD-AA72-9FFA21F24F2C}"/>
                  </a:ext>
                </a:extLst>
              </p:cNvPr>
              <p:cNvSpPr txBox="1"/>
              <p:nvPr/>
            </p:nvSpPr>
            <p:spPr>
              <a:xfrm>
                <a:off x="6228184" y="3286690"/>
                <a:ext cx="2548856" cy="871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Реинжиниринг</a:t>
                </a:r>
                <a:r>
                  <a:rPr lang="en-US" sz="1400" u="sng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𝐹𝑜𝑟𝑚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𝐹𝑜𝑟𝑚</m:t>
                          </m:r>
                        </m:sup>
                      </m:sSubSup>
                    </m:oMath>
                  </m:oMathPara>
                </a14:m>
                <a:endParaRPr lang="en-US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𝐶𝑜𝑛𝑡𝑒𝑛𝑡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𝐶𝑜𝑛𝑡𝑒𝑛𝑡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EB619D-E148-B8DD-AA72-9FFA21F24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286690"/>
                <a:ext cx="2548856" cy="871713"/>
              </a:xfrm>
              <a:prstGeom prst="rect">
                <a:avLst/>
              </a:prstGeom>
              <a:blipFill>
                <a:blip r:embed="rId5"/>
                <a:stretch>
                  <a:fillRect l="-718" t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A9E9B-246D-F20F-4AF8-4767A4DF8604}"/>
                  </a:ext>
                </a:extLst>
              </p:cNvPr>
              <p:cNvSpPr txBox="1"/>
              <p:nvPr/>
            </p:nvSpPr>
            <p:spPr>
              <a:xfrm>
                <a:off x="6228184" y="4368516"/>
                <a:ext cx="2548856" cy="496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Классический реинжиниринг</a:t>
                </a:r>
                <a:r>
                  <a:rPr lang="en-US" sz="1400" u="sng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𝐹𝑜𝑟𝑚</m:t>
                          </m:r>
                        </m:sup>
                      </m:sSubSup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𝑅𝑒𝑣𝑒𝑟𝑠𝑒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𝐹𝑜𝑟𝑚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A9E9B-246D-F20F-4AF8-4767A4DF8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368516"/>
                <a:ext cx="2548856" cy="496803"/>
              </a:xfrm>
              <a:prstGeom prst="rect">
                <a:avLst/>
              </a:prstGeom>
              <a:blipFill>
                <a:blip r:embed="rId6"/>
                <a:stretch>
                  <a:fillRect l="-718" t="-2469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31479-49AE-4694-606E-09BF4F2243EC}"/>
                  </a:ext>
                </a:extLst>
              </p:cNvPr>
              <p:cNvSpPr txBox="1"/>
              <p:nvPr/>
            </p:nvSpPr>
            <p:spPr>
              <a:xfrm>
                <a:off x="6228183" y="5229200"/>
                <a:ext cx="256871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Генетический реинжиниринг</a:t>
                </a:r>
                <a:r>
                  <a:rPr lang="en-US" sz="1400" u="sng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𝐺𝑒𝑛𝑂𝑝𝑡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𝐶𝑜𝑚𝑝𝑖𝑙𝑒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𝑅𝑒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31479-49AE-4694-606E-09BF4F224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3" y="5229200"/>
                <a:ext cx="2568712" cy="677108"/>
              </a:xfrm>
              <a:prstGeom prst="rect">
                <a:avLst/>
              </a:prstGeom>
              <a:blipFill>
                <a:blip r:embed="rId7"/>
                <a:stretch>
                  <a:fillRect l="-713" t="-1802" b="-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05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875DE-6453-8643-1C1C-4C55DE7BF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DA0E204-2324-7B72-6390-73D9D28C3C41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9D38D73-05CB-C6A4-2AB2-444942978BAD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86853D-0DBC-5DA7-339A-85C047C97143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ОНР-3. Алгоритм генетической деэволюции представлений программы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Шаги и аналитическая запись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9EB8B2-6D70-E7CE-5DE8-7ADFB90EADD9}"/>
                  </a:ext>
                </a:extLst>
              </p:cNvPr>
              <p:cNvSpPr txBox="1"/>
              <p:nvPr/>
            </p:nvSpPr>
            <p:spPr>
              <a:xfrm>
                <a:off x="279632" y="764704"/>
                <a:ext cx="8584734" cy="588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u="sng" dirty="0"/>
                  <a:t>Алгоритм генетической деэволюции</a:t>
                </a:r>
                <a:r>
                  <a:rPr lang="en-US" sz="1200" u="sng" dirty="0"/>
                  <a:t> (</a:t>
                </a:r>
                <a:r>
                  <a:rPr lang="ru-RU" sz="1200" u="sng" dirty="0"/>
                  <a:t>в аналитическом виде)</a:t>
                </a:r>
                <a:r>
                  <a:rPr lang="en-US" sz="1200" u="sng" dirty="0"/>
                  <a:t>:</a:t>
                </a:r>
                <a:endParaRPr lang="ru-RU" sz="1200" u="sng" dirty="0"/>
              </a:p>
              <a:p>
                <a:endParaRPr lang="ru-RU" sz="1200" u="sng" dirty="0"/>
              </a:p>
              <a:p>
                <a:r>
                  <a:rPr lang="ru-RU" sz="1200" u="sng" dirty="0"/>
                  <a:t>Шаг 1.</a:t>
                </a:r>
                <a:r>
                  <a:rPr lang="ru-RU" sz="1200" dirty="0"/>
                  <a:t> Создание множества псевдо-предыдущих экземпляров программного кода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𝑅𝑎𝑛𝑑𝑜𝑚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200" dirty="0"/>
              </a:p>
              <a:p>
                <a:pPr indent="176213"/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1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-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й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экземпляр программы в представлении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x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-1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общее количество)</a:t>
                </a:r>
                <a:r>
                  <a:rPr lang="en-US" sz="1200" dirty="0">
                    <a:ea typeface="Times New Roman" panose="02020603050405020304" pitchFamily="18" charset="0"/>
                  </a:rPr>
                  <a:t>; Random(…) – </a:t>
                </a:r>
                <a:r>
                  <a:rPr lang="ru-RU" sz="1200" dirty="0">
                    <a:ea typeface="Times New Roman" panose="02020603050405020304" pitchFamily="18" charset="0"/>
                  </a:rPr>
                  <a:t>генератор случайной популяции</a:t>
                </a:r>
              </a:p>
              <a:p>
                <a:endParaRPr lang="ru-RU" sz="1200" dirty="0"/>
              </a:p>
              <a:p>
                <a:r>
                  <a:rPr lang="ru-RU" sz="1200" u="sng" dirty="0"/>
                  <a:t>Шаг 2.</a:t>
                </a:r>
                <a:r>
                  <a:rPr lang="ru-RU" sz="1200" dirty="0"/>
                  <a:t> Продуцирование множества псевдо-текущих экземпляров программного кода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𝑃𝑟𝑜𝑑𝑢𝑐𝑡𝑖𝑜𝑛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solidFill>
                                    <a:srgbClr val="66666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indent="176213"/>
                <a14:m>
                  <m:oMath xmlns:m="http://schemas.openxmlformats.org/officeDocument/2006/math">
                    <m:r>
                      <a:rPr lang="ru-RU" sz="1200" i="1" dirty="0" smtClean="0">
                        <a:latin typeface="Cambria Math" panose="02040503050406030204" pitchFamily="18" charset="0"/>
                      </a:rPr>
                      <m:t>𝑃𝑟𝑜𝑑𝑢𝑐𝑡𝑖𝑜𝑛</m:t>
                    </m:r>
                    <m:r>
                      <a:rPr lang="ru-RU" sz="1200" i="1" dirty="0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ru-RU" sz="1200" dirty="0"/>
                  <a:t> – продуцирование экземпляра популяции в представлении </a:t>
                </a:r>
                <a:r>
                  <a:rPr lang="en-US" sz="1200" dirty="0"/>
                  <a:t>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i="1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66666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200" dirty="0"/>
                  <a:t> - </a:t>
                </a:r>
                <a:r>
                  <a:rPr lang="ru-RU" sz="1200" dirty="0"/>
                  <a:t>средство продуцирования</a:t>
                </a:r>
                <a:endParaRPr lang="en-US" sz="1200" dirty="0"/>
              </a:p>
              <a:p>
                <a:pPr indent="176213"/>
                <a:endParaRPr lang="ru-RU" sz="1200" dirty="0"/>
              </a:p>
              <a:p>
                <a:r>
                  <a:rPr lang="ru-RU" sz="1200" u="sng" dirty="0"/>
                  <a:t>Шаг 3.</a:t>
                </a:r>
                <a:r>
                  <a:rPr lang="ru-RU" sz="1200" dirty="0"/>
                  <a:t> Сравнение псевдо-текущих экземпляров программного кода с исследуемым текущим (завершение в случае совпадения)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𝐹𝑖𝑡𝑛𝑒𝑠𝑠</m:t>
                      </m:r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  <a:p>
                <a:pPr marL="176213"/>
                <a14:m>
                  <m:oMath xmlns:m="http://schemas.openxmlformats.org/officeDocument/2006/math">
                    <m:r>
                      <a:rPr lang="ru-RU" sz="12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𝐹𝑖𝑡𝑛𝑒𝑠𝑠</m:t>
                    </m:r>
                    <m:r>
                      <a:rPr lang="ru-RU" sz="12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(…)</m:t>
                    </m:r>
                  </m:oMath>
                </a14:m>
                <a:r>
                  <a:rPr lang="ru-RU" sz="1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– фитнесс-функция</a:t>
                </a:r>
                <a:r>
                  <a:rPr lang="en-US" sz="1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bSup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bSup>
                    <m:r>
                      <a:rPr lang="en-US" sz="1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Sup>
                      <m:sSubSup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искомый предыдущий экземпляр программного кода</a:t>
                </a:r>
                <a:endParaRPr lang="ru-RU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sz="1200" dirty="0"/>
              </a:p>
              <a:p>
                <a:r>
                  <a:rPr lang="ru-RU" sz="1200" u="sng" dirty="0"/>
                  <a:t>Шаг 4.</a:t>
                </a:r>
                <a:r>
                  <a:rPr lang="ru-RU" sz="1200" dirty="0"/>
                  <a:t> Селекция псевдо-текущих экземпляров программного кода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ℕ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  <m:r>
                                <a:rPr lang="en-US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𝑆𝑒𝑙𝑒𝑐𝑡𝑖𝑜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𝑆𝑒𝑡𝑡𝑖𝑛</m:t>
                          </m:r>
                          <m:sSub>
                            <m:sSub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76213"/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𝑆𝑒𝑙𝑒𝑐𝑡𝑖𝑜𝑛</m:t>
                    </m:r>
                    <m:r>
                      <a:rPr lang="ru-RU" sz="1200" i="1" dirty="0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ru-RU" sz="1200" dirty="0"/>
                  <a:t> – селекция экземпляров популяции с наилучшей приспособленностью, </a:t>
                </a:r>
                <a14:m>
                  <m:oMath xmlns:m="http://schemas.openxmlformats.org/officeDocument/2006/math">
                    <m:r>
                      <a:rPr lang="ru-RU" sz="1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𝑆𝑒𝑡𝑡𝑖𝑛</m:t>
                    </m:r>
                    <m:sSub>
                      <m:sSub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ru-RU" sz="1200" dirty="0"/>
                  <a:t> – настройки операции</a:t>
                </a:r>
                <a:endParaRPr lang="en-US" sz="1200" dirty="0"/>
              </a:p>
              <a:p>
                <a:endParaRPr lang="ru-RU" sz="1200" dirty="0"/>
              </a:p>
              <a:p>
                <a:r>
                  <a:rPr lang="ru-RU" sz="1200" u="sng" dirty="0"/>
                  <a:t>Шаг 5.</a:t>
                </a:r>
                <a:r>
                  <a:rPr lang="ru-RU" sz="1200" dirty="0"/>
                  <a:t> Скрещивание псевдо-текущих экземпляров программного кода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𝐶𝑟𝑜𝑠𝑠𝑖𝑛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𝑆𝑒𝑡𝑡𝑖𝑛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  <a:p>
                <a:pPr indent="176213"/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𝐶𝑟𝑜𝑠𝑠𝑖𝑛𝑔</m:t>
                    </m:r>
                    <m:r>
                      <a:rPr lang="ru-RU" sz="1200" i="1" dirty="0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ru-RU" sz="1200" dirty="0"/>
                  <a:t> – селекция экземпляров популяции с наилучшей приспособленностью, </a:t>
                </a:r>
                <a14:m>
                  <m:oMath xmlns:m="http://schemas.openxmlformats.org/officeDocument/2006/math">
                    <m:r>
                      <a:rPr lang="ru-RU" sz="1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𝑆𝑒𝑡𝑡𝑖𝑛</m:t>
                    </m:r>
                    <m:sSub>
                      <m:sSub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ru-RU" sz="1200" dirty="0"/>
                  <a:t> – настройки операции</a:t>
                </a:r>
                <a:endParaRPr lang="en-US" sz="1200" dirty="0"/>
              </a:p>
              <a:p>
                <a:endParaRPr lang="ru-RU" sz="1200" dirty="0"/>
              </a:p>
              <a:p>
                <a:r>
                  <a:rPr lang="ru-RU" sz="1200" u="sng" dirty="0"/>
                  <a:t>Шаг 6.</a:t>
                </a:r>
                <a:r>
                  <a:rPr lang="ru-RU" sz="1200" dirty="0"/>
                  <a:t> Мутация псевдо-текущих экземпляров программного кода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′′′</m:t>
                              </m:r>
                            </m:sup>
                          </m:sSup>
                        </m:e>
                        <m: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𝑀𝑢𝑡𝑎𝑡𝑖𝑜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bSup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sSub>
                            <m:sSub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𝑆𝑒𝑡𝑡𝑖𝑛</m:t>
                          </m:r>
                          <m:sSub>
                            <m:sSub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6213"/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𝑀𝑢𝑡𝑎𝑡𝑖𝑜𝑛</m:t>
                    </m:r>
                    <m:r>
                      <a:rPr lang="ru-RU" sz="1200" i="1" dirty="0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ru-RU" sz="1200" dirty="0"/>
                  <a:t> – мутация генов в экземплярах популяции, </a:t>
                </a:r>
                <a14:m>
                  <m:oMath xmlns:m="http://schemas.openxmlformats.org/officeDocument/2006/math">
                    <m:r>
                      <a:rPr lang="ru-RU" sz="12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𝑆𝑒𝑡𝑡𝑖𝑛</m:t>
                    </m:r>
                    <m:sSub>
                      <m:sSub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sz="1200" dirty="0"/>
                  <a:t> – настройки операции</a:t>
                </a:r>
                <a:endParaRPr lang="en-US" sz="1200" dirty="0"/>
              </a:p>
              <a:p>
                <a:endParaRPr lang="ru-RU" sz="1200" dirty="0"/>
              </a:p>
              <a:p>
                <a:r>
                  <a:rPr lang="ru-RU" sz="1200" u="sng" dirty="0"/>
                  <a:t>Шаг 7.</a:t>
                </a:r>
                <a:r>
                  <a:rPr lang="ru-RU" sz="1200" dirty="0"/>
                  <a:t> Повторение создания популяции (переход на Шаг 2)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𝑆𝑡𝑒</m:t>
                      </m:r>
                      <m:sSub>
                        <m:sSub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sz="12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′′′</m:t>
                          </m:r>
                        </m:sup>
                      </m:sSubSup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ru-RU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9EB8B2-6D70-E7CE-5DE8-7ADFB90EA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2" y="764704"/>
                <a:ext cx="8584734" cy="5886291"/>
              </a:xfrm>
              <a:prstGeom prst="rect">
                <a:avLst/>
              </a:prstGeom>
              <a:blipFill>
                <a:blip r:embed="rId3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E82EBB5E-E47B-60A2-BDD8-A9FEE3F4DBA8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56868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B5AF5-10B9-29F5-E2B1-3944ACB4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8043D024-7A9B-2C4D-96BF-0BB87085A0DA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F186B7E-4C5C-8C5D-99BC-766E6047B564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D56F12-9842-0456-5E37-22C4E0A0A85C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Характеристика 3-го основного научного результата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D5BEF-2C48-9FB5-CBE1-4DE31F686F96}"/>
              </a:ext>
            </a:extLst>
          </p:cNvPr>
          <p:cNvSpPr txBox="1"/>
          <p:nvPr/>
        </p:nvSpPr>
        <p:spPr>
          <a:xfrm>
            <a:off x="279632" y="764704"/>
            <a:ext cx="8584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u="sng" dirty="0"/>
              <a:t>Название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79388" algn="just"/>
            <a:r>
              <a:rPr lang="ru-RU" sz="1200" dirty="0"/>
              <a:t>Подход генетической деэволюции представлений программы</a:t>
            </a:r>
          </a:p>
          <a:p>
            <a:pPr algn="just"/>
            <a:endParaRPr lang="ru-RU" sz="1200" b="1" u="sng" dirty="0"/>
          </a:p>
          <a:p>
            <a:pPr algn="just"/>
            <a:r>
              <a:rPr lang="ru-RU" sz="1200" b="1" u="sng" dirty="0"/>
              <a:t>Суть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79388" algn="just"/>
            <a:r>
              <a:rPr lang="ru-RU" sz="1200" dirty="0"/>
              <a:t>Подход представляет собой комплекс взглядов на получение предыдущего представления программы из текущего с применением генетических алгоритмов. Включает терминологический аппарат, схемы деэволюции представлений (как общую в рамках ГРИ, так и детальную самого ГДЭ), входные и выходные параметры, целевые установки и приложения. </a:t>
            </a:r>
            <a:r>
              <a:rPr lang="ru-RU" sz="1200"/>
              <a:t>Подход </a:t>
            </a:r>
            <a:r>
              <a:rPr lang="ru-RU" sz="1200" dirty="0"/>
              <a:t>заключается в квази-оптимизированной итерационной генерации программы в предыдущем представлении с преобразованием в текущее и сравнением с заданной.</a:t>
            </a:r>
          </a:p>
          <a:p>
            <a:pPr algn="just"/>
            <a:endParaRPr lang="ru-RU" sz="1200" b="1" u="sng" dirty="0"/>
          </a:p>
          <a:p>
            <a:pPr algn="just"/>
            <a:r>
              <a:rPr lang="ru-RU" sz="1200" b="1" u="sng" dirty="0"/>
              <a:t>Новизна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В отличие от аналогичных подходов, непосредственно преобразующих текущее представление в предыдущее (экспертно, алгоритмически или иным контекстно-зависимым способом), подход генетической деэволюции представлений программы задает противоположную направленность, поскольку выполняет множественные преобразования программы из предыдущего представления в текущее. Также, подход отличается инвариантностью к представлениям, поскольку не зависит от их синтаксиса (в т.ч. от процессорных архитектур).</a:t>
            </a:r>
          </a:p>
          <a:p>
            <a:pPr marL="182563" algn="just"/>
            <a:endParaRPr lang="ru-RU" sz="1200" dirty="0"/>
          </a:p>
          <a:p>
            <a:pPr algn="just"/>
            <a:r>
              <a:rPr lang="ru-RU" sz="1200" b="1" u="sng" dirty="0"/>
              <a:t>Теоретическая значимость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Обоснована возможность и целесообразность проведения реверс-инжиниринга программ с помощью генетических алгоритмов и получена аналитическая запись механизма, лежащего в основе соответствующего подхода.</a:t>
            </a:r>
          </a:p>
          <a:p>
            <a:pPr marL="182563" algn="just"/>
            <a:endParaRPr lang="ru-RU" sz="1200" dirty="0"/>
          </a:p>
          <a:p>
            <a:pPr marL="182563" indent="-182563" algn="just"/>
            <a:r>
              <a:rPr lang="ru-RU" sz="1200" b="1" u="sng" dirty="0"/>
              <a:t>Практическая значимость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Подход позволяет синтезировать соответствующие методы реверс-инжиниринга программ и их работоспособные реализации; инвариантность же подхода позволяет применять полученные с его помощью решения не только для классического получения исходного кода из машинного или ассемблерного (т.е. декомпиляции), но и для других пар соседних представлений.</a:t>
            </a:r>
          </a:p>
          <a:p>
            <a:pPr marL="182563" algn="just"/>
            <a:endParaRPr lang="ru-RU" sz="1200" dirty="0"/>
          </a:p>
          <a:p>
            <a:pPr algn="just"/>
            <a:r>
              <a:rPr lang="ru-RU" sz="1200" b="1" u="sng" dirty="0"/>
              <a:t>Основные публикации</a:t>
            </a:r>
            <a:r>
              <a:rPr lang="en-US" sz="1200" b="1" u="sng" dirty="0"/>
              <a:t>:</a:t>
            </a:r>
            <a:endParaRPr lang="ru-RU" sz="1200" b="1" u="sng" dirty="0"/>
          </a:p>
          <a:p>
            <a:pPr marL="182563" algn="just"/>
            <a:r>
              <a:rPr lang="ru-RU" sz="1200" dirty="0"/>
              <a:t>ВАК – 11 (4 лично), </a:t>
            </a:r>
            <a:r>
              <a:rPr lang="en-US" sz="1200" dirty="0"/>
              <a:t>Scopus</a:t>
            </a:r>
            <a:r>
              <a:rPr lang="ru-RU" sz="1200" dirty="0"/>
              <a:t> – 1, </a:t>
            </a:r>
            <a:r>
              <a:rPr lang="en-US" sz="1200" dirty="0"/>
              <a:t>Scopus-</a:t>
            </a:r>
            <a:r>
              <a:rPr lang="ru-RU" sz="1200" dirty="0"/>
              <a:t>конференции – 1 (лично), Свидетельства о регистрации программы для ЭВМ – 7</a:t>
            </a:r>
          </a:p>
          <a:p>
            <a:pPr marL="360363" algn="just"/>
            <a:r>
              <a:rPr lang="ru-RU" sz="1200" dirty="0"/>
              <a:t>включая </a:t>
            </a:r>
            <a:r>
              <a:rPr lang="en-US" sz="1200" dirty="0"/>
              <a:t>RSCI/</a:t>
            </a:r>
            <a:r>
              <a:rPr lang="ru-RU" sz="1200" dirty="0"/>
              <a:t>Белый список – </a:t>
            </a:r>
            <a:r>
              <a:rPr lang="en-US" sz="1200" dirty="0"/>
              <a:t>7</a:t>
            </a:r>
            <a:endParaRPr lang="ru-RU" sz="12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07F82FB-29F5-2504-73FF-CA996294F3DD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3.6</a:t>
            </a:r>
          </a:p>
        </p:txBody>
      </p:sp>
    </p:spTree>
    <p:extLst>
      <p:ext uri="{BB962C8B-B14F-4D97-AF65-F5344CB8AC3E}">
        <p14:creationId xmlns:p14="http://schemas.microsoft.com/office/powerpoint/2010/main" val="229595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6B548-E9C4-7979-0C58-EADB7D0E7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56A128C0-9EEA-402A-F7CA-833D7BDB9E11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B0808-F884-A684-7150-3416BFE111B0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1B5057-75D3-D904-72CB-DCB44F132E9B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Обоснование выбора представлений и схема в графическом виде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EC242-5990-7D98-596E-ABCDFD05C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5436" y="2420888"/>
            <a:ext cx="5128733" cy="4100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7E2F1-C3E9-FD45-7841-C622CE11E22E}"/>
              </a:ext>
            </a:extLst>
          </p:cNvPr>
          <p:cNvSpPr txBox="1"/>
          <p:nvPr/>
        </p:nvSpPr>
        <p:spPr>
          <a:xfrm>
            <a:off x="4554341" y="2090032"/>
            <a:ext cx="3713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Обобщенная схема взаимосвязи инструментария ГДК</a:t>
            </a:r>
            <a:endParaRPr lang="ru-RU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45143-1C6E-D57E-45B6-B0B6852F5DEA}"/>
              </a:ext>
            </a:extLst>
          </p:cNvPr>
          <p:cNvSpPr txBox="1"/>
          <p:nvPr/>
        </p:nvSpPr>
        <p:spPr>
          <a:xfrm>
            <a:off x="279632" y="2204864"/>
            <a:ext cx="3212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2) </a:t>
            </a:r>
            <a:r>
              <a:rPr lang="ru-RU" sz="1200" dirty="0"/>
              <a:t>Создан инструментарий для генетической декомпиляции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D8124-1900-2917-6BF9-DD0204BF4FFF}"/>
              </a:ext>
            </a:extLst>
          </p:cNvPr>
          <p:cNvSpPr txBox="1"/>
          <p:nvPr/>
        </p:nvSpPr>
        <p:spPr>
          <a:xfrm>
            <a:off x="302830" y="846263"/>
            <a:ext cx="85176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Times New Roman" panose="02020603050405020304" pitchFamily="18" charset="0"/>
              </a:rPr>
              <a:t>1)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Выбраны представления для создания инструментария генетической деэволюции по причинам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360363" indent="-184150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/>
              <a:t>Большинство программ – имеет представление </a:t>
            </a:r>
            <a:r>
              <a:rPr lang="ru-RU" sz="1200" dirty="0" err="1"/>
              <a:t>МашКода</a:t>
            </a:r>
            <a:endParaRPr lang="en-US" sz="1200" dirty="0"/>
          </a:p>
          <a:p>
            <a:pPr marL="360363" indent="-184150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 err="1"/>
              <a:t>АсмКод</a:t>
            </a:r>
            <a:r>
              <a:rPr lang="ru-RU" sz="1200" dirty="0"/>
              <a:t> и </a:t>
            </a:r>
            <a:r>
              <a:rPr lang="ru-RU" sz="1200" dirty="0" err="1"/>
              <a:t>МашКод</a:t>
            </a:r>
            <a:r>
              <a:rPr lang="ru-RU" sz="1200" dirty="0"/>
              <a:t> – условно тождественные (корректно </a:t>
            </a:r>
            <a:r>
              <a:rPr lang="ru-RU" sz="1200" dirty="0" err="1"/>
              <a:t>взаимнопреобразуемы</a:t>
            </a:r>
            <a:r>
              <a:rPr lang="ru-RU" sz="1200" dirty="0"/>
              <a:t>)</a:t>
            </a:r>
          </a:p>
          <a:p>
            <a:pPr marL="360363" indent="-184150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/>
              <a:t>Успешные средства и методики – работают с представлением </a:t>
            </a:r>
            <a:r>
              <a:rPr lang="ru-RU" sz="1200" dirty="0" err="1"/>
              <a:t>ИсхКодом</a:t>
            </a:r>
            <a:endParaRPr lang="ru-RU" sz="1200" dirty="0"/>
          </a:p>
          <a:p>
            <a:pPr marL="360363" indent="-184150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200" dirty="0"/>
              <a:t>Востребованное преобразование – декомпиляция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11FCD-F0E8-E20C-008A-A43FCFA8660D}"/>
              </a:ext>
            </a:extLst>
          </p:cNvPr>
          <p:cNvSpPr txBox="1"/>
          <p:nvPr/>
        </p:nvSpPr>
        <p:spPr>
          <a:xfrm>
            <a:off x="278304" y="2772134"/>
            <a:ext cx="3212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3) </a:t>
            </a:r>
            <a:r>
              <a:rPr lang="ru-RU" sz="1200" dirty="0"/>
              <a:t>Весь инструментарий реализован на языке </a:t>
            </a:r>
            <a:r>
              <a:rPr lang="en-US" sz="1200" dirty="0"/>
              <a:t>Python</a:t>
            </a:r>
            <a:endParaRPr lang="ru-R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4FC47-C8D8-1ECD-2C19-6389DFB6578D}"/>
              </a:ext>
            </a:extLst>
          </p:cNvPr>
          <p:cNvSpPr txBox="1"/>
          <p:nvPr/>
        </p:nvSpPr>
        <p:spPr>
          <a:xfrm>
            <a:off x="270542" y="3303983"/>
            <a:ext cx="3212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4</a:t>
            </a:r>
            <a:r>
              <a:rPr lang="en-US" sz="1200" dirty="0"/>
              <a:t>) </a:t>
            </a:r>
            <a:r>
              <a:rPr lang="ru-RU" sz="1200" dirty="0"/>
              <a:t>Для создания ряда инструментов разработаны вспомогательные утилиты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780C21-F1F0-566D-C345-489A250249FA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3681125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6BCD8-6518-2186-15A2-14445B53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2CE1802-FAB9-257B-F490-D27B0498296F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217132C-B5FA-74A1-E1A2-F640911E3598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D9E14E-1182-983B-3FB9-2EAFF90D1B8D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Метод генетической декомпиляции и генетическая модель исходного кода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61734-EC1D-4386-8373-5BFCE7EDF0A2}"/>
              </a:ext>
            </a:extLst>
          </p:cNvPr>
          <p:cNvSpPr txBox="1"/>
          <p:nvPr/>
        </p:nvSpPr>
        <p:spPr>
          <a:xfrm>
            <a:off x="279632" y="692696"/>
            <a:ext cx="85847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1.</a:t>
            </a:r>
            <a:r>
              <a:rPr lang="ru-RU" sz="1400" dirty="0"/>
              <a:t> Метод декомпиляции </a:t>
            </a:r>
            <a:r>
              <a:rPr lang="ru-RU" sz="1400" dirty="0" err="1"/>
              <a:t>МашКода</a:t>
            </a:r>
            <a:r>
              <a:rPr lang="ru-RU" sz="1400" dirty="0"/>
              <a:t> на базе модифицированного генетического алгоритма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является ядром всего инструментария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координирует работу остальных инструментов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поддерживает хромосомы переменной длины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произведен ряд оптимизаций</a:t>
            </a:r>
            <a:r>
              <a:rPr lang="en-US" sz="1400" dirty="0"/>
              <a:t>:</a:t>
            </a:r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200" dirty="0"/>
              <a:t>минимизация вычислений фитнес функции</a:t>
            </a:r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200" dirty="0"/>
              <a:t>до-генерация </a:t>
            </a:r>
            <a:r>
              <a:rPr lang="ru-RU" sz="1200" dirty="0" err="1"/>
              <a:t>ИсхКода</a:t>
            </a:r>
            <a:r>
              <a:rPr lang="ru-RU" sz="1200" dirty="0"/>
              <a:t> до корректного при структурных изменениях</a:t>
            </a:r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200" dirty="0"/>
              <a:t>пакетная компиляция популяции </a:t>
            </a:r>
            <a:r>
              <a:rPr lang="ru-RU" sz="1200" dirty="0" err="1"/>
              <a:t>ИсхКодов</a:t>
            </a:r>
            <a:endParaRPr lang="ru-RU" sz="1200" dirty="0"/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200" dirty="0"/>
              <a:t>и др.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полностью авторская реализация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86E32-D8D6-BD49-CF0B-76C1A0612E05}"/>
              </a:ext>
            </a:extLst>
          </p:cNvPr>
          <p:cNvSpPr txBox="1"/>
          <p:nvPr/>
        </p:nvSpPr>
        <p:spPr>
          <a:xfrm>
            <a:off x="270009" y="2924944"/>
            <a:ext cx="437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2.</a:t>
            </a:r>
            <a:r>
              <a:rPr lang="ru-RU" sz="1400" dirty="0"/>
              <a:t> Генетическая модель </a:t>
            </a:r>
            <a:r>
              <a:rPr lang="ru-RU" sz="1400" dirty="0" err="1"/>
              <a:t>ИсхКода</a:t>
            </a:r>
            <a:endParaRPr lang="ru-RU" sz="1400" dirty="0"/>
          </a:p>
          <a:p>
            <a:pPr marL="285750" indent="-109538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sz="1400" dirty="0"/>
              <a:t>основана на графе синтаксических правил</a:t>
            </a:r>
          </a:p>
          <a:p>
            <a:pPr marL="285750" indent="-109538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sz="1400" dirty="0" err="1"/>
              <a:t>ИсхКод</a:t>
            </a:r>
            <a:r>
              <a:rPr lang="ru-RU" sz="1400" dirty="0"/>
              <a:t> задается путем по альтернативным веткам графа</a:t>
            </a:r>
            <a:r>
              <a:rPr lang="en-US" sz="1400" dirty="0"/>
              <a:t> </a:t>
            </a:r>
            <a:r>
              <a:rPr lang="ru-RU" sz="1400" dirty="0"/>
              <a:t>синтаксических правил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6B41F5-B826-04C7-F466-955098FFDC88}"/>
                  </a:ext>
                </a:extLst>
              </p:cNvPr>
              <p:cNvSpPr txBox="1"/>
              <p:nvPr/>
            </p:nvSpPr>
            <p:spPr>
              <a:xfrm>
                <a:off x="279632" y="3982257"/>
                <a:ext cx="407634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Пример</a:t>
                </a:r>
                <a:r>
                  <a:rPr lang="en-US" sz="1400" u="sng" dirty="0"/>
                  <a:t>:</a:t>
                </a:r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множество </a:t>
                </a:r>
                <a:r>
                  <a:rPr lang="ru-RU" sz="1400" dirty="0" err="1"/>
                  <a:t>ИсхКодов</a:t>
                </a:r>
                <a:r>
                  <a:rPr lang="en-US" sz="1400" dirty="0"/>
                  <a:t>:</a:t>
                </a:r>
                <a:br>
                  <a:rPr lang="ru-RU" sz="1400" dirty="0"/>
                </a:br>
                <a:r>
                  <a:rPr lang="es-ES" sz="1400" dirty="0"/>
                  <a:t>«x = y»,</a:t>
                </a:r>
                <a:br>
                  <a:rPr lang="ru-RU" sz="1400" dirty="0"/>
                </a:br>
                <a:r>
                  <a:rPr lang="es-ES" sz="1400" dirty="0"/>
                  <a:t>«z = x+ y»,</a:t>
                </a:r>
                <a:br>
                  <a:rPr lang="ru-RU" sz="1400" dirty="0"/>
                </a:br>
                <a:r>
                  <a:rPr lang="es-ES" sz="1400" dirty="0"/>
                  <a:t>«y = x - (y + (z*(x/y)))»</a:t>
                </a:r>
                <a:br>
                  <a:rPr lang="ru-RU" sz="1400" dirty="0"/>
                </a:br>
                <a:r>
                  <a:rPr lang="es-ES" sz="1400" dirty="0"/>
                  <a:t>и </a:t>
                </a:r>
                <a:r>
                  <a:rPr lang="es-ES" sz="1400" dirty="0" err="1"/>
                  <a:t>т.п</a:t>
                </a:r>
                <a:endParaRPr lang="es-ES" sz="1400" dirty="0"/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задается формальным синтаксисом и графом</a:t>
                </a:r>
              </a:p>
              <a:p>
                <a:pPr marL="360363" indent="-184150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хромосома для </a:t>
                </a:r>
                <a:r>
                  <a:rPr lang="ru-RU" sz="1400" dirty="0" err="1"/>
                  <a:t>ИсхКода</a:t>
                </a:r>
                <a:r>
                  <a:rPr lang="en-US" sz="1400" dirty="0"/>
                  <a:t> </a:t>
                </a:r>
                <a:r>
                  <a:rPr lang="ru-RU" sz="1400" dirty="0"/>
                  <a:t>«</a:t>
                </a:r>
                <a:r>
                  <a:rPr lang="en-US" sz="1400" dirty="0"/>
                  <a:t>x = y * x</a:t>
                </a:r>
                <a:r>
                  <a:rPr lang="ru-RU" sz="1400" dirty="0"/>
                  <a:t>»</a:t>
                </a:r>
                <a:r>
                  <a:rPr lang="en-US" sz="1400" dirty="0"/>
                  <a:t>:</a:t>
                </a:r>
                <a:br>
                  <a:rPr lang="ru-RU" sz="1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1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[ 1 </m:t>
                    </m:r>
                    <m:r>
                      <a:rPr lang="ru-RU" sz="14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ru-RU" sz="1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2 3</m:t>
                    </m:r>
                    <m:r>
                      <a:rPr lang="ru-RU" sz="14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ru-RU" sz="1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]</m:t>
                    </m:r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6B41F5-B826-04C7-F466-955098FFD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2" y="3982257"/>
                <a:ext cx="4076344" cy="2031325"/>
              </a:xfrm>
              <a:prstGeom prst="rect">
                <a:avLst/>
              </a:prstGeom>
              <a:blipFill>
                <a:blip r:embed="rId2"/>
                <a:stretch>
                  <a:fillRect l="-448" t="-300" b="-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99A068-58B0-6680-A912-6472DCC95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4562" y="4516091"/>
            <a:ext cx="4249806" cy="203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8FDD17-5E26-7968-CCD9-CA638D37505F}"/>
              </a:ext>
            </a:extLst>
          </p:cNvPr>
          <p:cNvSpPr txBox="1"/>
          <p:nvPr/>
        </p:nvSpPr>
        <p:spPr>
          <a:xfrm>
            <a:off x="4572000" y="4239091"/>
            <a:ext cx="429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/>
              <a:t>Пример графа синтаксических правил</a:t>
            </a:r>
            <a:endParaRPr lang="en-US" sz="1200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1C7F8-F213-C9E0-AE23-0DFD1E70A65E}"/>
              </a:ext>
            </a:extLst>
          </p:cNvPr>
          <p:cNvSpPr txBox="1"/>
          <p:nvPr/>
        </p:nvSpPr>
        <p:spPr>
          <a:xfrm>
            <a:off x="4615895" y="3447003"/>
            <a:ext cx="4248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1: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expr_assign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::=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, '=',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expr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;</a:t>
            </a:r>
            <a:endParaRPr lang="ru-RU" sz="8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2: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expr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::=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|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expr_oper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;</a:t>
            </a:r>
            <a:endParaRPr lang="ru-RU" sz="8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3: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expr_oper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::=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,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| </a:t>
            </a:r>
            <a:r>
              <a:rPr lang="en-US" sz="800" dirty="0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ident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,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, '(',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expr_oper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, ')' ;</a:t>
            </a:r>
            <a:endParaRPr lang="ru-RU" sz="8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4: </a:t>
            </a:r>
            <a:r>
              <a:rPr lang="en-US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oper</a:t>
            </a:r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::= '+' | '-' | '*' | '/' ;</a:t>
            </a:r>
            <a:endParaRPr lang="ru-RU" sz="8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/>
            <a:r>
              <a:rPr lang="ru-RU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5: </a:t>
            </a:r>
            <a:r>
              <a:rPr lang="ru-RU" sz="8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ident</a:t>
            </a:r>
            <a:r>
              <a:rPr lang="ru-RU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::= 'x' | 'y' | 'z' ;</a:t>
            </a:r>
            <a:endParaRPr lang="ru-RU" sz="8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BC4BA-B3ED-2F87-92BF-A7945CCDD1B6}"/>
              </a:ext>
            </a:extLst>
          </p:cNvPr>
          <p:cNvSpPr txBox="1"/>
          <p:nvPr/>
        </p:nvSpPr>
        <p:spPr>
          <a:xfrm>
            <a:off x="4788023" y="2976046"/>
            <a:ext cx="4076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/>
              <a:t>Пример формальная запись синтаксиса</a:t>
            </a:r>
            <a:br>
              <a:rPr lang="ru-RU" sz="1200" u="sng" dirty="0"/>
            </a:br>
            <a:r>
              <a:rPr lang="ru-RU" sz="1200" u="sng" dirty="0"/>
              <a:t>(в форсе Бэкуса-Наура</a:t>
            </a:r>
            <a:r>
              <a:rPr lang="en-US" sz="1200" u="sng" dirty="0"/>
              <a:t>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E06546E-EC53-C1CC-5A3C-3807350AC6EC}"/>
              </a:ext>
            </a:extLst>
          </p:cNvPr>
          <p:cNvCxnSpPr>
            <a:cxnSpLocks/>
          </p:cNvCxnSpPr>
          <p:nvPr/>
        </p:nvCxnSpPr>
        <p:spPr>
          <a:xfrm>
            <a:off x="279632" y="2924944"/>
            <a:ext cx="8584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69BBF883-3C52-2007-6F54-C0E7D2FF761E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85951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FEE0-ED5A-0929-DFE8-63E2FFD1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D72927-AC1B-3913-FF77-42EBBC8FC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 b="1568"/>
          <a:stretch/>
        </p:blipFill>
        <p:spPr bwMode="auto">
          <a:xfrm>
            <a:off x="293583" y="1008333"/>
            <a:ext cx="8263446" cy="4310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42528D5-DE7F-240F-84F6-00E10E890228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FBF13ED-7883-D430-D013-2B3B78FCDC45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1FA16A-B999-9838-2D9A-67EEA4F96187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Оценка эффективности нейтрализации уязвимостей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Графическая форма</a:t>
            </a:r>
            <a:endParaRPr lang="en-US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92054D4-F6BD-9837-A35B-81171816AEDF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9F87D-18D1-5E43-AF42-4CD193DE0B59}"/>
              </a:ext>
            </a:extLst>
          </p:cNvPr>
          <p:cNvSpPr txBox="1"/>
          <p:nvPr/>
        </p:nvSpPr>
        <p:spPr>
          <a:xfrm>
            <a:off x="293582" y="717210"/>
            <a:ext cx="8537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+mj-lt"/>
              </a:rPr>
              <a:t>Схема эффективностной модели (для подходов к деэволюции представлений)</a:t>
            </a:r>
            <a:endParaRPr lang="en-US" sz="1600" u="sng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613E5-63EC-B8E3-3101-3056B5D61F26}"/>
              </a:ext>
            </a:extLst>
          </p:cNvPr>
          <p:cNvSpPr txBox="1"/>
          <p:nvPr/>
        </p:nvSpPr>
        <p:spPr>
          <a:xfrm>
            <a:off x="539552" y="5301208"/>
            <a:ext cx="826344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179388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</a:rPr>
              <a:t>Содержит 4 уровня, элементы каждого из которых вычисляются по нижестоящему (сверткой)</a:t>
            </a:r>
          </a:p>
          <a:p>
            <a:pPr marL="360363" indent="-179388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</a:rPr>
              <a:t>Позволяет оценить эффективность альтернатив – подходов к деэволюции представлений программы</a:t>
            </a:r>
          </a:p>
          <a:p>
            <a:pPr marL="360363" indent="-179388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</a:rPr>
              <a:t>Критерии учитывают этапы нейтрализации уязвимостей</a:t>
            </a:r>
          </a:p>
          <a:p>
            <a:pPr marL="360363" indent="-179388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</a:rPr>
              <a:t>Учитывает сложные зависимости между параметрами альтернатив и критериями эффективности</a:t>
            </a:r>
            <a:endParaRPr lang="en-US" sz="1300" dirty="0">
              <a:latin typeface="+mj-lt"/>
            </a:endParaRPr>
          </a:p>
          <a:p>
            <a:pPr marL="360363" indent="-179388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</a:rPr>
              <a:t>Параметры и вспомогательные критерии связаны как «каждый-с-каждым»</a:t>
            </a:r>
          </a:p>
          <a:p>
            <a:pPr marL="360363" indent="-179388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</a:rPr>
              <a:t>Элементы</a:t>
            </a:r>
            <a:r>
              <a:rPr lang="en-US" sz="1300" dirty="0">
                <a:latin typeface="+mj-lt"/>
              </a:rPr>
              <a:t>/</a:t>
            </a:r>
            <a:r>
              <a:rPr lang="ru-RU" sz="1300" dirty="0">
                <a:latin typeface="+mj-lt"/>
              </a:rPr>
              <a:t>связи модели и значения весов</a:t>
            </a:r>
            <a:r>
              <a:rPr lang="en-US" sz="1300" dirty="0">
                <a:latin typeface="+mj-lt"/>
              </a:rPr>
              <a:t>/</a:t>
            </a:r>
            <a:r>
              <a:rPr lang="ru-RU" sz="1300" dirty="0">
                <a:latin typeface="+mj-lt"/>
              </a:rPr>
              <a:t>параметров получены экспертами в </a:t>
            </a:r>
            <a:r>
              <a:rPr lang="en-US" sz="1300" dirty="0">
                <a:latin typeface="+mj-lt"/>
              </a:rPr>
              <a:t>IT </a:t>
            </a:r>
            <a:r>
              <a:rPr lang="ru-RU" sz="1300" dirty="0">
                <a:latin typeface="+mj-lt"/>
              </a:rPr>
              <a:t>и ИБ</a:t>
            </a:r>
            <a:endParaRPr lang="en-US" sz="13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8EB0EF-79E6-3032-27F8-E7D6FC2F2D6C}"/>
                  </a:ext>
                </a:extLst>
              </p:cNvPr>
              <p:cNvSpPr txBox="1"/>
              <p:nvPr/>
            </p:nvSpPr>
            <p:spPr>
              <a:xfrm>
                <a:off x="827584" y="5062178"/>
                <a:ext cx="1872208" cy="283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𝑭𝑻</m:t>
                          </m:r>
                        </m:e>
                        <m:sup>
                          <m:r>
                            <a:rPr lang="ru-RU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𝒆𝒍𝒆𝒗</m:t>
                          </m:r>
                        </m:sup>
                      </m:sSup>
                      <m:r>
                        <a:rPr lang="ru-RU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𝑭𝑻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𝑰𝒅𝒆𝒏𝒕</m:t>
                          </m:r>
                        </m:sup>
                      </m:sSup>
                      <m:r>
                        <a:rPr lang="ru-RU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ru-RU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𝑭𝑻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𝑰𝒏𝒗𝒂𝒓</m:t>
                          </m:r>
                        </m:sup>
                      </m:sSup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8EB0EF-79E6-3032-27F8-E7D6FC2F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62178"/>
                <a:ext cx="1872208" cy="2839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E0B32-2A3D-2CB8-E367-3FFFB851166B}"/>
              </a:ext>
            </a:extLst>
          </p:cNvPr>
          <p:cNvSpPr/>
          <p:nvPr/>
        </p:nvSpPr>
        <p:spPr>
          <a:xfrm>
            <a:off x="871882" y="4668333"/>
            <a:ext cx="1800200" cy="65620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92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BA011-3A76-4C48-5F49-0F40D438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1C53D19-A728-E553-1A38-125681722250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AD95D2B-8EB7-C6C4-F4EC-6F4A2BA21C86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345C45-D72F-CE24-BB7F-3ADE6FA0A5C5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Алгоритм поддержки модели исходного кода и генерации по ней кода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1CBC2-545D-E96C-55F5-D524C5562128}"/>
              </a:ext>
            </a:extLst>
          </p:cNvPr>
          <p:cNvSpPr txBox="1"/>
          <p:nvPr/>
        </p:nvSpPr>
        <p:spPr>
          <a:xfrm>
            <a:off x="279632" y="692696"/>
            <a:ext cx="85847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3.</a:t>
            </a:r>
            <a:r>
              <a:rPr lang="ru-RU" sz="1400" dirty="0"/>
              <a:t> Алгоритмы поддержки модели </a:t>
            </a:r>
            <a:r>
              <a:rPr lang="ru-RU" sz="1400" dirty="0" err="1"/>
              <a:t>ИсхКода</a:t>
            </a:r>
            <a:endParaRPr lang="ru-RU" sz="14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операции скрещивания и мутации поддерживают модель </a:t>
            </a:r>
            <a:r>
              <a:rPr lang="ru-RU" sz="1400" dirty="0" err="1"/>
              <a:t>ИсхКода</a:t>
            </a:r>
            <a:endParaRPr lang="ru-RU" sz="1400" dirty="0"/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400" dirty="0"/>
              <a:t>операция скрещивания декомпозирована на две (категориально-противоположные)</a:t>
            </a:r>
            <a:r>
              <a:rPr lang="en-US" sz="1400" dirty="0"/>
              <a:t>:</a:t>
            </a:r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400" dirty="0"/>
              <a:t>по форме</a:t>
            </a:r>
            <a:r>
              <a:rPr lang="en-US" sz="1400" dirty="0"/>
              <a:t> – </a:t>
            </a:r>
            <a:r>
              <a:rPr lang="ru-RU" sz="1400" dirty="0"/>
              <a:t>«смешивание» внешних лексических конструкций языка программирования</a:t>
            </a:r>
            <a:endParaRPr lang="en-US" sz="1400" dirty="0"/>
          </a:p>
          <a:p>
            <a:pPr marL="742950" lvl="1" indent="-204788"/>
            <a:r>
              <a:rPr lang="en-US" sz="1400" dirty="0"/>
              <a:t>(</a:t>
            </a:r>
            <a:r>
              <a:rPr lang="ru-RU" sz="1400" dirty="0"/>
              <a:t>например, «</a:t>
            </a:r>
            <a:r>
              <a:rPr lang="ru-RU" sz="1400" dirty="0" err="1"/>
              <a:t>x+y</a:t>
            </a:r>
            <a:r>
              <a:rPr lang="ru-RU" sz="1400" dirty="0"/>
              <a:t>» и «</a:t>
            </a:r>
            <a:r>
              <a:rPr lang="ru-RU" sz="1400" dirty="0" err="1"/>
              <a:t>a+b</a:t>
            </a:r>
            <a:r>
              <a:rPr lang="ru-RU" sz="1400" dirty="0"/>
              <a:t>» → «</a:t>
            </a:r>
            <a:r>
              <a:rPr lang="ru-RU" sz="1400" dirty="0" err="1"/>
              <a:t>x+b</a:t>
            </a:r>
            <a:r>
              <a:rPr lang="ru-RU" sz="1400" dirty="0"/>
              <a:t>» и «</a:t>
            </a:r>
            <a:r>
              <a:rPr lang="ru-RU" sz="1400" dirty="0" err="1"/>
              <a:t>a+y</a:t>
            </a:r>
            <a:r>
              <a:rPr lang="ru-RU" sz="1400" dirty="0"/>
              <a:t>»</a:t>
            </a:r>
            <a:r>
              <a:rPr lang="en-US" sz="1400" dirty="0"/>
              <a:t>)</a:t>
            </a:r>
            <a:endParaRPr lang="ru-RU" sz="1400" dirty="0"/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400" dirty="0"/>
              <a:t>по содержанию</a:t>
            </a:r>
            <a:r>
              <a:rPr lang="en-US" sz="1400" dirty="0"/>
              <a:t> – </a:t>
            </a:r>
            <a:r>
              <a:rPr lang="ru-RU" sz="1400" dirty="0"/>
              <a:t>«смешивание» внутренних синтаксических правил языка программирования</a:t>
            </a:r>
            <a:endParaRPr lang="en-US" sz="1400" dirty="0"/>
          </a:p>
          <a:p>
            <a:pPr lvl="1"/>
            <a:r>
              <a:rPr lang="en-US" sz="1400" dirty="0"/>
              <a:t>(</a:t>
            </a:r>
            <a:r>
              <a:rPr lang="ru-RU" sz="1400" dirty="0"/>
              <a:t>например, «</a:t>
            </a:r>
            <a:r>
              <a:rPr lang="en-US" sz="1400" dirty="0"/>
              <a:t>(</a:t>
            </a:r>
            <a:r>
              <a:rPr lang="en-US" sz="1400" dirty="0" err="1"/>
              <a:t>x+y</a:t>
            </a:r>
            <a:r>
              <a:rPr lang="en-US" sz="1400" dirty="0"/>
              <a:t>)+z</a:t>
            </a:r>
            <a:r>
              <a:rPr lang="ru-RU" sz="1400" dirty="0"/>
              <a:t>» «</a:t>
            </a:r>
            <a:r>
              <a:rPr lang="en-US" sz="1400" dirty="0"/>
              <a:t>a+(</a:t>
            </a:r>
            <a:r>
              <a:rPr lang="en-US" sz="1400" dirty="0" err="1"/>
              <a:t>b+c</a:t>
            </a:r>
            <a:r>
              <a:rPr lang="en-US" sz="1400" dirty="0"/>
              <a:t>)</a:t>
            </a:r>
            <a:r>
              <a:rPr lang="ru-RU" sz="1400" dirty="0"/>
              <a:t>» → «</a:t>
            </a:r>
            <a:r>
              <a:rPr lang="en-US" sz="1400" dirty="0" err="1"/>
              <a:t>a+z</a:t>
            </a:r>
            <a:r>
              <a:rPr lang="ru-RU" sz="1400" dirty="0"/>
              <a:t>» и «</a:t>
            </a:r>
            <a:r>
              <a:rPr lang="en-US" sz="1400" dirty="0"/>
              <a:t>(</a:t>
            </a:r>
            <a:r>
              <a:rPr lang="en-US" sz="1400" dirty="0" err="1"/>
              <a:t>x+y</a:t>
            </a:r>
            <a:r>
              <a:rPr lang="en-US" sz="1400" dirty="0"/>
              <a:t>)+(</a:t>
            </a:r>
            <a:r>
              <a:rPr lang="en-US" sz="1400" dirty="0" err="1"/>
              <a:t>b+c</a:t>
            </a:r>
            <a:r>
              <a:rPr lang="en-US" sz="1400" dirty="0"/>
              <a:t>)</a:t>
            </a:r>
            <a:r>
              <a:rPr lang="ru-RU" sz="1400" dirty="0"/>
              <a:t>»</a:t>
            </a:r>
            <a:r>
              <a:rPr lang="en-US" sz="1400" dirty="0"/>
              <a:t>)</a:t>
            </a:r>
            <a:endParaRPr lang="ru-RU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операция скрещивания декомпозирована на две (категориально-противоположные)</a:t>
            </a:r>
            <a:r>
              <a:rPr lang="en-US" sz="1400" dirty="0"/>
              <a:t>:</a:t>
            </a:r>
          </a:p>
          <a:p>
            <a:pPr marL="823912" lvl="1" indent="-285750">
              <a:buFont typeface="Courier New" panose="02070309020205020404" pitchFamily="49" charset="0"/>
              <a:buChar char="o"/>
            </a:pPr>
            <a:r>
              <a:rPr lang="ru-RU" sz="1400" dirty="0"/>
              <a:t>по форме – случайным изменением внешней лексической конструкции языка программирования</a:t>
            </a:r>
            <a:br>
              <a:rPr lang="ru-RU" sz="1400" dirty="0"/>
            </a:br>
            <a:r>
              <a:rPr lang="ru-RU" sz="1400" dirty="0"/>
              <a:t>(например, «</a:t>
            </a:r>
            <a:r>
              <a:rPr lang="en-US" sz="1400" dirty="0" err="1"/>
              <a:t>x+y</a:t>
            </a:r>
            <a:r>
              <a:rPr lang="ru-RU" sz="1400" dirty="0"/>
              <a:t>» → «</a:t>
            </a:r>
            <a:r>
              <a:rPr lang="en-US" sz="1400" dirty="0"/>
              <a:t>x-y</a:t>
            </a:r>
            <a:r>
              <a:rPr lang="ru-RU" sz="1400" dirty="0"/>
              <a:t>»)</a:t>
            </a:r>
            <a:endParaRPr lang="en-US" sz="1400" dirty="0"/>
          </a:p>
          <a:p>
            <a:pPr marL="714375" lvl="1" indent="-177800">
              <a:buFont typeface="Courier New" panose="02070309020205020404" pitchFamily="49" charset="0"/>
              <a:buChar char="o"/>
            </a:pPr>
            <a:r>
              <a:rPr lang="ru-RU" sz="1400" dirty="0"/>
              <a:t>по содержанию – случайным изменением внутренних синтаксических правил языка программирования</a:t>
            </a:r>
            <a:br>
              <a:rPr lang="ru-RU" sz="1400" dirty="0"/>
            </a:br>
            <a:r>
              <a:rPr lang="ru-RU" sz="1400" dirty="0"/>
              <a:t>(например, «</a:t>
            </a:r>
            <a:r>
              <a:rPr lang="en-US" sz="1400" dirty="0" err="1"/>
              <a:t>x+y</a:t>
            </a:r>
            <a:r>
              <a:rPr lang="ru-RU" sz="1400" dirty="0"/>
              <a:t>» → «</a:t>
            </a:r>
            <a:r>
              <a:rPr lang="en-US" sz="1400" dirty="0"/>
              <a:t>x+(</a:t>
            </a:r>
            <a:r>
              <a:rPr lang="en-US" sz="1400" dirty="0" err="1"/>
              <a:t>y+z</a:t>
            </a:r>
            <a:r>
              <a:rPr lang="en-US" sz="1400" dirty="0"/>
              <a:t>)</a:t>
            </a:r>
            <a:r>
              <a:rPr lang="ru-RU" sz="1400" dirty="0"/>
              <a:t>»)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D6630-6E6D-BDC3-7B1E-59AEE5A5955E}"/>
              </a:ext>
            </a:extLst>
          </p:cNvPr>
          <p:cNvSpPr txBox="1"/>
          <p:nvPr/>
        </p:nvSpPr>
        <p:spPr>
          <a:xfrm>
            <a:off x="279631" y="3933056"/>
            <a:ext cx="4148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4.</a:t>
            </a:r>
            <a:r>
              <a:rPr lang="ru-RU" sz="1400" dirty="0"/>
              <a:t> Алгоритм генерации </a:t>
            </a:r>
            <a:r>
              <a:rPr lang="ru-RU" sz="1400" dirty="0" err="1"/>
              <a:t>ИсхКода</a:t>
            </a:r>
            <a:endParaRPr lang="ru-RU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использует модель </a:t>
            </a:r>
            <a:r>
              <a:rPr lang="ru-RU" sz="1400" dirty="0" err="1"/>
              <a:t>ИсхКода</a:t>
            </a:r>
            <a:endParaRPr lang="en-US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необходим для создания первоначальной популяции</a:t>
            </a:r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обходит ветки графа синтаксических правил согласно генам </a:t>
            </a:r>
            <a:r>
              <a:rPr lang="ru-RU" sz="1400" dirty="0" err="1"/>
              <a:t>ИсхКода</a:t>
            </a:r>
            <a:endParaRPr lang="ru-RU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применялся в эксперименте по полному перебору </a:t>
            </a:r>
            <a:r>
              <a:rPr lang="ru-RU" sz="1400" dirty="0" err="1"/>
              <a:t>ИсхКода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02883-93D6-E607-28D3-E6DB8046F2AA}"/>
              </a:ext>
            </a:extLst>
          </p:cNvPr>
          <p:cNvSpPr txBox="1"/>
          <p:nvPr/>
        </p:nvSpPr>
        <p:spPr>
          <a:xfrm>
            <a:off x="4644008" y="3903439"/>
            <a:ext cx="405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effectLst/>
                <a:ea typeface="Times New Roman" panose="02020603050405020304" pitchFamily="18" charset="0"/>
              </a:rPr>
              <a:t>Схема проведения реверс-инжиниринга путем генерации вариаций исходного кода по графу синтаксических правил</a:t>
            </a:r>
            <a:endParaRPr lang="ru-RU" sz="1200" u="sng" dirty="0"/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7287A38A-3569-6A8E-B982-11E03B747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30" y="4363737"/>
            <a:ext cx="3978217" cy="2233615"/>
          </a:xfrm>
          <a:prstGeom prst="rect">
            <a:avLst/>
          </a:prstGeom>
          <a:ln/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2B9AF4A-608C-247D-B740-E026C0493529}"/>
              </a:ext>
            </a:extLst>
          </p:cNvPr>
          <p:cNvCxnSpPr>
            <a:cxnSpLocks/>
          </p:cNvCxnSpPr>
          <p:nvPr/>
        </p:nvCxnSpPr>
        <p:spPr>
          <a:xfrm>
            <a:off x="279632" y="3861048"/>
            <a:ext cx="8584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B3079FCE-2830-924B-41A4-70404ECAA4EB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65108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010B8-B181-2B63-4037-7D0A8B063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F21B095-E4A5-062C-3DF6-78CFEFB43A85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67010AC-9A69-A35A-6AC2-3923870113E7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8B0914-CFEA-49A1-5790-A190317BF322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Алгоритм прогнозирования размера исходного кода по машинному коду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5CD1B7-3211-6EC4-5D48-617596656B8C}"/>
                  </a:ext>
                </a:extLst>
              </p:cNvPr>
              <p:cNvSpPr txBox="1"/>
              <p:nvPr/>
            </p:nvSpPr>
            <p:spPr>
              <a:xfrm>
                <a:off x="279632" y="692696"/>
                <a:ext cx="858473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/>
                  <a:t>Инструмент 5.</a:t>
                </a:r>
                <a:r>
                  <a:rPr lang="ru-RU" sz="1400" dirty="0"/>
                  <a:t> Алгоритм прогнозирования размера </a:t>
                </a:r>
                <a:r>
                  <a:rPr lang="ru-RU" sz="1400" dirty="0" err="1"/>
                  <a:t>ИсхКода</a:t>
                </a:r>
                <a:r>
                  <a:rPr lang="ru-RU" sz="1400" dirty="0"/>
                  <a:t> по его </a:t>
                </a:r>
                <a:r>
                  <a:rPr lang="ru-RU" sz="1400" dirty="0" err="1"/>
                  <a:t>АсмКоду</a:t>
                </a:r>
                <a:endParaRPr lang="ru-RU" sz="1400" dirty="0"/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использован датасет </a:t>
                </a:r>
                <a:r>
                  <a:rPr lang="en-US" sz="1400" dirty="0" err="1"/>
                  <a:t>ExeBench</a:t>
                </a:r>
                <a:endParaRPr lang="en-US" sz="1400" dirty="0"/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разработана вспомогательная утилита для обработки датасета</a:t>
                </a:r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построена статистическая зависимость между размерами программ</a:t>
                </a:r>
                <a:r>
                  <a:rPr lang="en-US" sz="1400" dirty="0"/>
                  <a:t> </a:t>
                </a:r>
                <a:r>
                  <a:rPr lang="ru-RU" sz="1400" dirty="0"/>
                  <a:t>в представлениях</a:t>
                </a:r>
                <a:br>
                  <a:rPr lang="ru-RU" sz="1400" dirty="0"/>
                </a:br>
                <a:r>
                  <a:rPr lang="ru-RU" sz="1400" dirty="0" err="1"/>
                  <a:t>ИсхКода</a:t>
                </a:r>
                <a:r>
                  <a:rPr lang="ru-RU" sz="1400" dirty="0"/>
                  <a:t> (</a:t>
                </a:r>
                <a14:m>
                  <m:oMath xmlns:m="http://schemas.openxmlformats.org/officeDocument/2006/math">
                    <m:r>
                      <a:rPr lang="ru-RU" sz="1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𝑟𝑐𝐶𝑜𝑑𝑒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𝑆𝑖𝑧𝑒</m:t>
                        </m:r>
                      </m:sub>
                    </m:sSub>
                  </m:oMath>
                </a14:m>
                <a:r>
                  <a:rPr lang="ru-RU" sz="1400" dirty="0"/>
                  <a:t>) и </a:t>
                </a:r>
                <a:r>
                  <a:rPr lang="ru-RU" sz="1400" dirty="0" err="1"/>
                  <a:t>МашКода</a:t>
                </a:r>
                <a:r>
                  <a:rPr lang="ru-RU" sz="1400" dirty="0"/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𝐵𝑖𝑛</m:t>
                    </m:r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𝐶𝑜𝑑𝑒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𝑆𝑖𝑧𝑒</m:t>
                        </m:r>
                      </m:sub>
                    </m:sSub>
                  </m:oMath>
                </a14:m>
                <a:r>
                  <a:rPr lang="ru-RU" sz="1400" dirty="0"/>
                  <a:t>)</a:t>
                </a:r>
                <a:r>
                  <a:rPr lang="en-US" sz="1400" dirty="0"/>
                  <a:t>:</a:t>
                </a:r>
                <a:endParaRPr lang="ru-RU" sz="1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363" indent="-182563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𝑟𝑐𝐶𝑜𝑑𝑒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𝑆𝑖𝑧𝑒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=0.6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057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𝐵𝑖𝑛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𝐶𝑜𝑑𝑒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𝑆𝑖𝑧𝑒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.8242</m:t>
                      </m:r>
                    </m:oMath>
                  </m:oMathPara>
                </a14:m>
                <a:endParaRPr lang="ru-RU" sz="1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разработано программное средство прогнозирования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5CD1B7-3211-6EC4-5D48-61759665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2" y="692696"/>
                <a:ext cx="8584735" cy="1600438"/>
              </a:xfrm>
              <a:prstGeom prst="rect">
                <a:avLst/>
              </a:prstGeom>
              <a:blipFill>
                <a:blip r:embed="rId2"/>
                <a:stretch>
                  <a:fillRect l="-213" t="-763" b="-3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0221F-1F87-D492-8A57-899B46ECA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764498"/>
              </p:ext>
            </p:extLst>
          </p:nvPr>
        </p:nvGraphicFramePr>
        <p:xfrm>
          <a:off x="1615615" y="2658398"/>
          <a:ext cx="5912768" cy="379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BA338B-40D2-D457-DEAA-FD00D0C76EFD}"/>
              </a:ext>
            </a:extLst>
          </p:cNvPr>
          <p:cNvSpPr txBox="1"/>
          <p:nvPr/>
        </p:nvSpPr>
        <p:spPr>
          <a:xfrm>
            <a:off x="1615615" y="2348880"/>
            <a:ext cx="5912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u="sng" dirty="0"/>
              <a:t>Зависимость размера МК (в байтах) от размера ИК (в лексических токенах)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D4365C8-1E60-05C5-1C60-4D0FE3E69FC0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2031454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99DC5-B39A-C1BD-43DE-9108E168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6DFA0A8-E3CD-B59F-4C60-9B0965E57418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EB92755-A32E-5256-27F0-DF91255C950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A28CCA-74A0-1486-66C9-76B3CBDB2BA9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Алгоритм предсказания константных значений в исходном коде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483B2-3ECE-DCDF-F900-CCA42DA192D4}"/>
              </a:ext>
            </a:extLst>
          </p:cNvPr>
          <p:cNvSpPr txBox="1"/>
          <p:nvPr/>
        </p:nvSpPr>
        <p:spPr>
          <a:xfrm>
            <a:off x="279632" y="692696"/>
            <a:ext cx="861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6.</a:t>
            </a:r>
            <a:r>
              <a:rPr lang="ru-RU" sz="1400" dirty="0"/>
              <a:t> Алгоритм предсказания константных значений в </a:t>
            </a:r>
            <a:r>
              <a:rPr lang="ru-RU" sz="1400" dirty="0" err="1"/>
              <a:t>ИсхКоде</a:t>
            </a:r>
            <a:endParaRPr lang="ru-RU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использован датасет </a:t>
            </a:r>
            <a:r>
              <a:rPr lang="en-US" sz="1400" dirty="0" err="1"/>
              <a:t>ExeBench</a:t>
            </a:r>
            <a:endParaRPr lang="en-US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разработана вспомогательная утилита для обработки датасета</a:t>
            </a:r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получена статистическая вероятность появления констант (чисел, строк)</a:t>
            </a:r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400" dirty="0"/>
              <a:t>разработано программное средство предсказания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C67FF-9166-C682-F250-E38254434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" r="628"/>
          <a:stretch>
            <a:fillRect/>
          </a:stretch>
        </p:blipFill>
        <p:spPr bwMode="auto">
          <a:xfrm>
            <a:off x="287245" y="2476466"/>
            <a:ext cx="4498162" cy="3240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E05E01-80D5-554D-80FA-068C3113D1D2}"/>
              </a:ext>
            </a:extLst>
          </p:cNvPr>
          <p:cNvSpPr txBox="1"/>
          <p:nvPr/>
        </p:nvSpPr>
        <p:spPr>
          <a:xfrm>
            <a:off x="467544" y="2028887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/>
              <a:t>Графики распределения константных значений для исходного кода программ на языке программирования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7517F-8DF2-7635-7D54-E879D63B297C}"/>
              </a:ext>
            </a:extLst>
          </p:cNvPr>
          <p:cNvSpPr txBox="1"/>
          <p:nvPr/>
        </p:nvSpPr>
        <p:spPr>
          <a:xfrm>
            <a:off x="4933867" y="2028887"/>
            <a:ext cx="3866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/>
              <a:t>Распределение Топ-50 константных значений в ИК программ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D2F1F4F-B6A0-B70E-D122-6973B51D8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7981"/>
              </p:ext>
            </p:extLst>
          </p:nvPr>
        </p:nvGraphicFramePr>
        <p:xfrm>
          <a:off x="4933867" y="2478957"/>
          <a:ext cx="3892377" cy="4087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05">
                  <a:extLst>
                    <a:ext uri="{9D8B030D-6E8A-4147-A177-3AD203B41FA5}">
                      <a16:colId xmlns:a16="http://schemas.microsoft.com/office/drawing/2014/main" val="1824758562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3944901339"/>
                    </a:ext>
                  </a:extLst>
                </a:gridCol>
                <a:gridCol w="879510">
                  <a:extLst>
                    <a:ext uri="{9D8B030D-6E8A-4147-A177-3AD203B41FA5}">
                      <a16:colId xmlns:a16="http://schemas.microsoft.com/office/drawing/2014/main" val="3702507698"/>
                    </a:ext>
                  </a:extLst>
                </a:gridCol>
                <a:gridCol w="318005">
                  <a:extLst>
                    <a:ext uri="{9D8B030D-6E8A-4147-A177-3AD203B41FA5}">
                      <a16:colId xmlns:a16="http://schemas.microsoft.com/office/drawing/2014/main" val="3435513702"/>
                    </a:ext>
                  </a:extLst>
                </a:gridCol>
                <a:gridCol w="690524">
                  <a:extLst>
                    <a:ext uri="{9D8B030D-6E8A-4147-A177-3AD203B41FA5}">
                      <a16:colId xmlns:a16="http://schemas.microsoft.com/office/drawing/2014/main" val="169045472"/>
                    </a:ext>
                  </a:extLst>
                </a:gridCol>
                <a:gridCol w="879510">
                  <a:extLst>
                    <a:ext uri="{9D8B030D-6E8A-4147-A177-3AD203B41FA5}">
                      <a16:colId xmlns:a16="http://schemas.microsoft.com/office/drawing/2014/main" val="4258545828"/>
                    </a:ext>
                  </a:extLst>
                </a:gridCol>
              </a:tblGrid>
              <a:tr h="191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№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Значение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Количество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№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Значение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Количество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4074981732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104731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2125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441831627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74503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1759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787590001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28142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1741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267045986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16724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«%d\n»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1681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366025845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12371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1677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819500725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10358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1495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155617501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9281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57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1491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937905640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8382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1393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793075404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7182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1365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604403444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6184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1000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1284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343908576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5781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1281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245489391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4040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1239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597659105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4028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1223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201155357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3459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39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«\n»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1178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545959361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2975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50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1162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4046385467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2898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0.5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1151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3729324374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65535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2835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1076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994080239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2751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1076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308776994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255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2716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1024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1072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3077490287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65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2620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1051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743524167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«%d»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2488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256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1032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940507616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2445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1013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4239523885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97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2306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48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919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3474708303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4294967295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2244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49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«""»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911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235116584"/>
                  </a:ext>
                </a:extLst>
              </a:tr>
              <a:tr h="136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25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13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2172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50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>
                          <a:effectLst/>
                          <a:latin typeface="+mn-lt"/>
                        </a:rPr>
                        <a:t>70</a:t>
                      </a:r>
                      <a:endParaRPr lang="ru-RU" sz="11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100" dirty="0">
                          <a:effectLst/>
                          <a:latin typeface="+mn-lt"/>
                        </a:rPr>
                        <a:t>907</a:t>
                      </a:r>
                      <a:endParaRPr lang="ru-RU" sz="11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18" marR="65418" marT="0" marB="0" anchor="ctr"/>
                </a:tc>
                <a:extLst>
                  <a:ext uri="{0D108BD9-81ED-4DB2-BD59-A6C34878D82A}">
                    <a16:rowId xmlns:a16="http://schemas.microsoft.com/office/drawing/2014/main" val="1188168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E08F8-251A-28E6-0BF7-10E4DF0F58B1}"/>
                  </a:ext>
                </a:extLst>
              </p:cNvPr>
              <p:cNvSpPr txBox="1"/>
              <p:nvPr/>
            </p:nvSpPr>
            <p:spPr>
              <a:xfrm>
                <a:off x="317756" y="5805264"/>
                <a:ext cx="39604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100" u="sng" dirty="0">
                    <a:ea typeface="Calibri" panose="020F0502020204030204" pitchFamily="34" charset="0"/>
                    <a:cs typeface="Arial" panose="020B0604020202020204" pitchFamily="34" charset="0"/>
                  </a:rPr>
                  <a:t>Обозначения</a:t>
                </a:r>
                <a:r>
                  <a:rPr lang="en-US" sz="1100" u="sng" dirty="0"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ru-RU" sz="1100" u="sng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7800"/>
                <a:r>
                  <a:rPr lang="ru-RU" sz="1100" dirty="0">
                    <a:ea typeface="Calibri" panose="020F0502020204030204" pitchFamily="34" charset="0"/>
                    <a:cs typeface="Arial" panose="020B0604020202020204" pitchFamily="34" charset="0"/>
                  </a:rPr>
                  <a:t>Красная линия</a:t>
                </a:r>
                <a:r>
                  <a:rPr lang="en-US" sz="11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 sz="1100" dirty="0">
                    <a:ea typeface="Calibri" panose="020F0502020204030204" pitchFamily="34" charset="0"/>
                    <a:cs typeface="Arial" panose="020B0604020202020204" pitchFamily="34" charset="0"/>
                  </a:rPr>
                  <a:t>распределение константных значений</a:t>
                </a:r>
                <a:endParaRPr lang="en-US" sz="11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7800"/>
                <a:r>
                  <a:rPr lang="ru-RU" sz="1100" dirty="0">
                    <a:ea typeface="Calibri" panose="020F050202020403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11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еленая линия</a:t>
                </a:r>
                <a:r>
                  <a:rPr lang="en-US" sz="11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1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1100">
                        <a:latin typeface="Cambria Math" panose="02040503050406030204" pitchFamily="18" charset="0"/>
                      </a:rPr>
                      <m:t>=182451.25×</m:t>
                    </m:r>
                    <m:sSup>
                      <m:sSupPr>
                        <m:ctrlPr>
                          <a:rPr lang="ru-RU" sz="11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100">
                            <a:latin typeface="Cambria Math" panose="02040503050406030204" pitchFamily="18" charset="0"/>
                          </a:rPr>
                          <m:t>0.58</m:t>
                        </m:r>
                      </m:e>
                      <m:sup>
                        <m:r>
                          <a:rPr lang="ru-RU" sz="11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1100">
                        <a:latin typeface="Cambria Math" panose="02040503050406030204" pitchFamily="18" charset="0"/>
                      </a:rPr>
                      <m:t>+1297.66</m:t>
                    </m:r>
                  </m:oMath>
                </a14:m>
                <a:endParaRPr lang="en-US" sz="1100" dirty="0"/>
              </a:p>
              <a:p>
                <a:pPr marL="177800"/>
                <a:r>
                  <a:rPr lang="ru-RU" sz="1100" dirty="0"/>
                  <a:t>Синяя линия</a:t>
                </a:r>
                <a:r>
                  <a:rPr lang="en-US" sz="1100" dirty="0"/>
                  <a:t>: </a:t>
                </a:r>
                <a:r>
                  <a:rPr lang="ru-RU" sz="1100" dirty="0"/>
                  <a:t>Закон Ципфа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E08F8-251A-28E6-0BF7-10E4DF0F5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6" y="5805264"/>
                <a:ext cx="3960440" cy="769441"/>
              </a:xfrm>
              <a:prstGeom prst="rect">
                <a:avLst/>
              </a:prstGeom>
              <a:blipFill>
                <a:blip r:embed="rId4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00FE619B-4649-16F4-484C-42248E7FC84A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906330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3AE7-2F9E-69D9-A9AA-2B9ED220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CA27335D-5C00-3B3C-DE7A-F87892263732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86B7ADA7-0F65-5EC4-2330-26487E3F9772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62EC8D-0752-65FE-177A-0BA0F79326B3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Описание метрики близости двух экземпляров ассемблерного кода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8175A-55C4-CA0A-33DA-E3B8A524DE6E}"/>
              </a:ext>
            </a:extLst>
          </p:cNvPr>
          <p:cNvSpPr txBox="1"/>
          <p:nvPr/>
        </p:nvSpPr>
        <p:spPr>
          <a:xfrm>
            <a:off x="279632" y="692696"/>
            <a:ext cx="854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7.</a:t>
            </a:r>
            <a:r>
              <a:rPr lang="ru-RU" sz="1400" dirty="0"/>
              <a:t> Метрика близости двух экземпляров </a:t>
            </a:r>
            <a:r>
              <a:rPr lang="ru-RU" sz="1400" dirty="0" err="1"/>
              <a:t>АсмКода</a:t>
            </a:r>
            <a:endParaRPr lang="ru-RU" sz="14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200" dirty="0"/>
              <a:t>получил авторское название «Метрика Израилова-Буйневича»</a:t>
            </a:r>
            <a:endParaRPr lang="en-US" sz="1200" dirty="0"/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200" dirty="0"/>
              <a:t>важнейший инструмент для работы генетических алгоритмов</a:t>
            </a:r>
          </a:p>
          <a:p>
            <a:pPr marL="360363" indent="-182563">
              <a:buFont typeface="Arial" panose="020B0604020202020204" pitchFamily="34" charset="0"/>
              <a:buChar char="•"/>
            </a:pPr>
            <a:r>
              <a:rPr lang="ru-RU" sz="1200" dirty="0"/>
              <a:t>метрика</a:t>
            </a:r>
            <a:r>
              <a:rPr lang="en-US" sz="1200" dirty="0"/>
              <a:t> </a:t>
            </a:r>
            <a:r>
              <a:rPr lang="ru-RU" sz="1200" dirty="0"/>
              <a:t>состоит из двух частей</a:t>
            </a:r>
            <a:r>
              <a:rPr lang="en-US" sz="1200" dirty="0"/>
              <a:t>:</a:t>
            </a:r>
            <a:endParaRPr lang="ru-RU" sz="1200" dirty="0"/>
          </a:p>
          <a:p>
            <a:pPr marL="714375" lvl="1" indent="-265113">
              <a:buFont typeface="Courier New" panose="02070309020205020404" pitchFamily="49" charset="0"/>
              <a:buChar char="o"/>
            </a:pPr>
            <a:r>
              <a:rPr lang="ru-RU" sz="1200" dirty="0"/>
              <a:t>оценивает близость текстов, как списка строк (с учетом их отдаленности)</a:t>
            </a:r>
          </a:p>
          <a:p>
            <a:pPr marL="714375" lvl="1" indent="-265113">
              <a:buFont typeface="Courier New" panose="02070309020205020404" pitchFamily="49" charset="0"/>
              <a:buChar char="o"/>
            </a:pPr>
            <a:r>
              <a:rPr lang="ru-RU" sz="1200" dirty="0"/>
              <a:t>учитывает близость строк, как последовательности символов (с учетом их отдаленности)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EB3741-5430-F0A2-F9D2-0EFA5335F341}"/>
                  </a:ext>
                </a:extLst>
              </p:cNvPr>
              <p:cNvSpPr txBox="1"/>
              <p:nvPr/>
            </p:nvSpPr>
            <p:spPr>
              <a:xfrm>
                <a:off x="783690" y="1778715"/>
                <a:ext cx="8252806" cy="808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𝑀𝑒𝑡𝑟𝑖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𝑠𝑡𝑟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1,  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𝑠𝑡𝑟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𝑆𝑡𝑟𝑖𝑛𝑔𝑠</m:t>
                                  </m:r>
                                </m:sup>
                              </m:sSub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𝑙𝑒𝑛𝑔𝑡</m:t>
                                  </m:r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𝑆𝑡𝑟𝑖𝑛𝑔𝑠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1…</m:t>
                                      </m:r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𝑙𝑒𝑛𝑔𝑡h</m:t>
                                      </m:r>
                                      <m:d>
                                        <m:dPr>
                                          <m:ctrlPr>
                                            <a:rPr lang="ru-RU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200" i="1">
                                              <a:latin typeface="Cambria Math" panose="02040503050406030204" pitchFamily="18" charset="0"/>
                                            </a:rPr>
                                            <m:t>𝑠𝑡𝑟</m:t>
                                          </m:r>
                                          <m:r>
                                            <a:rPr lang="ru-RU" sz="12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⋃"/>
                                              <m:limLoc m:val="undOvr"/>
                                              <m:supHide m:val="on"/>
                                              <m:ctrlPr>
                                                <a:rPr lang="ru-RU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ru-RU" sz="1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ru-RU" sz="1200" i="0">
                                                  <a:latin typeface="Cambria Math" panose="02040503050406030204" pitchFamily="18" charset="0"/>
                                                </a:rPr>
                                                <m:t>2∈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ru-RU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1…</m:t>
                                                  </m:r>
                                                  <m:r>
                                                    <a:rPr lang="ru-RU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𝑙𝑒𝑛𝑔𝑡h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12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𝑠𝑡𝑟</m:t>
                                                      </m:r>
                                                      <m:r>
                                                        <a:rPr lang="ru-RU" sz="12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sub>
                                            <m:sup/>
                                            <m:e>
                                              <m:r>
                                                <a:rPr lang="ru-RU" sz="1200" i="1">
                                                  <a:latin typeface="Cambria Math" panose="02040503050406030204" pitchFamily="18" charset="0"/>
                                                </a:rPr>
                                                <m:t>𝑚𝑒𝑡𝑟𝑖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ru-RU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1,  </m:t>
                                                  </m:r>
                                                  <m:r>
                                                    <a:rPr lang="ru-RU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ru-RU" sz="120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𝑆𝑦𝑚𝑏𝑜𝑙𝑠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𝑠𝑡𝑟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𝑙𝑒𝑛𝑔𝑡h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𝑠𝑡𝑟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EB3741-5430-F0A2-F9D2-0EFA5335F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0" y="1778715"/>
                <a:ext cx="8252806" cy="808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B35934-E9CE-27D0-6ABD-328B9A45A27D}"/>
                  </a:ext>
                </a:extLst>
              </p:cNvPr>
              <p:cNvSpPr txBox="1"/>
              <p:nvPr/>
            </p:nvSpPr>
            <p:spPr>
              <a:xfrm>
                <a:off x="451760" y="2583821"/>
                <a:ext cx="85408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𝑀𝑒𝑡𝑟𝑖</m:t>
                    </m:r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𝑠𝑡𝑟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1,  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𝑠𝑡𝑟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𝑆𝑡𝑟𝑖𝑛𝑔𝑠</m:t>
                        </m:r>
                      </m:sup>
                    </m:sSub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близость двух строк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𝑠𝑡𝑟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𝑠𝑡𝑟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𝑙𝑒𝑛𝑔𝑡</m:t>
                    </m:r>
                    <m:sSup>
                      <m:s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𝑆𝑡𝑟𝑖𝑛𝑔𝑠</m:t>
                        </m:r>
                      </m:sup>
                    </m:s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максимальная длина (в символах) из двух строк;</a:t>
                </a:r>
                <a:endParaRPr lang="en-US" sz="1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индекс (т.е. позиция) символа каждой из строк в диапазоне от 1 до последнего, равного длине строки;</a:t>
                </a:r>
                <a:endParaRPr lang="en-US" sz="1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𝑙𝑒𝑛𝑔𝑡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(…)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операция получения длины (строки из символов)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𝑚𝑎𝑥</m:t>
                    </m:r>
                    <m:d>
                      <m:d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операция нахождения максимального элемента в множестве;</a:t>
                </a:r>
                <a:endParaRPr lang="en-US" sz="12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𝑚𝑒𝑡𝑟𝑖</m:t>
                    </m:r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𝑆𝑦𝑚𝑏𝑜𝑙𝑠</m:t>
                        </m:r>
                      </m:sup>
                    </m:sSub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частная метрика близости двух символов с индексами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B35934-E9CE-27D0-6ABD-328B9A45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0" y="2583821"/>
                <a:ext cx="8540840" cy="1323439"/>
              </a:xfrm>
              <a:prstGeom prst="rect">
                <a:avLst/>
              </a:prstGeom>
              <a:blipFill>
                <a:blip r:embed="rId3"/>
                <a:stretch>
                  <a:fillRect b="-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F03D97-F3E7-740A-4096-6AFED6D8726F}"/>
                  </a:ext>
                </a:extLst>
              </p:cNvPr>
              <p:cNvSpPr txBox="1"/>
              <p:nvPr/>
            </p:nvSpPr>
            <p:spPr>
              <a:xfrm>
                <a:off x="783690" y="3868166"/>
                <a:ext cx="6048672" cy="772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</a:rPr>
                        <m:t>𝑚𝑒𝑡𝑟𝑖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𝑆𝑦𝑚𝑏𝑜𝑙𝑠</m:t>
                          </m:r>
                        </m:sup>
                      </m:sSubSup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&amp;1−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𝑑𝑖𝑓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𝑆𝑦𝑚𝑏𝑜𝑙𝐶𝑜𝑟𝑟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𝑙𝑒𝑛𝑔𝑡h</m:t>
                                  </m:r>
                                </m:den>
                              </m:f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 , если 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𝑠𝑡𝑟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𝑠𝑡𝑟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eqArr>
                                <m:eqArr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&amp;0, если 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𝑠𝑡𝑟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𝑠𝑡𝑟</m:t>
                                  </m:r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F03D97-F3E7-740A-4096-6AFED6D8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0" y="3868166"/>
                <a:ext cx="6048672" cy="772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83322A-132B-B7C2-2CAC-059A86BDF200}"/>
                  </a:ext>
                </a:extLst>
              </p:cNvPr>
              <p:cNvSpPr txBox="1"/>
              <p:nvPr/>
            </p:nvSpPr>
            <p:spPr>
              <a:xfrm>
                <a:off x="495658" y="4648454"/>
                <a:ext cx="8424936" cy="70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𝑑𝑖𝑓</m:t>
                    </m:r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𝑆𝑦𝑚𝑏𝑜𝑙𝐶𝑜𝑟𝑟</m:t>
                        </m:r>
                      </m:sup>
                    </m:sSub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скорректированное (с учетом позиции или индекса относительно начала строк) расстояние между позициями некоторого символа в разных строках;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символ в строке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 </a:t>
                </a:r>
                <a:r>
                  <a:rPr lang="en-US" sz="1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-й позиции</a:t>
                </a:r>
                <a:endParaRPr lang="ru-RU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83322A-132B-B7C2-2CAC-059A86BD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8" y="4648454"/>
                <a:ext cx="8424936" cy="701795"/>
              </a:xfrm>
              <a:prstGeom prst="rect">
                <a:avLst/>
              </a:prstGeom>
              <a:blipFill>
                <a:blip r:embed="rId5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73C389-7E68-EA1E-B83A-3249B7D1A8EA}"/>
                  </a:ext>
                </a:extLst>
              </p:cNvPr>
              <p:cNvSpPr txBox="1"/>
              <p:nvPr/>
            </p:nvSpPr>
            <p:spPr>
              <a:xfrm>
                <a:off x="783690" y="5339037"/>
                <a:ext cx="8208910" cy="686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</a:rPr>
                        <m:t>𝑑𝑖𝑓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𝑆𝑦𝑚𝑏𝑜𝑙𝐶𝑜𝑟𝑟</m:t>
                          </m:r>
                        </m:sup>
                      </m:sSubSup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𝑑𝑖𝑓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𝑆𝑦𝑚𝑏𝑜𝑙</m:t>
                          </m:r>
                        </m:sup>
                      </m:sSubSup>
                      <m:r>
                        <a:rPr lang="ru-RU" sz="12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𝑆𝑦𝑚𝑏𝑜𝑙𝐷𝑖𝑠𝑡</m:t>
                              </m:r>
                            </m:sup>
                          </m:s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𝑑𝑖𝑓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𝑆𝑦𝑚𝑏𝑜𝑙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𝑙𝑒𝑛𝑔𝑡h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73C389-7E68-EA1E-B83A-3249B7D1A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0" y="5339037"/>
                <a:ext cx="8208910" cy="686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34543B-0FB6-32C5-5559-48D1C6F015BD}"/>
                  </a:ext>
                </a:extLst>
              </p:cNvPr>
              <p:cNvSpPr txBox="1"/>
              <p:nvPr/>
            </p:nvSpPr>
            <p:spPr>
              <a:xfrm>
                <a:off x="567664" y="5950500"/>
                <a:ext cx="8468832" cy="28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𝑆𝑦𝑚𝑏𝑜𝑙𝐷𝑖𝑠𝑡</m:t>
                        </m:r>
                      </m:sup>
                    </m:s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вычисляемый параметр корректировки расстояния между позициями символом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в диапазоне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0…1</m:t>
                        </m:r>
                      </m:e>
                    </m:d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34543B-0FB6-32C5-5559-48D1C6F01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64" y="5950500"/>
                <a:ext cx="8468832" cy="283026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E969FBE-48DE-AD17-E766-EB153BCFC463}"/>
              </a:ext>
            </a:extLst>
          </p:cNvPr>
          <p:cNvSpPr txBox="1"/>
          <p:nvPr/>
        </p:nvSpPr>
        <p:spPr>
          <a:xfrm>
            <a:off x="567664" y="6233542"/>
            <a:ext cx="8468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Аналогичным образом вычисляется близост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двух строк (через близость и позиции их символов) </a:t>
            </a:r>
            <a:endParaRPr lang="ru-RU" sz="12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5B5CCCB-4989-B585-9368-FF40004475DE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3644595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E4A3-D81B-06FA-0305-73978557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15CA779-1567-45C7-D330-16073499A70C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E95171D-E1E3-B968-08F4-7F6FFAC55AFA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FA2676-8C1F-296C-3455-ADDE467E2CEA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Исследование метрики близости двух экземпляров ассемблерного кода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7034E-6730-0A51-750F-AE3ADE028C19}"/>
              </a:ext>
            </a:extLst>
          </p:cNvPr>
          <p:cNvSpPr txBox="1"/>
          <p:nvPr/>
        </p:nvSpPr>
        <p:spPr>
          <a:xfrm>
            <a:off x="279632" y="692696"/>
            <a:ext cx="854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/>
              <a:t>Инструмент 7.</a:t>
            </a:r>
            <a:r>
              <a:rPr lang="ru-RU" sz="1400" dirty="0"/>
              <a:t> Метрика близости двух экземпляров </a:t>
            </a:r>
            <a:r>
              <a:rPr lang="ru-RU" sz="1400" dirty="0" err="1"/>
              <a:t>АсмКода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1) Исследованы характеристики метрики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2EB699-82BB-FC8C-2CF4-DB6BC8AFD4D1}"/>
                  </a:ext>
                </a:extLst>
              </p:cNvPr>
              <p:cNvSpPr txBox="1"/>
              <p:nvPr/>
            </p:nvSpPr>
            <p:spPr>
              <a:xfrm>
                <a:off x="1259632" y="1328527"/>
                <a:ext cx="6552728" cy="372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Зависимость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𝑑𝑖𝑓</m:t>
                    </m:r>
                    <m:sSubSup>
                      <m:sSub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𝑆𝑦𝑚𝑏𝑜𝑙𝐶𝑜𝑟𝑟</m:t>
                        </m:r>
                      </m:sup>
                    </m:sSubSup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𝑡𝑟𝑖𝑛𝑔</m:t>
                        </m:r>
                      </m:sup>
                    </m:sSup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и позиции символа «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» во 2-й строке</a:t>
                </a:r>
                <a:endParaRPr lang="ru-RU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2EB699-82BB-FC8C-2CF4-DB6BC8AFD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328527"/>
                <a:ext cx="6552728" cy="372281"/>
              </a:xfrm>
              <a:prstGeom prst="rect">
                <a:avLst/>
              </a:prstGeom>
              <a:blipFill>
                <a:blip r:embed="rId2"/>
                <a:stretch>
                  <a:fillRect l="-27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186F21-266F-29BC-8707-D91C3987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02" y="1691661"/>
            <a:ext cx="5033214" cy="2313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9B1D3-8C76-5836-788B-53952D6A6ED0}"/>
              </a:ext>
            </a:extLst>
          </p:cNvPr>
          <p:cNvSpPr txBox="1"/>
          <p:nvPr/>
        </p:nvSpPr>
        <p:spPr>
          <a:xfrm>
            <a:off x="268332" y="3861048"/>
            <a:ext cx="40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2) Метрика сравнена с</a:t>
            </a:r>
            <a:br>
              <a:rPr lang="ru-RU" sz="1400" dirty="0"/>
            </a:br>
            <a:r>
              <a:rPr lang="ru-RU" sz="1400" dirty="0"/>
              <a:t>классическим индексом Жаккарда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D90450-7C92-7AEB-A592-23C49FEC2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2" y="4408506"/>
            <a:ext cx="4004336" cy="21136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50E210-55CD-3A65-7761-A40B1130E099}"/>
              </a:ext>
            </a:extLst>
          </p:cNvPr>
          <p:cNvSpPr txBox="1"/>
          <p:nvPr/>
        </p:nvSpPr>
        <p:spPr>
          <a:xfrm>
            <a:off x="4572000" y="3861048"/>
            <a:ext cx="417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3) Проведен ряд экспериментов с метрикой</a:t>
            </a:r>
            <a:br>
              <a:rPr lang="ru-RU" sz="1400" dirty="0"/>
            </a:br>
            <a:r>
              <a:rPr lang="ru-RU" sz="1400" dirty="0"/>
              <a:t>(например, при увеличении длины строк)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79452D9-2969-4629-9CB6-E410CD03A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236793"/>
              </p:ext>
            </p:extLst>
          </p:nvPr>
        </p:nvGraphicFramePr>
        <p:xfrm>
          <a:off x="4572000" y="4408506"/>
          <a:ext cx="4177545" cy="209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E02EF220-78E5-6024-927A-64A7C6C8BD31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4.7</a:t>
            </a:r>
          </a:p>
        </p:txBody>
      </p:sp>
    </p:spTree>
    <p:extLst>
      <p:ext uri="{BB962C8B-B14F-4D97-AF65-F5344CB8AC3E}">
        <p14:creationId xmlns:p14="http://schemas.microsoft.com/office/powerpoint/2010/main" val="3137962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0F77-56A4-2736-D965-4707EF566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C21F7A4-0015-0FDA-0151-5810C5545DB3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21C1275-82CF-CA8A-7164-7D5D9E1AC368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A49A66-603A-A718-C41B-A760AF0232DA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Характеристика 4-го основного научного результата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85FC9-B890-5B79-1525-41E7EA22D2E1}"/>
              </a:ext>
            </a:extLst>
          </p:cNvPr>
          <p:cNvSpPr txBox="1"/>
          <p:nvPr/>
        </p:nvSpPr>
        <p:spPr>
          <a:xfrm>
            <a:off x="279632" y="764704"/>
            <a:ext cx="85847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/>
              <a:t>Название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179388" algn="just"/>
            <a:r>
              <a:rPr lang="ru-RU" sz="1000" dirty="0"/>
              <a:t>Научно-методический и алгоритмический инструментарий для проведения генетической декомпиляции представлений программы</a:t>
            </a:r>
          </a:p>
          <a:p>
            <a:pPr algn="just"/>
            <a:endParaRPr lang="ru-RU" sz="1000" b="1" u="sng" dirty="0"/>
          </a:p>
          <a:p>
            <a:pPr algn="just"/>
            <a:r>
              <a:rPr lang="ru-RU" sz="1000" b="1" u="sng" dirty="0"/>
              <a:t>Суть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179388" algn="just"/>
            <a:r>
              <a:rPr lang="ru-RU" sz="1000" dirty="0"/>
              <a:t>Инструментарий необходим для проведения ГДЭ представлений </a:t>
            </a:r>
            <a:r>
              <a:rPr lang="ru-RU" sz="1000" dirty="0" err="1"/>
              <a:t>МашКода</a:t>
            </a:r>
            <a:r>
              <a:rPr lang="en-US" sz="1000" dirty="0"/>
              <a:t>/</a:t>
            </a:r>
            <a:r>
              <a:rPr lang="ru-RU" sz="1000" dirty="0" err="1"/>
              <a:t>АсмКода</a:t>
            </a:r>
            <a:r>
              <a:rPr lang="ru-RU" sz="1000" dirty="0"/>
              <a:t> в </a:t>
            </a:r>
            <a:r>
              <a:rPr lang="ru-RU" sz="1000" dirty="0" err="1"/>
              <a:t>ИсхКод</a:t>
            </a:r>
            <a:r>
              <a:rPr lang="ru-RU" sz="1000" dirty="0"/>
              <a:t> и имеет следующий состав</a:t>
            </a:r>
            <a:r>
              <a:rPr lang="en-US" sz="1000" dirty="0"/>
              <a:t>:</a:t>
            </a:r>
          </a:p>
          <a:p>
            <a:pPr marL="179388" algn="just"/>
            <a:r>
              <a:rPr lang="ru-RU" sz="1000" dirty="0"/>
              <a:t>1) метода ГДК на базе модифицированного генетического алгоритма (решение оптимизационной задачи); 2) генетической модели представления </a:t>
            </a:r>
            <a:r>
              <a:rPr lang="ru-RU" sz="1000" dirty="0" err="1"/>
              <a:t>ИсхКода</a:t>
            </a:r>
            <a:r>
              <a:rPr lang="ru-RU" sz="1000" dirty="0"/>
              <a:t> (особь); 3) комплекса алгоритмов для работы с моделью </a:t>
            </a:r>
            <a:r>
              <a:rPr lang="ru-RU" sz="1000" dirty="0" err="1"/>
              <a:t>ИсхКода</a:t>
            </a:r>
            <a:r>
              <a:rPr lang="ru-RU" sz="1000" dirty="0"/>
              <a:t> (для операций скрещивания и мутации); 4) алгоритм генерации </a:t>
            </a:r>
            <a:r>
              <a:rPr lang="ru-RU" sz="1000" dirty="0" err="1"/>
              <a:t>ИсхКода</a:t>
            </a:r>
            <a:r>
              <a:rPr lang="ru-RU" sz="1000" dirty="0"/>
              <a:t> (для инициализации первоначальной популяции); 5) алгоритма прогнозирования размера </a:t>
            </a:r>
            <a:r>
              <a:rPr lang="ru-RU" sz="1000" dirty="0" err="1"/>
              <a:t>ИсхКода</a:t>
            </a:r>
            <a:r>
              <a:rPr lang="ru-RU" sz="1000" dirty="0"/>
              <a:t> по размеру его </a:t>
            </a:r>
            <a:r>
              <a:rPr lang="ru-RU" sz="1000" dirty="0" err="1"/>
              <a:t>АсмКода</a:t>
            </a:r>
            <a:r>
              <a:rPr lang="ru-RU" sz="1000" dirty="0"/>
              <a:t> (для выбора длины хромосомы); 6) алгоритма предсказания константных значений в </a:t>
            </a:r>
            <a:r>
              <a:rPr lang="ru-RU" sz="1000" dirty="0" err="1"/>
              <a:t>ИсхКоде</a:t>
            </a:r>
            <a:r>
              <a:rPr lang="ru-RU" sz="1000" dirty="0"/>
              <a:t> (для снижения разновидности особей); 7) метрики сравнения двух </a:t>
            </a:r>
            <a:r>
              <a:rPr lang="ru-RU" sz="1000" dirty="0" err="1"/>
              <a:t>АсмКодов</a:t>
            </a:r>
            <a:r>
              <a:rPr lang="ru-RU" sz="1000" dirty="0"/>
              <a:t> (для функции приспособленности).</a:t>
            </a:r>
          </a:p>
          <a:p>
            <a:pPr algn="just"/>
            <a:endParaRPr lang="ru-RU" sz="1000" b="1" u="sng" dirty="0"/>
          </a:p>
          <a:p>
            <a:pPr algn="just"/>
            <a:r>
              <a:rPr lang="ru-RU" sz="1000" b="1" u="sng" dirty="0"/>
              <a:t>Новизна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182563" algn="just"/>
            <a:r>
              <a:rPr lang="ru-RU" sz="1000" dirty="0"/>
              <a:t>Инструментарий, в отличие от известных, включает в свой состав следующие инструменты: впервые полученный метод ГДК представлений программы (1), который, в отличие от аналогичных методов декомпиляции, является полностью интеллектуальным и основан на работе генетических алгоритмов; модель представления </a:t>
            </a:r>
            <a:r>
              <a:rPr lang="ru-RU" sz="1000" dirty="0" err="1"/>
              <a:t>ИсхКода</a:t>
            </a:r>
            <a:r>
              <a:rPr lang="ru-RU" sz="1000" dirty="0"/>
              <a:t> (2), которая отличается от аналогичных (например, древовидных) возможностью записи программы в виде последовательности чисел, определяющих альтернативные ветки по графу синтаксических правил; алгоритмы работы с моделью </a:t>
            </a:r>
            <a:r>
              <a:rPr lang="ru-RU" sz="1000" dirty="0" err="1"/>
              <a:t>ИсхКода</a:t>
            </a:r>
            <a:r>
              <a:rPr lang="ru-RU" sz="1000" dirty="0"/>
              <a:t> (3) и его генерации (4) являются новыми, поскольку функционируют на базе предложенного модельного представления программы, как полного пути по графу синтаксических правил; впервые полученные алгоритм прогнозирования размера </a:t>
            </a:r>
            <a:r>
              <a:rPr lang="ru-RU" sz="1000" dirty="0" err="1"/>
              <a:t>ИсхКода</a:t>
            </a:r>
            <a:r>
              <a:rPr lang="ru-RU" sz="1000" dirty="0"/>
              <a:t> по размеру его </a:t>
            </a:r>
            <a:r>
              <a:rPr lang="ru-RU" sz="1000" dirty="0" err="1"/>
              <a:t>АсмКода</a:t>
            </a:r>
            <a:r>
              <a:rPr lang="ru-RU" sz="1000" dirty="0"/>
              <a:t> (5) и алгоритм предсказания константных значений в </a:t>
            </a:r>
            <a:r>
              <a:rPr lang="ru-RU" sz="1000" dirty="0" err="1"/>
              <a:t>ИсхКоде</a:t>
            </a:r>
            <a:r>
              <a:rPr lang="ru-RU" sz="1000" dirty="0"/>
              <a:t> (6); метрика сравнения двух </a:t>
            </a:r>
            <a:r>
              <a:rPr lang="ru-RU" sz="1000" dirty="0" err="1"/>
              <a:t>АсмКодов</a:t>
            </a:r>
            <a:r>
              <a:rPr lang="ru-RU" sz="1000" dirty="0"/>
              <a:t> (7) отличается от аналогичных чувствительностью к близости их текстового представления и независимостью от их форматов, а также наличием коэффициентов учета влияния позиций строк и символов.</a:t>
            </a:r>
          </a:p>
          <a:p>
            <a:pPr marL="182563" algn="just"/>
            <a:endParaRPr lang="ru-RU" sz="1000" dirty="0"/>
          </a:p>
          <a:p>
            <a:pPr algn="just"/>
            <a:r>
              <a:rPr lang="ru-RU" sz="1000" b="1" u="sng" dirty="0"/>
              <a:t>Теоретическая значимость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182563" algn="just"/>
            <a:r>
              <a:rPr lang="ru-RU" sz="1000" dirty="0"/>
              <a:t>В рамках инструментария предложена синтаксически-оптимальная модель </a:t>
            </a:r>
            <a:r>
              <a:rPr lang="ru-RU" sz="1000" dirty="0" err="1"/>
              <a:t>ИсхКода</a:t>
            </a:r>
            <a:r>
              <a:rPr lang="ru-RU" sz="1000" dirty="0"/>
              <a:t> программы (2) в виде пути по графу синтаксических правил для представления; установлена статистическая зависимость между размерами программ в двух соседних представлениях (5) – </a:t>
            </a:r>
            <a:r>
              <a:rPr lang="ru-RU" sz="1000" dirty="0" err="1"/>
              <a:t>ИсхКода</a:t>
            </a:r>
            <a:r>
              <a:rPr lang="ru-RU" sz="1000" dirty="0"/>
              <a:t> и </a:t>
            </a:r>
            <a:r>
              <a:rPr lang="ru-RU" sz="1000" dirty="0" err="1"/>
              <a:t>МашКода</a:t>
            </a:r>
            <a:r>
              <a:rPr lang="ru-RU" sz="1000" dirty="0"/>
              <a:t>; вычислена статистическая вероятность появления константных значений в </a:t>
            </a:r>
            <a:r>
              <a:rPr lang="ru-RU" sz="1000" dirty="0" err="1"/>
              <a:t>ИсхКоде</a:t>
            </a:r>
            <a:r>
              <a:rPr lang="ru-RU" sz="1000" dirty="0"/>
              <a:t> программ (6); получена формула определения близости двух </a:t>
            </a:r>
            <a:r>
              <a:rPr lang="ru-RU" sz="1000" dirty="0" err="1"/>
              <a:t>АсмКодов</a:t>
            </a:r>
            <a:r>
              <a:rPr lang="ru-RU" sz="1000" dirty="0"/>
              <a:t>, представленных как списки символьных строк (7).</a:t>
            </a:r>
          </a:p>
          <a:p>
            <a:pPr marL="182563" algn="just"/>
            <a:endParaRPr lang="ru-RU" sz="1000" dirty="0"/>
          </a:p>
          <a:p>
            <a:pPr marL="182563" indent="-182563" algn="just"/>
            <a:r>
              <a:rPr lang="ru-RU" sz="1000" b="1" u="sng" dirty="0"/>
              <a:t>Практическая значимость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182563" algn="just"/>
            <a:r>
              <a:rPr lang="ru-RU" sz="1000" dirty="0"/>
              <a:t>Входящий в состав инструментария метод (1) необходим для непосредственной реализации решений на базе генетических алгоритмов, осуществляющих получение </a:t>
            </a:r>
            <a:r>
              <a:rPr lang="ru-RU" sz="1000" dirty="0" err="1"/>
              <a:t>ИсхКода</a:t>
            </a:r>
            <a:r>
              <a:rPr lang="ru-RU" sz="1000" dirty="0"/>
              <a:t> из </a:t>
            </a:r>
            <a:r>
              <a:rPr lang="ru-RU" sz="1000" dirty="0" err="1"/>
              <a:t>МашКода</a:t>
            </a:r>
            <a:r>
              <a:rPr lang="ru-RU" sz="1000" dirty="0"/>
              <a:t> или </a:t>
            </a:r>
            <a:r>
              <a:rPr lang="ru-RU" sz="1000" dirty="0" err="1"/>
              <a:t>АсмКода</a:t>
            </a:r>
            <a:r>
              <a:rPr lang="ru-RU" sz="1000" dirty="0"/>
              <a:t>; алгоритмы работы с моделью </a:t>
            </a:r>
            <a:r>
              <a:rPr lang="ru-RU" sz="1000" dirty="0" err="1"/>
              <a:t>ИсхКода</a:t>
            </a:r>
            <a:r>
              <a:rPr lang="ru-RU" sz="1000" dirty="0"/>
              <a:t> (3) позволяют осуществлять его «форм-содержательную» модификацию в рамках ГДЭ; алгоритм генерации </a:t>
            </a:r>
            <a:r>
              <a:rPr lang="ru-RU" sz="1000" dirty="0" err="1"/>
              <a:t>ИсхКода</a:t>
            </a:r>
            <a:r>
              <a:rPr lang="ru-RU" sz="1000" dirty="0"/>
              <a:t> (4) предназначен для создания синтаксически-корректных экземпляров программы согласно заданным условиям (в т.ч. псевдослучайных заданной длины) в интересах получения начального эволюционного поколения для ГДЭ.</a:t>
            </a:r>
          </a:p>
          <a:p>
            <a:pPr marL="182563" algn="just"/>
            <a:endParaRPr lang="ru-RU" sz="1000" dirty="0"/>
          </a:p>
          <a:p>
            <a:pPr algn="just"/>
            <a:r>
              <a:rPr lang="ru-RU" sz="1000" b="1" u="sng" dirty="0"/>
              <a:t>Основные публикации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182563" algn="just"/>
            <a:r>
              <a:rPr lang="ru-RU" sz="1000" dirty="0"/>
              <a:t>ВАК – 8 (3 лично), </a:t>
            </a:r>
            <a:r>
              <a:rPr lang="en-US" sz="1000" dirty="0"/>
              <a:t>Scopus</a:t>
            </a:r>
            <a:r>
              <a:rPr lang="ru-RU" sz="1000" dirty="0"/>
              <a:t> – 2, </a:t>
            </a:r>
            <a:r>
              <a:rPr lang="en-US" sz="1000" dirty="0"/>
              <a:t>Scopus-</a:t>
            </a:r>
            <a:r>
              <a:rPr lang="ru-RU" sz="1000" dirty="0"/>
              <a:t>конференции – 6, Свидетельства о регистрации программы для ЭВМ – 4 (3 лично)</a:t>
            </a:r>
            <a:endParaRPr lang="en-US" sz="1000" dirty="0"/>
          </a:p>
          <a:p>
            <a:pPr marL="360363" algn="just"/>
            <a:r>
              <a:rPr lang="ru-RU" sz="1000" dirty="0"/>
              <a:t>включая </a:t>
            </a:r>
            <a:r>
              <a:rPr lang="en-US" sz="1000" dirty="0"/>
              <a:t>RSCI/</a:t>
            </a:r>
            <a:r>
              <a:rPr lang="ru-RU" sz="1000" dirty="0"/>
              <a:t>Белый список – </a:t>
            </a:r>
            <a:r>
              <a:rPr lang="en-US" sz="1000" dirty="0"/>
              <a:t>2</a:t>
            </a:r>
            <a:endParaRPr lang="ru-RU" sz="10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407060E-E01F-CD9A-E504-1DEE3EBD92B1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4.8</a:t>
            </a:r>
          </a:p>
        </p:txBody>
      </p:sp>
    </p:spTree>
    <p:extLst>
      <p:ext uri="{BB962C8B-B14F-4D97-AF65-F5344CB8AC3E}">
        <p14:creationId xmlns:p14="http://schemas.microsoft.com/office/powerpoint/2010/main" val="4265284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0451B-ADA9-CF0D-2FC4-89B52931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328206D-CDBA-2F27-E7AA-7F5A032403CD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8C4785-DEB4-35EB-8250-C5E00C042DCD}"/>
              </a:ext>
            </a:extLst>
          </p:cNvPr>
          <p:cNvSpPr txBox="1"/>
          <p:nvPr/>
        </p:nvSpPr>
        <p:spPr>
          <a:xfrm>
            <a:off x="279632" y="44624"/>
            <a:ext cx="858473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ОНР-5. Архитектура системы генетического реверс-инжиниринга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Особенности и схема в графическом виде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A44AE-BFA9-3A95-D7F7-166FFD7D1834}"/>
              </a:ext>
            </a:extLst>
          </p:cNvPr>
          <p:cNvSpPr txBox="1"/>
          <p:nvPr/>
        </p:nvSpPr>
        <p:spPr>
          <a:xfrm>
            <a:off x="279630" y="704888"/>
            <a:ext cx="242016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AutoNum type="arabicPeriod"/>
            </a:pPr>
            <a:r>
              <a:rPr lang="ru-RU" sz="1400" dirty="0"/>
              <a:t>Спроектирована архитектура системы генетического реверс-инжиниринга</a:t>
            </a:r>
            <a:r>
              <a:rPr lang="en-US" sz="1400" dirty="0"/>
              <a:t>:</a:t>
            </a:r>
          </a:p>
          <a:p>
            <a:pPr marL="176213" indent="-176213">
              <a:buAutoNum type="arabicPeriod"/>
            </a:pPr>
            <a:endParaRPr lang="ru-RU" sz="200" dirty="0"/>
          </a:p>
          <a:p>
            <a:pPr marL="360363" indent="-182563" algn="just">
              <a:buFont typeface="Arial" panose="020B0604020202020204" pitchFamily="34" charset="0"/>
              <a:buChar char="•"/>
            </a:pPr>
            <a:r>
              <a:rPr lang="ru-RU" sz="1200" dirty="0"/>
              <a:t>имеет </a:t>
            </a:r>
            <a:r>
              <a:rPr lang="en-US" sz="1200" dirty="0"/>
              <a:t>«pipe-line» </a:t>
            </a:r>
            <a:r>
              <a:rPr lang="ru-RU" sz="1200" dirty="0"/>
              <a:t>шаблон</a:t>
            </a:r>
            <a:r>
              <a:rPr lang="en-US" sz="1200" dirty="0"/>
              <a:t> </a:t>
            </a:r>
            <a:r>
              <a:rPr lang="ru-RU" sz="1200" dirty="0"/>
              <a:t>из однотипных компонентов деэволюции представлений</a:t>
            </a:r>
            <a:endParaRPr lang="en-US" sz="1200" dirty="0"/>
          </a:p>
          <a:p>
            <a:pPr marL="360363" indent="-182563" algn="just">
              <a:buFont typeface="Arial" panose="020B0604020202020204" pitchFamily="34" charset="0"/>
              <a:buChar char="•"/>
            </a:pPr>
            <a:endParaRPr lang="ru-RU" sz="400" dirty="0"/>
          </a:p>
          <a:p>
            <a:pPr marL="360363" indent="-182563" algn="just">
              <a:buFont typeface="Arial" panose="020B0604020202020204" pitchFamily="34" charset="0"/>
              <a:buChar char="•"/>
            </a:pPr>
            <a:r>
              <a:rPr lang="ru-RU" sz="1200" dirty="0"/>
              <a:t>каждый компонент основан на генетическом алгоритме и не зависит от представлений</a:t>
            </a:r>
          </a:p>
          <a:p>
            <a:pPr marL="360363" indent="-182563" algn="just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360363" indent="-182563" algn="just">
              <a:buFont typeface="Arial" panose="020B0604020202020204" pitchFamily="34" charset="0"/>
              <a:buChar char="•"/>
            </a:pPr>
            <a:r>
              <a:rPr lang="ru-RU" sz="1200" dirty="0"/>
              <a:t>к каждому представлению применяется набор способов поиска уязвимостей</a:t>
            </a:r>
          </a:p>
          <a:p>
            <a:pPr marL="360363" indent="-182563" algn="just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360363" indent="-182563" algn="just">
              <a:buFont typeface="Arial" panose="020B0604020202020204" pitchFamily="34" charset="0"/>
              <a:buChar char="•"/>
            </a:pPr>
            <a:r>
              <a:rPr lang="ru-RU" sz="1200" dirty="0"/>
              <a:t>встроен новый «</a:t>
            </a:r>
            <a:r>
              <a:rPr lang="ru-RU" sz="1200" dirty="0" err="1"/>
              <a:t>сигнатурно</a:t>
            </a:r>
            <a:r>
              <a:rPr lang="ru-RU" sz="1200" dirty="0"/>
              <a:t>-генетический» способ поиска уязвимостей</a:t>
            </a:r>
          </a:p>
          <a:p>
            <a:pPr marL="360363" indent="-182563" algn="just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360363" indent="-182563" algn="just">
              <a:buFont typeface="Arial" panose="020B0604020202020204" pitchFamily="34" charset="0"/>
              <a:buChar char="•"/>
            </a:pPr>
            <a:r>
              <a:rPr lang="ru-RU" sz="1200" dirty="0"/>
              <a:t>производится изначальный выбор первоначальных популяций и длины хромосомы ее особей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DD5864-FB4B-1467-B513-1CC82C4E8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563" y="872146"/>
            <a:ext cx="6235803" cy="5399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D57B2-9D0C-3525-8709-71C93D844F41}"/>
              </a:ext>
            </a:extLst>
          </p:cNvPr>
          <p:cNvSpPr txBox="1"/>
          <p:nvPr/>
        </p:nvSpPr>
        <p:spPr>
          <a:xfrm>
            <a:off x="303368" y="5301208"/>
            <a:ext cx="232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/>
            <a:r>
              <a:rPr lang="en-US" sz="1400" dirty="0"/>
              <a:t>2.</a:t>
            </a:r>
            <a:r>
              <a:rPr lang="ru-RU" sz="1400" dirty="0"/>
              <a:t> Корректность аналитической записи компонентов и их связей обосновывает реализуемость архитектуры</a:t>
            </a:r>
            <a:endParaRPr lang="ru-RU" sz="12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07A029E-2E83-8F01-1945-CB9D67F83955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5.1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995AF0F-EC30-5A81-49FA-89E3BA613CE7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30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E5C8-5622-E875-F067-273AD1D5B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732811F-49D2-9131-0716-07D75B3B54A0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002A93-A8CA-EB12-1A9B-A1B05A4F062E}"/>
              </a:ext>
            </a:extLst>
          </p:cNvPr>
          <p:cNvSpPr txBox="1"/>
          <p:nvPr/>
        </p:nvSpPr>
        <p:spPr>
          <a:xfrm>
            <a:off x="279632" y="44624"/>
            <a:ext cx="858473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ОНР-5. Архитектура системы генетического реверс-инжиниринга.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Аналитическая запись компонентов и модулей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651CE-AD35-DF57-D24D-F61055D3B940}"/>
              </a:ext>
            </a:extLst>
          </p:cNvPr>
          <p:cNvSpPr txBox="1"/>
          <p:nvPr/>
        </p:nvSpPr>
        <p:spPr>
          <a:xfrm>
            <a:off x="279630" y="764704"/>
            <a:ext cx="8617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1. Запись архитектуры системы в аналитическом виде (как последовательность компонентов деэволюции)</a:t>
            </a:r>
            <a:r>
              <a:rPr lang="en-US" sz="1400" dirty="0"/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01D823-355F-23C0-A7E9-5DEA4D9B9B76}"/>
                  </a:ext>
                </a:extLst>
              </p:cNvPr>
              <p:cNvSpPr txBox="1"/>
              <p:nvPr/>
            </p:nvSpPr>
            <p:spPr>
              <a:xfrm>
                <a:off x="650412" y="1020494"/>
                <a:ext cx="2769460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𝐶𝑜𝑚𝑝𝑜𝑚𝑒𝑛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𝐷𝑒𝑒𝑣𝑜𝑙𝑢𝑡𝑖𝑜𝑛</m:t>
                          </m:r>
                        </m:sup>
                      </m:sSup>
                      <m:d>
                        <m:d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2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𝑜𝑜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01D823-355F-23C0-A7E9-5DEA4D9B9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2" y="1020494"/>
                <a:ext cx="2769460" cy="4956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4A33AF-FDB9-BB7C-75FD-653D0375EB60}"/>
                  </a:ext>
                </a:extLst>
              </p:cNvPr>
              <p:cNvSpPr txBox="1"/>
              <p:nvPr/>
            </p:nvSpPr>
            <p:spPr>
              <a:xfrm>
                <a:off x="523768" y="1484784"/>
                <a:ext cx="84398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1200"/>
                        <m:t> и  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1200"/>
                        <m:t> – программа в предыдущем и текущем представлениях</m:t>
                      </m:r>
                    </m:oMath>
                  </m:oMathPara>
                </a14:m>
                <a:endParaRPr lang="ru-RU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формальный синтаксис </a:t>
                </a:r>
                <a:r>
                  <a:rPr lang="en-US" sz="1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-го и </a:t>
                </a:r>
                <a:r>
                  <a:rPr lang="en-US" sz="1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-1-го представлений</a:t>
                </a:r>
                <a:endParaRPr lang="ru-RU" sz="1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𝑜𝑜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внешнее средство прямого преобразования программы из</a:t>
                </a:r>
                <a:r>
                  <a:rPr lang="ru-RU" sz="1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-1-го представления в </a:t>
                </a:r>
                <a:r>
                  <a:rPr lang="en-US" sz="1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ru-RU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ое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представление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200" i="1">
                        <a:latin typeface="Cambria Math" panose="02040503050406030204" pitchFamily="18" charset="0"/>
                      </a:rPr>
                      <m:t>𝑇𝑜𝑜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∘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» – оператор последовательного применения</a:t>
                </a:r>
                <a:endParaRPr lang="ru-RU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4A33AF-FDB9-BB7C-75FD-653D0375E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68" y="1484784"/>
                <a:ext cx="8439807" cy="830997"/>
              </a:xfrm>
              <a:prstGeom prst="rect">
                <a:avLst/>
              </a:prstGeom>
              <a:blipFill>
                <a:blip r:embed="rId3"/>
                <a:stretch>
                  <a:fillRect l="-72" b="-5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6CF2A5-656E-4DE7-1A01-4B6A5807E53B}"/>
              </a:ext>
            </a:extLst>
          </p:cNvPr>
          <p:cNvSpPr txBox="1"/>
          <p:nvPr/>
        </p:nvSpPr>
        <p:spPr>
          <a:xfrm>
            <a:off x="279630" y="3356992"/>
            <a:ext cx="594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3. Компонент поиска уязвимостей в представлении</a:t>
            </a:r>
            <a:r>
              <a:rPr lang="en-US" sz="1400" dirty="0"/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4CACB-39CA-15D1-0C01-0F6D3E6B833C}"/>
                  </a:ext>
                </a:extLst>
              </p:cNvPr>
              <p:cNvSpPr txBox="1"/>
              <p:nvPr/>
            </p:nvSpPr>
            <p:spPr>
              <a:xfrm>
                <a:off x="611560" y="3592761"/>
                <a:ext cx="3528392" cy="49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𝐶𝑜𝑚𝑝𝑜𝑚𝑒𝑛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𝐹𝑖𝑛𝑑𝑉𝑢𝑙𝑛𝑒𝑟𝑎𝑏𝑖𝑙𝑖𝑡𝑦</m:t>
                          </m:r>
                        </m:sup>
                      </m:sSup>
                      <m:d>
                        <m:d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𝐹𝑉</m:t>
                              </m:r>
                            </m:sup>
                          </m:sSubSup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2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𝐹𝑉</m:t>
                          </m:r>
                        </m:sup>
                      </m:sSubSup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𝑀𝑒𝑡𝑟𝑖𝑐𝑠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𝑉𝑢𝑙𝑛𝑒𝑟𝑎𝑏𝑖𝑙𝑖𝑡𝑦</m:t>
                              </m:r>
                            </m:sup>
                          </m:sSup>
                        </m:e>
                      </m:d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4CACB-39CA-15D1-0C01-0F6D3E6B8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92761"/>
                <a:ext cx="3528392" cy="496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228009-8F7B-7D5B-C5C8-ED11CC5A1418}"/>
                  </a:ext>
                </a:extLst>
              </p:cNvPr>
              <p:cNvSpPr txBox="1"/>
              <p:nvPr/>
            </p:nvSpPr>
            <p:spPr>
              <a:xfrm>
                <a:off x="539552" y="4071033"/>
                <a:ext cx="4796425" cy="652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уязвимости, найденные в </a:t>
                </a:r>
                <a:r>
                  <a:rPr lang="en-US" sz="1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1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ом представлении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𝑉𝑢𝑙𝑛𝑒𝑟𝑎𝑏𝑖𝑙𝑖𝑡𝑦</m:t>
                        </m:r>
                      </m:sup>
                    </m:sSup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база уязвимостей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𝑀𝑒𝑡𝑟𝑖𝑐𝑠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метрики деэволюции, отражающих признаки уязвимостей </a:t>
                </a:r>
                <a:endParaRPr lang="ru-RU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228009-8F7B-7D5B-C5C8-ED11CC5A1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1033"/>
                <a:ext cx="4796425" cy="652358"/>
              </a:xfrm>
              <a:prstGeom prst="rect">
                <a:avLst/>
              </a:prstGeom>
              <a:blipFill>
                <a:blip r:embed="rId5"/>
                <a:stretch>
                  <a:fillRect t="-935" b="-6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16C44-72D9-EB91-F740-00F29FE0F176}"/>
                  </a:ext>
                </a:extLst>
              </p:cNvPr>
              <p:cNvSpPr txBox="1"/>
              <p:nvPr/>
            </p:nvSpPr>
            <p:spPr>
              <a:xfrm>
                <a:off x="3923927" y="1111860"/>
                <a:ext cx="5084455" cy="283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𝐶𝑜𝑚𝑝𝑜𝑚𝑒𝑛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𝐷𝑒𝑒𝑣𝑜𝑙𝑢𝑡𝑖𝑜𝑛</m:t>
                          </m:r>
                        </m:sup>
                      </m:sSup>
                      <m:d>
                        <m:d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∘…∘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𝐶𝑜𝑚𝑝𝑜𝑚𝑒𝑛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𝐷𝑒𝑒𝑣𝑜𝑙𝑢𝑡𝑖𝑜𝑛</m:t>
                          </m:r>
                        </m:sup>
                      </m:sSup>
                      <m:d>
                        <m:d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bSup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16C44-72D9-EB91-F740-00F29FE0F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7" y="1111860"/>
                <a:ext cx="5084455" cy="283219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8D59DEC-D779-098C-A5AC-99B213E3A068}"/>
              </a:ext>
            </a:extLst>
          </p:cNvPr>
          <p:cNvSpPr/>
          <p:nvPr/>
        </p:nvSpPr>
        <p:spPr>
          <a:xfrm>
            <a:off x="3463062" y="1115440"/>
            <a:ext cx="460866" cy="283219"/>
          </a:xfrm>
          <a:prstGeom prst="right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6DF49-F7B0-0EB9-4B06-5BBF83DC9F6A}"/>
              </a:ext>
            </a:extLst>
          </p:cNvPr>
          <p:cNvSpPr txBox="1"/>
          <p:nvPr/>
        </p:nvSpPr>
        <p:spPr>
          <a:xfrm>
            <a:off x="279630" y="2420888"/>
            <a:ext cx="843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2. Состав компонента деэволюции представлений </a:t>
            </a:r>
            <a:r>
              <a:rPr lang="en-US" sz="1400" dirty="0"/>
              <a:t>(</a:t>
            </a:r>
            <a:r>
              <a:rPr lang="ru-RU" sz="1200" dirty="0"/>
              <a:t>модули</a:t>
            </a:r>
            <a:r>
              <a:rPr lang="en-US" sz="1200" dirty="0"/>
              <a:t>: </a:t>
            </a:r>
            <a:r>
              <a:rPr lang="ru-RU" sz="1200" dirty="0"/>
              <a:t>ядро, определение длины хромосомы, предсказания константных значений, сравнения программ в представлении, оптимизации, </a:t>
            </a:r>
            <a:r>
              <a:rPr lang="ru-RU" sz="1200" dirty="0" err="1"/>
              <a:t>сигнатурно</a:t>
            </a:r>
            <a:r>
              <a:rPr lang="ru-RU" sz="1200" dirty="0"/>
              <a:t>-генетического поиска</a:t>
            </a:r>
            <a:r>
              <a:rPr lang="ru-RU" sz="1400" dirty="0"/>
              <a:t>)</a:t>
            </a:r>
            <a:r>
              <a:rPr lang="en-US" sz="1400" dirty="0"/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EADA0E-E88C-7F5F-13A4-9C718E7BEB2B}"/>
                  </a:ext>
                </a:extLst>
              </p:cNvPr>
              <p:cNvSpPr txBox="1"/>
              <p:nvPr/>
            </p:nvSpPr>
            <p:spPr>
              <a:xfrm>
                <a:off x="318921" y="2958611"/>
                <a:ext cx="8400516" cy="276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50" i="1" smtClean="0">
                          <a:latin typeface="Cambria Math" panose="02040503050406030204" pitchFamily="18" charset="0"/>
                        </a:rPr>
                        <m:t>𝐶𝑜𝑚𝑝𝑜𝑚𝑒𝑛</m:t>
                      </m:r>
                      <m:sSup>
                        <m:sSupPr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𝐷𝑒𝑒𝑣𝑜𝑙𝑢𝑡𝑖𝑜𝑛</m:t>
                          </m:r>
                        </m:sup>
                      </m:sSup>
                      <m:r>
                        <a:rPr lang="ru-RU" sz="1050" i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05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𝑀𝑜𝑑𝑢𝑙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𝐶𝑜𝑟𝑒</m:t>
                              </m:r>
                            </m:sub>
                          </m:sSub>
                          <m:r>
                            <a:rPr lang="ru-RU" sz="105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𝑀𝑜𝑑𝑢𝑙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𝐶h𝑟𝑜𝑚𝐿𝑒𝑛𝑔𝑡h</m:t>
                              </m:r>
                            </m:sub>
                          </m:sSub>
                          <m:r>
                            <a:rPr lang="ru-RU" sz="105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𝑀𝑜𝑑𝑢𝑙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𝐶𝑜𝑛𝑠𝑡𝑃𝑟𝑒𝑑𝑖𝑐𝑡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𝑀𝑜𝑑𝑢𝑙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𝐶𝑜𝑚𝑝𝑎𝑟𝑎𝑡𝑖𝑜𝑛</m:t>
                              </m:r>
                            </m:sub>
                          </m:sSub>
                          <m:r>
                            <a:rPr lang="ru-RU" sz="105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050" i="1">
                              <a:latin typeface="Cambria Math" panose="02040503050406030204" pitchFamily="18" charset="0"/>
                            </a:rPr>
                            <m:t>𝑀𝑜𝑑𝑢𝑙</m:t>
                          </m:r>
                          <m:sSub>
                            <m:sSubPr>
                              <m:ctrlPr>
                                <a:rPr lang="ru-RU" sz="105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ru-RU" sz="1050" i="1">
                                  <a:latin typeface="Cambria Math" panose="02040503050406030204" pitchFamily="18" charset="0"/>
                                </a:rPr>
                                <m:t>𝑂𝑝𝑡𝑖𝑚𝑖𝑧𝑎𝑡𝑖𝑜𝑛</m:t>
                              </m:r>
                            </m:sub>
                          </m:s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𝑀𝑜𝑑𝑢𝑙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𝑆𝑖𝑔𝑛𝐺𝑒𝑛𝑆𝑒𝑎𝑟𝑐h</m:t>
                              </m:r>
                            </m:sub>
                          </m:sSub>
                        </m:e>
                      </m:d>
                      <m:r>
                        <a:rPr lang="ru-RU" sz="105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EADA0E-E88C-7F5F-13A4-9C718E7B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1" y="2958611"/>
                <a:ext cx="8400516" cy="276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474FE6-4F12-2386-6151-4B9D5A20436C}"/>
              </a:ext>
            </a:extLst>
          </p:cNvPr>
          <p:cNvSpPr txBox="1"/>
          <p:nvPr/>
        </p:nvSpPr>
        <p:spPr>
          <a:xfrm>
            <a:off x="279630" y="4872285"/>
            <a:ext cx="500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4. Компонент управления процессом деэволюции</a:t>
            </a:r>
            <a:r>
              <a:rPr lang="en-US" sz="1400" dirty="0"/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BA7048-82BE-08A3-7C39-12E4E8A8D316}"/>
                  </a:ext>
                </a:extLst>
              </p:cNvPr>
              <p:cNvSpPr txBox="1"/>
              <p:nvPr/>
            </p:nvSpPr>
            <p:spPr>
              <a:xfrm>
                <a:off x="463851" y="5151602"/>
                <a:ext cx="5692326" cy="368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𝐶𝑜𝑚𝑝𝑜𝑚𝑒𝑛</m:t>
                      </m:r>
                      <m:sSup>
                        <m:sSup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𝐶𝑜𝑛𝑡𝑟𝑜𝑙</m:t>
                          </m:r>
                        </m:sup>
                      </m:sSup>
                      <m:d>
                        <m:d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𝐶𝑜𝑚𝑝𝑜𝑛𝑒𝑛</m:t>
                              </m:r>
                              <m:sSup>
                                <m:s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𝐷𝑒𝑒𝑣𝑜𝑙𝑢𝑡𝑖𝑜𝑛</m:t>
                                  </m:r>
                                </m:sup>
                              </m:sSup>
                            </m:e>
                          </m:ba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𝐶𝑜𝑚𝑝𝑜𝑛𝑒𝑛</m:t>
                              </m:r>
                              <m:sSup>
                                <m:s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𝐹𝑖𝑛𝑑𝑉𝑢𝑙𝑛𝑒𝑟𝑎𝑏𝑖𝑙𝑖𝑡𝑦</m:t>
                                  </m:r>
                                </m:sup>
                              </m:sSup>
                            </m:e>
                          </m:bar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BA7048-82BE-08A3-7C39-12E4E8A8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51" y="5151602"/>
                <a:ext cx="5692326" cy="3687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282BC-AB17-FB6B-544D-770740A3B266}"/>
                  </a:ext>
                </a:extLst>
              </p:cNvPr>
              <p:cNvSpPr txBox="1"/>
              <p:nvPr/>
            </p:nvSpPr>
            <p:spPr>
              <a:xfrm>
                <a:off x="5987226" y="4437112"/>
                <a:ext cx="1177062" cy="1083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⋃"/>
                                  <m:limLoc m:val="undOvr"/>
                                  <m:supHide m:val="on"/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⋃"/>
                                  <m:limLoc m:val="undOvr"/>
                                  <m:supHide m:val="on"/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eqArr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282BC-AB17-FB6B-544D-770740A3B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226" y="4437112"/>
                <a:ext cx="1177062" cy="1083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6E30E44-22E7-2E93-E387-07BF3802E3B9}"/>
              </a:ext>
            </a:extLst>
          </p:cNvPr>
          <p:cNvSpPr txBox="1"/>
          <p:nvPr/>
        </p:nvSpPr>
        <p:spPr>
          <a:xfrm>
            <a:off x="279630" y="5661248"/>
            <a:ext cx="858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5. Алгоритм работы модулей компонентов также имеет аналитическую запись</a:t>
            </a:r>
            <a:r>
              <a:rPr lang="en-US" sz="1400" dirty="0"/>
              <a:t>:</a:t>
            </a:r>
            <a:r>
              <a:rPr lang="ru-RU" sz="1400" dirty="0"/>
              <a:t> </a:t>
            </a:r>
          </a:p>
          <a:p>
            <a:pPr marL="265113" indent="-265113"/>
            <a:r>
              <a:rPr lang="ru-RU" sz="1400" dirty="0"/>
              <a:t>	например, модуль сравнения</a:t>
            </a:r>
            <a:r>
              <a:rPr lang="en-US" sz="1400" dirty="0"/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70DB3-D0FE-E19A-2F4E-49556F5104EE}"/>
                  </a:ext>
                </a:extLst>
              </p:cNvPr>
              <p:cNvSpPr txBox="1"/>
              <p:nvPr/>
            </p:nvSpPr>
            <p:spPr>
              <a:xfrm>
                <a:off x="574946" y="6093296"/>
                <a:ext cx="8252807" cy="29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200" i="1" smtClean="0">
                        <a:latin typeface="Cambria Math" panose="02040503050406030204" pitchFamily="18" charset="0"/>
                      </a:rPr>
                      <m:t>𝐹𝑖𝑡𝑛𝑒𝑠𝑠</m:t>
                    </m:r>
                    <m:r>
                      <a:rPr lang="ru-RU" sz="1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200" i="1">
                        <a:latin typeface="Cambria Math" panose="02040503050406030204" pitchFamily="18" charset="0"/>
                      </a:rPr>
                      <m:t>𝑀𝑜𝑑𝑢𝑙</m:t>
                    </m:r>
                    <m:sSub>
                      <m:sSubPr>
                        <m:ctrlPr>
                          <a:rPr lang="ru-RU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𝐶𝑜𝑚𝑝𝑎𝑟𝑎𝑡𝑖𝑜𝑛</m:t>
                        </m:r>
                      </m:sub>
                    </m:sSub>
                    <m:d>
                      <m:dPr>
                        <m:ctrlPr>
                          <a:rPr lang="ru-RU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200" i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2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sz="12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200" b="0" i="0" smtClean="0">
                        <a:latin typeface="Cambria Math" panose="02040503050406030204" pitchFamily="18" charset="0"/>
                      </a:rPr>
                      <m:t> где</m:t>
                    </m:r>
                  </m:oMath>
                </a14:m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ru-RU" sz="12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1200" b="0" i="1" smtClean="0">
                        <a:latin typeface="Cambria Math" panose="02040503050406030204" pitchFamily="18" charset="0"/>
                      </a:rPr>
                      <m:t> и </m:t>
                    </m:r>
                    <m:r>
                      <a:rPr lang="ru-RU" sz="12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ru-RU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r>
                  <a:rPr lang="en-US" sz="1200" dirty="0"/>
                  <a:t>  </a:t>
                </a:r>
                <a:r>
                  <a:rPr lang="ru-RU" sz="1200" dirty="0"/>
                  <a:t>2 программы в </a:t>
                </a:r>
                <a:r>
                  <a:rPr lang="en-US" sz="1200" dirty="0" err="1"/>
                  <a:t>i</a:t>
                </a:r>
                <a:r>
                  <a:rPr lang="en-US" sz="1200" dirty="0"/>
                  <a:t>-</a:t>
                </a:r>
                <a:r>
                  <a:rPr lang="ru-RU" sz="1200" dirty="0"/>
                  <a:t>м представлении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70DB3-D0FE-E19A-2F4E-49556F51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6" y="6093296"/>
                <a:ext cx="8252807" cy="291298"/>
              </a:xfrm>
              <a:prstGeom prst="rect">
                <a:avLst/>
              </a:prstGeom>
              <a:blipFill>
                <a:blip r:embed="rId10"/>
                <a:stretch>
                  <a:fillRect t="-2128" b="-14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04772A32-1017-5EF1-9D49-0B57E1FC5611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5.2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9024ED-D5DD-2905-D845-68E194E93C05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3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5D7B-944D-BE5E-34DC-F72F4387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80DF0FE-FCDF-5B44-8545-2BB5FC3BC4D1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D3E540-3678-D9B9-9ECA-880183A40256}"/>
              </a:ext>
            </a:extLst>
          </p:cNvPr>
          <p:cNvSpPr txBox="1"/>
          <p:nvPr/>
        </p:nvSpPr>
        <p:spPr>
          <a:xfrm>
            <a:off x="279632" y="44624"/>
            <a:ext cx="858473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ОНР-5. Архитектура системы генетического реверс-инжиниринга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err="1">
                <a:solidFill>
                  <a:srgbClr val="244058"/>
                </a:solidFill>
                <a:latin typeface="Times New Roman" panose="02020603050405020304" pitchFamily="18" charset="0"/>
              </a:rPr>
              <a:t>Сигнатурно</a:t>
            </a: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-генетической способ поиска уязвимостей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FE376E-B50D-8890-D65B-A866B10E4BD2}"/>
                  </a:ext>
                </a:extLst>
              </p:cNvPr>
              <p:cNvSpPr txBox="1"/>
              <p:nvPr/>
            </p:nvSpPr>
            <p:spPr>
              <a:xfrm>
                <a:off x="279631" y="764704"/>
                <a:ext cx="8324816" cy="109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effectLst/>
                    <a:latin typeface="+mj-lt"/>
                    <a:ea typeface="Times New Roman" panose="02020603050405020304" pitchFamily="18" charset="0"/>
                  </a:rPr>
                  <a:t>1) Создан </a:t>
                </a:r>
                <a:r>
                  <a:rPr lang="ru-RU" sz="1400" dirty="0" err="1">
                    <a:effectLst/>
                    <a:latin typeface="+mj-lt"/>
                    <a:ea typeface="Times New Roman" panose="02020603050405020304" pitchFamily="18" charset="0"/>
                  </a:rPr>
                  <a:t>сигнатурно</a:t>
                </a:r>
                <a:r>
                  <a:rPr lang="ru-RU" sz="1400" dirty="0">
                    <a:effectLst/>
                    <a:latin typeface="+mj-lt"/>
                    <a:ea typeface="Times New Roman" panose="02020603050405020304" pitchFamily="18" charset="0"/>
                  </a:rPr>
                  <a:t>-генетический способ поиска уязвимостей</a:t>
                </a:r>
                <a:r>
                  <a:rPr lang="en-US" sz="14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200" dirty="0">
                    <a:latin typeface="+mj-lt"/>
                  </a:rPr>
                  <a:t>сигнатура уязвимости является путем по подграфу синтаксических правил</a:t>
                </a:r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200" dirty="0">
                    <a:latin typeface="+mj-lt"/>
                  </a:rPr>
                  <a:t>поиск уязвимости осуществляется по модели восстановленного </a:t>
                </a:r>
                <a:r>
                  <a:rPr lang="ru-RU" sz="1200" dirty="0" err="1">
                    <a:latin typeface="+mj-lt"/>
                  </a:rPr>
                  <a:t>ИсхКода</a:t>
                </a:r>
                <a:endParaRPr lang="ru-RU" sz="1200" dirty="0">
                  <a:latin typeface="+mj-lt"/>
                </a:endParaRPr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200" dirty="0">
                    <a:latin typeface="+mj-lt"/>
                  </a:rPr>
                  <a:t>граф синтаксических правил может быть адаптирован для поиска определенных уязвимостей</a:t>
                </a:r>
              </a:p>
              <a:p>
                <a:pPr marL="360363" indent="-182563">
                  <a:buFont typeface="Arial" panose="020B0604020202020204" pitchFamily="34" charset="0"/>
                  <a:buChar char="•"/>
                </a:pPr>
                <a:r>
                  <a:rPr lang="ru-RU" sz="1200" dirty="0">
                    <a:latin typeface="+mj-lt"/>
                  </a:rPr>
                  <a:t>способ реализован в виде модуля компонента деэволюции 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𝑀𝑜𝑑𝑢𝑙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𝑆𝑖𝑔𝑛𝐺𝑒𝑛𝑆𝑒𝑎𝑟𝑐h</m:t>
                        </m:r>
                      </m:sub>
                    </m:sSub>
                  </m:oMath>
                </a14:m>
                <a:r>
                  <a:rPr lang="ru-RU" sz="12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FE376E-B50D-8890-D65B-A866B10E4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1" y="764704"/>
                <a:ext cx="8324816" cy="1092287"/>
              </a:xfrm>
              <a:prstGeom prst="rect">
                <a:avLst/>
              </a:prstGeom>
              <a:blipFill>
                <a:blip r:embed="rId3"/>
                <a:stretch>
                  <a:fillRect l="-220" t="-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4BBD3D-94E4-8783-829A-F5A48E1F8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829" y="2708920"/>
            <a:ext cx="5252353" cy="38164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DE2D3F-3668-A0DA-F9AE-2AA67E4F39F4}"/>
              </a:ext>
            </a:extLst>
          </p:cNvPr>
          <p:cNvSpPr txBox="1"/>
          <p:nvPr/>
        </p:nvSpPr>
        <p:spPr>
          <a:xfrm>
            <a:off x="279631" y="2204864"/>
            <a:ext cx="4363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effectLst/>
                <a:ea typeface="Times New Roman" panose="02020603050405020304" pitchFamily="18" charset="0"/>
              </a:rPr>
              <a:t>Пример графа синтаксических правил</a:t>
            </a:r>
            <a:br>
              <a:rPr lang="ru-RU" sz="1400" u="sng" dirty="0">
                <a:effectLst/>
                <a:ea typeface="Times New Roman" panose="02020603050405020304" pitchFamily="18" charset="0"/>
              </a:rPr>
            </a:br>
            <a:r>
              <a:rPr lang="ru-RU" sz="1400" dirty="0">
                <a:effectLst/>
                <a:ea typeface="Times New Roman" panose="02020603050405020304" pitchFamily="18" charset="0"/>
              </a:rPr>
              <a:t>(для программы с арифметическими опер</a:t>
            </a:r>
            <a:r>
              <a:rPr lang="ru-RU" sz="1400" u="sng" dirty="0">
                <a:effectLst/>
                <a:ea typeface="Times New Roman" panose="02020603050405020304" pitchFamily="18" charset="0"/>
              </a:rPr>
              <a:t>ациями)</a:t>
            </a:r>
            <a:endParaRPr lang="ru-RU" sz="14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2A5CC-5AC4-04A4-2018-4D63BE607545}"/>
              </a:ext>
            </a:extLst>
          </p:cNvPr>
          <p:cNvSpPr txBox="1"/>
          <p:nvPr/>
        </p:nvSpPr>
        <p:spPr>
          <a:xfrm>
            <a:off x="4932040" y="2451368"/>
            <a:ext cx="4032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1: body ::=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expr_seq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ret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2: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expr_seq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::=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expr_oper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|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expr_oper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expr_seq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3: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expr_oper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::= ident '=' ident op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ident_or_number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';'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4: 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ident_or_number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::= ident | number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5: ident ::= 'x' | 'y' | 'z' | 't'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6: op ::= '+' | '-' | '*' | '/'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7: number ::= '0' | '1' | ... 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| '9'</a:t>
            </a:r>
          </a:p>
          <a:p>
            <a:pPr algn="just"/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8: 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ret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::= 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return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' 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ident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';'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1A159-9E87-15C3-3A42-F194EC460338}"/>
              </a:ext>
            </a:extLst>
          </p:cNvPr>
          <p:cNvSpPr txBox="1"/>
          <p:nvPr/>
        </p:nvSpPr>
        <p:spPr>
          <a:xfrm>
            <a:off x="4932040" y="2199490"/>
            <a:ext cx="301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Синтаксис в форме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Бэкуса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–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Наура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: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356260-0688-47FA-1F20-509E6DE83C17}"/>
              </a:ext>
            </a:extLst>
          </p:cNvPr>
          <p:cNvSpPr txBox="1"/>
          <p:nvPr/>
        </p:nvSpPr>
        <p:spPr>
          <a:xfrm>
            <a:off x="279632" y="1844824"/>
            <a:ext cx="4991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2) </a:t>
            </a:r>
            <a:r>
              <a:rPr lang="ru-RU" sz="1400" dirty="0"/>
              <a:t>Проведены эксперименты по поиску уязвимостей способом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22149F-CCAF-373D-981F-708BC16FD2F8}"/>
              </a:ext>
            </a:extLst>
          </p:cNvPr>
          <p:cNvSpPr txBox="1"/>
          <p:nvPr/>
        </p:nvSpPr>
        <p:spPr>
          <a:xfrm>
            <a:off x="4932040" y="4725144"/>
            <a:ext cx="364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Результат обнаружения уязвимости (</a:t>
            </a:r>
            <a:r>
              <a:rPr lang="en-US" sz="1400" dirty="0"/>
              <a:t>JSON):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9EC38C-B8EA-E113-ABEA-0CE646C2F817}"/>
              </a:ext>
            </a:extLst>
          </p:cNvPr>
          <p:cNvSpPr txBox="1"/>
          <p:nvPr/>
        </p:nvSpPr>
        <p:spPr>
          <a:xfrm>
            <a:off x="5026190" y="4317210"/>
            <a:ext cx="3798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[ 11, [ 4, 2, 1 ] 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8A0352-E784-039A-FDCB-6E2871E62A9F}"/>
              </a:ext>
            </a:extLst>
          </p:cNvPr>
          <p:cNvSpPr txBox="1"/>
          <p:nvPr/>
        </p:nvSpPr>
        <p:spPr>
          <a:xfrm>
            <a:off x="4937563" y="4077072"/>
            <a:ext cx="3972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Сигнатура уязвимости (начальный узел + путь</a:t>
            </a:r>
            <a:r>
              <a:rPr lang="en-US" sz="1400" dirty="0"/>
              <a:t>):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188CCC-2D6F-9ED3-6A3F-EFD01D8CE8F6}"/>
              </a:ext>
            </a:extLst>
          </p:cNvPr>
          <p:cNvSpPr txBox="1"/>
          <p:nvPr/>
        </p:nvSpPr>
        <p:spPr>
          <a:xfrm>
            <a:off x="5026190" y="4970663"/>
            <a:ext cx="36783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sz="1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4, 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 11},</a:t>
            </a:r>
            <a:endParaRPr lang="en-US" sz="1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2, 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 27, },</a:t>
            </a:r>
            <a:endParaRPr lang="en-US" sz="1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0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’: 1, '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': 23}</a:t>
            </a:r>
            <a:endParaRPr lang="en-US" sz="1000" dirty="0"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D43F2-FA34-1656-3B33-F00754D39022}"/>
              </a:ext>
            </a:extLst>
          </p:cNvPr>
          <p:cNvSpPr txBox="1"/>
          <p:nvPr/>
        </p:nvSpPr>
        <p:spPr>
          <a:xfrm>
            <a:off x="2886480" y="4082298"/>
            <a:ext cx="19364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Уязвимост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1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деления на 0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F1E820D-176C-9B23-B039-339912A8BC08}"/>
              </a:ext>
            </a:extLst>
          </p:cNvPr>
          <p:cNvSpPr/>
          <p:nvPr/>
        </p:nvSpPr>
        <p:spPr>
          <a:xfrm>
            <a:off x="2536315" y="4731240"/>
            <a:ext cx="2489875" cy="184128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C72A123-78AD-6004-017B-FDBEAA0D4F31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5.3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563E053-1377-4BAB-3D31-4C982B90D331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4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9691-ECC4-52ED-42C9-14FC13860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480884-88DF-9E11-F484-16610F3F72B3}"/>
              </a:ext>
            </a:extLst>
          </p:cNvPr>
          <p:cNvSpPr txBox="1"/>
          <p:nvPr/>
        </p:nvSpPr>
        <p:spPr>
          <a:xfrm>
            <a:off x="279632" y="44624"/>
            <a:ext cx="858473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ОНР-5. Архитектура системы генетического реверс-инжиниринга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Эксперимент по применению прототипа (для базового примера)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89EF5-33B9-465B-813E-1258E4A4AE44}"/>
              </a:ext>
            </a:extLst>
          </p:cNvPr>
          <p:cNvSpPr txBox="1"/>
          <p:nvPr/>
        </p:nvSpPr>
        <p:spPr>
          <a:xfrm>
            <a:off x="279632" y="733896"/>
            <a:ext cx="8324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1) Проведены эксперименты с программной реализацией компонента деэволюции представлений</a:t>
            </a:r>
            <a:endParaRPr lang="en-US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F5748-5302-7BDB-91FA-5EE29B3048AF}"/>
              </a:ext>
            </a:extLst>
          </p:cNvPr>
          <p:cNvSpPr txBox="1"/>
          <p:nvPr/>
        </p:nvSpPr>
        <p:spPr>
          <a:xfrm>
            <a:off x="279632" y="1055244"/>
            <a:ext cx="8324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) Произведена оценка характеристик прототипа компонента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кол-во особей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: 100</a:t>
            </a:r>
            <a:endParaRPr lang="ru-RU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частота скрещиваний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/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мутаций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50%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первоначальная длина хромосомы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20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1B5CC-8BE2-DA79-25EA-0A51563C1013}"/>
              </a:ext>
            </a:extLst>
          </p:cNvPr>
          <p:cNvSpPr txBox="1"/>
          <p:nvPr/>
        </p:nvSpPr>
        <p:spPr>
          <a:xfrm>
            <a:off x="2555776" y="1988840"/>
            <a:ext cx="439248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u="sng" dirty="0">
                <a:effectLst/>
                <a:latin typeface="+mj-lt"/>
                <a:ea typeface="Times New Roman" panose="02020603050405020304" pitchFamily="18" charset="0"/>
              </a:rPr>
              <a:t>Основные показатели генетического алгоритма прототипа</a:t>
            </a:r>
            <a:r>
              <a:rPr lang="en-US" sz="1300" u="sng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0E63E-D78A-1245-2B9A-058C5A93D1BB}"/>
              </a:ext>
            </a:extLst>
          </p:cNvPr>
          <p:cNvSpPr txBox="1"/>
          <p:nvPr/>
        </p:nvSpPr>
        <p:spPr>
          <a:xfrm>
            <a:off x="2627784" y="3929281"/>
            <a:ext cx="4032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latin typeface="+mj-lt"/>
                <a:ea typeface="Times New Roman" panose="02020603050405020304" pitchFamily="18" charset="0"/>
              </a:rPr>
              <a:t>Показатели </a:t>
            </a:r>
            <a:r>
              <a:rPr lang="ru-RU" sz="1200" u="sng" dirty="0" err="1">
                <a:latin typeface="+mj-lt"/>
                <a:ea typeface="Times New Roman" panose="02020603050405020304" pitchFamily="18" charset="0"/>
              </a:rPr>
              <a:t>ресурсопотребления</a:t>
            </a:r>
            <a:r>
              <a:rPr lang="ru-RU" sz="1200" u="sng" dirty="0">
                <a:latin typeface="+mj-lt"/>
                <a:ea typeface="Times New Roman" panose="02020603050405020304" pitchFamily="18" charset="0"/>
              </a:rPr>
              <a:t> ядра прототипа</a:t>
            </a:r>
            <a:endParaRPr lang="en-US" sz="1200" u="sng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CE1DDC1-1787-CB0F-7BF0-265609DD3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728033"/>
              </p:ext>
            </p:extLst>
          </p:nvPr>
        </p:nvGraphicFramePr>
        <p:xfrm>
          <a:off x="295547" y="2235988"/>
          <a:ext cx="1864185" cy="15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1022E3C-7852-E41C-EDA9-EC03B66B0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483304"/>
              </p:ext>
            </p:extLst>
          </p:nvPr>
        </p:nvGraphicFramePr>
        <p:xfrm>
          <a:off x="2159732" y="2219487"/>
          <a:ext cx="2225445" cy="15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52B1FBB-DB88-C1E7-CB17-865A9FDAD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745433"/>
              </p:ext>
            </p:extLst>
          </p:nvPr>
        </p:nvGraphicFramePr>
        <p:xfrm>
          <a:off x="4374275" y="2227558"/>
          <a:ext cx="1925917" cy="15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64E4EF6-76AD-8866-1924-D9D4D2CE9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981353"/>
              </p:ext>
            </p:extLst>
          </p:nvPr>
        </p:nvGraphicFramePr>
        <p:xfrm>
          <a:off x="395536" y="4181720"/>
          <a:ext cx="4176464" cy="160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57E8C76-29EF-A537-20AA-31AF2506F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511585"/>
              </p:ext>
            </p:extLst>
          </p:nvPr>
        </p:nvGraphicFramePr>
        <p:xfrm>
          <a:off x="4860032" y="4140936"/>
          <a:ext cx="3946014" cy="164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FBB0562-0F9D-5E37-1253-B7CD51F7B02E}"/>
              </a:ext>
            </a:extLst>
          </p:cNvPr>
          <p:cNvSpPr txBox="1"/>
          <p:nvPr/>
        </p:nvSpPr>
        <p:spPr>
          <a:xfrm>
            <a:off x="2267744" y="5967287"/>
            <a:ext cx="4824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u="sng" dirty="0">
                <a:latin typeface="+mj-lt"/>
                <a:ea typeface="Times New Roman" panose="02020603050405020304" pitchFamily="18" charset="0"/>
              </a:rPr>
              <a:t>Показатели существующего аналога (декомпилятор </a:t>
            </a:r>
            <a:r>
              <a:rPr lang="en-US" sz="1200" u="sng" dirty="0">
                <a:latin typeface="+mj-lt"/>
                <a:ea typeface="Times New Roman" panose="02020603050405020304" pitchFamily="18" charset="0"/>
              </a:rPr>
              <a:t>Hex-Rays)</a:t>
            </a:r>
            <a:endParaRPr lang="en-US" sz="1200" u="sng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A83C2-E59A-283A-33C9-55B47F4058EF}"/>
              </a:ext>
            </a:extLst>
          </p:cNvPr>
          <p:cNvSpPr txBox="1"/>
          <p:nvPr/>
        </p:nvSpPr>
        <p:spPr>
          <a:xfrm>
            <a:off x="611560" y="6284936"/>
            <a:ext cx="18362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  <a:ea typeface="Times New Roman" panose="02020603050405020304" pitchFamily="18" charset="0"/>
              </a:rPr>
              <a:t>Потребление памяти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:</a:t>
            </a:r>
            <a:r>
              <a:rPr lang="ru-RU" sz="1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~</a:t>
            </a:r>
            <a:r>
              <a:rPr lang="ru-RU" sz="1000" dirty="0">
                <a:latin typeface="+mj-lt"/>
                <a:ea typeface="Times New Roman" panose="02020603050405020304" pitchFamily="18" charset="0"/>
              </a:rPr>
              <a:t> 10 Мб</a:t>
            </a:r>
            <a:endParaRPr lang="en-US" sz="1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10255-2392-A378-D6B1-610A1BDF2873}"/>
              </a:ext>
            </a:extLst>
          </p:cNvPr>
          <p:cNvSpPr txBox="1"/>
          <p:nvPr/>
        </p:nvSpPr>
        <p:spPr>
          <a:xfrm>
            <a:off x="2735796" y="6284936"/>
            <a:ext cx="15481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  <a:ea typeface="Times New Roman" panose="02020603050405020304" pitchFamily="18" charset="0"/>
              </a:rPr>
              <a:t>Загрузка ЦПУ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: ~5</a:t>
            </a:r>
            <a:r>
              <a:rPr lang="ru-RU" sz="1000" dirty="0">
                <a:latin typeface="+mj-lt"/>
                <a:ea typeface="Times New Roman" panose="02020603050405020304" pitchFamily="18" charset="0"/>
              </a:rPr>
              <a:t>-10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%</a:t>
            </a:r>
            <a:endParaRPr lang="en-US" sz="1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A879499-381D-C1BA-9396-8AF3F1AF2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654798"/>
              </p:ext>
            </p:extLst>
          </p:nvPr>
        </p:nvGraphicFramePr>
        <p:xfrm>
          <a:off x="6588224" y="2219487"/>
          <a:ext cx="2016224" cy="147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3E42FF1-2E82-7647-9AF9-2878195382CE}"/>
              </a:ext>
            </a:extLst>
          </p:cNvPr>
          <p:cNvSpPr txBox="1"/>
          <p:nvPr/>
        </p:nvSpPr>
        <p:spPr>
          <a:xfrm>
            <a:off x="4355976" y="6284936"/>
            <a:ext cx="15481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  <a:ea typeface="Times New Roman" panose="02020603050405020304" pitchFamily="18" charset="0"/>
              </a:rPr>
              <a:t>Время работы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: ~ 0.5</a:t>
            </a:r>
            <a:r>
              <a:rPr lang="ru-RU" sz="1000" dirty="0">
                <a:latin typeface="+mj-lt"/>
                <a:ea typeface="Times New Roman" panose="02020603050405020304" pitchFamily="18" charset="0"/>
              </a:rPr>
              <a:t> сек.</a:t>
            </a:r>
            <a:endParaRPr lang="en-US" sz="1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EEF44-4786-C068-2BE3-62C38436A0C0}"/>
              </a:ext>
            </a:extLst>
          </p:cNvPr>
          <p:cNvSpPr txBox="1"/>
          <p:nvPr/>
        </p:nvSpPr>
        <p:spPr>
          <a:xfrm>
            <a:off x="866805" y="3634572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/>
              <a:t>Среднее</a:t>
            </a:r>
            <a:r>
              <a:rPr lang="en-US" sz="900" i="1" dirty="0"/>
              <a:t>: 11</a:t>
            </a:r>
            <a:endParaRPr lang="ru-RU" sz="9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08C6C8-0B03-3051-2AC8-5371F92E2B1F}"/>
              </a:ext>
            </a:extLst>
          </p:cNvPr>
          <p:cNvSpPr txBox="1"/>
          <p:nvPr/>
        </p:nvSpPr>
        <p:spPr>
          <a:xfrm>
            <a:off x="2959825" y="3612165"/>
            <a:ext cx="9717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/>
              <a:t>Среднее</a:t>
            </a:r>
            <a:r>
              <a:rPr lang="en-US" sz="900" i="1" dirty="0"/>
              <a:t>: 12 </a:t>
            </a:r>
            <a:r>
              <a:rPr lang="ru-RU" sz="900" i="1" dirty="0"/>
              <a:t>сек.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F1B5E-8A91-0D3C-9EEF-FE9EF5062876}"/>
              </a:ext>
            </a:extLst>
          </p:cNvPr>
          <p:cNvSpPr txBox="1"/>
          <p:nvPr/>
        </p:nvSpPr>
        <p:spPr>
          <a:xfrm>
            <a:off x="4681450" y="3602524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/>
              <a:t>Среднее</a:t>
            </a:r>
            <a:r>
              <a:rPr lang="en-US" sz="900" i="1" dirty="0"/>
              <a:t>: </a:t>
            </a:r>
            <a:r>
              <a:rPr lang="ru-RU" sz="900" i="1" dirty="0"/>
              <a:t>М. – 1060, С. - 531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34629E-B6DA-8718-A4B8-D9642D722B9C}"/>
              </a:ext>
            </a:extLst>
          </p:cNvPr>
          <p:cNvSpPr txBox="1"/>
          <p:nvPr/>
        </p:nvSpPr>
        <p:spPr>
          <a:xfrm>
            <a:off x="2102894" y="5718448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/>
              <a:t>Среднее</a:t>
            </a:r>
            <a:r>
              <a:rPr lang="en-US" sz="900" i="1" dirty="0"/>
              <a:t>: </a:t>
            </a:r>
            <a:r>
              <a:rPr lang="ru-RU" sz="900" i="1" dirty="0"/>
              <a:t>6 Мб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B12579-19D3-8BBD-0475-E02ACF1890D7}"/>
              </a:ext>
            </a:extLst>
          </p:cNvPr>
          <p:cNvSpPr txBox="1"/>
          <p:nvPr/>
        </p:nvSpPr>
        <p:spPr>
          <a:xfrm>
            <a:off x="6491927" y="57110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/>
              <a:t>Среднее</a:t>
            </a:r>
            <a:r>
              <a:rPr lang="en-US" sz="900" i="1" dirty="0"/>
              <a:t>: 17</a:t>
            </a:r>
            <a:r>
              <a:rPr lang="ru-RU" sz="900" i="1" dirty="0"/>
              <a:t> </a:t>
            </a:r>
            <a:r>
              <a:rPr lang="en-US" sz="900" i="1" dirty="0"/>
              <a:t>%</a:t>
            </a:r>
            <a:endParaRPr lang="ru-RU" sz="900" i="1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25F4591-2797-BE13-D890-1C8DE763F254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2ED3EC-FD9C-CD57-D949-E10F9F4B0459}"/>
              </a:ext>
            </a:extLst>
          </p:cNvPr>
          <p:cNvSpPr txBox="1"/>
          <p:nvPr/>
        </p:nvSpPr>
        <p:spPr>
          <a:xfrm>
            <a:off x="7107170" y="1084147"/>
            <a:ext cx="1669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mov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eax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7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_x$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cdq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                            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idiv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_y$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mov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7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_y$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sub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eax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imul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ru-RU" sz="7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_x$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</a:t>
            </a:r>
            <a:endParaRPr lang="ru-RU" sz="7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700" dirty="0" err="1">
                <a:solidFill>
                  <a:srgbClr val="0070C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mov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80808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DWORD PTR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rgbClr val="00B050"/>
                </a:solidFill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_z$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[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ebp</a:t>
            </a:r>
            <a:r>
              <a:rPr lang="ru-RU" sz="700" dirty="0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], </a:t>
            </a:r>
            <a:r>
              <a:rPr lang="ru-RU" sz="700" dirty="0" err="1">
                <a:effectLst/>
                <a:latin typeface="Consolas" panose="020B0609020204030204" pitchFamily="49" charset="0"/>
                <a:ea typeface="Consolas" panose="020B0609020204030204" pitchFamily="49" charset="0"/>
                <a:cs typeface="Times New Roman" panose="02020603050405020304" pitchFamily="18" charset="0"/>
              </a:rPr>
              <a:t>ecx</a:t>
            </a:r>
            <a:endParaRPr lang="ru-RU" sz="7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443A6-BF68-0A10-AD56-51C6FE5FE264}"/>
              </a:ext>
            </a:extLst>
          </p:cNvPr>
          <p:cNvSpPr txBox="1"/>
          <p:nvPr/>
        </p:nvSpPr>
        <p:spPr>
          <a:xfrm>
            <a:off x="5130062" y="1276205"/>
            <a:ext cx="17733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int f(int x, int y, int z) {</a:t>
            </a:r>
          </a:p>
          <a:p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 z=x*(y-(x/y));</a:t>
            </a:r>
          </a:p>
          <a:p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  return z;</a:t>
            </a:r>
          </a:p>
          <a:p>
            <a:r>
              <a:rPr lang="en-US" sz="800" dirty="0">
                <a:effectLst/>
                <a:latin typeface="Consolas" panose="020B0609020204030204" pitchFamily="49" charset="0"/>
                <a:ea typeface="Consolas" panose="020B0609020204030204" pitchFamily="49" charset="0"/>
              </a:rPr>
              <a:t>}</a:t>
            </a:r>
            <a:endParaRPr lang="ru-RU" sz="800" dirty="0">
              <a:latin typeface="Consolas" panose="020B0609020204030204" pitchFamily="49" charset="0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40633B37-2D90-649C-84DE-F3B9B7CE0517}"/>
              </a:ext>
            </a:extLst>
          </p:cNvPr>
          <p:cNvSpPr/>
          <p:nvPr/>
        </p:nvSpPr>
        <p:spPr>
          <a:xfrm>
            <a:off x="6861294" y="1512570"/>
            <a:ext cx="288032" cy="15737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C498D04-9028-4D0A-1DBE-D1E99D314750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22B0863-0FCD-4478-4E58-A3D642441D0E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2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6F49-AFB8-9DDF-3ED1-23778E23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DE6F820-3566-3E56-F06D-B9EFDD73F866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C2D79B0-8771-82BA-5882-4DB32EE4DE79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29C4ED-4603-DCFB-AE79-22B52702D110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Оценка эффективности нейтрализации уязвимостей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Аналитическая форма</a:t>
            </a:r>
            <a:endParaRPr lang="en-US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33B7CAA-989A-F8E2-6541-D74323A431B4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2651D5-D450-21FD-1831-5A7D00478A33}"/>
                  </a:ext>
                </a:extLst>
              </p:cNvPr>
              <p:cNvSpPr txBox="1"/>
              <p:nvPr/>
            </p:nvSpPr>
            <p:spPr>
              <a:xfrm>
                <a:off x="279633" y="747802"/>
                <a:ext cx="23481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/>
                  <a:t>Эффективность</a:t>
                </a:r>
                <a:r>
                  <a:rPr lang="en-US" sz="1200" dirty="0"/>
                  <a:t>:</a:t>
                </a:r>
                <a14:m>
                  <m:oMath xmlns:m="http://schemas.openxmlformats.org/officeDocument/2006/math">
                    <m:r>
                      <a:rPr lang="ru-RU" sz="1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2651D5-D450-21FD-1831-5A7D00478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3" y="747802"/>
                <a:ext cx="2348152" cy="276999"/>
              </a:xfrm>
              <a:prstGeom prst="rect">
                <a:avLst/>
              </a:prstGeom>
              <a:blipFill>
                <a:blip r:embed="rId2"/>
                <a:stretch>
                  <a:fillRect l="-260" t="-222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5EC339-FF44-8953-0D32-33207793A504}"/>
                  </a:ext>
                </a:extLst>
              </p:cNvPr>
              <p:cNvSpPr txBox="1"/>
              <p:nvPr/>
            </p:nvSpPr>
            <p:spPr>
              <a:xfrm>
                <a:off x="1547664" y="980728"/>
                <a:ext cx="1272832" cy="1136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∏"/>
                                  <m:limLoc m:val="undOvr"/>
                                  <m:supHide m:val="on"/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sz="12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1,2,3,4</m:t>
                                  </m:r>
                                </m:e>
                              </m:d>
                            </m:e>
                          </m:eqArr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5EC339-FF44-8953-0D32-33207793A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980728"/>
                <a:ext cx="1272832" cy="11363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D6D442-89FA-C76C-63C9-B5A17FE4B93E}"/>
                  </a:ext>
                </a:extLst>
              </p:cNvPr>
              <p:cNvSpPr txBox="1"/>
              <p:nvPr/>
            </p:nvSpPr>
            <p:spPr>
              <a:xfrm>
                <a:off x="2897333" y="1061603"/>
                <a:ext cx="5967033" cy="1071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результативность каждого </a:t>
                </a:r>
                <a:r>
                  <a:rPr lang="en-US" sz="1200" i="1" kern="1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-го этапа согласно его назначению, т.е. доля уязвимостей, подготовленных для нейтрализации (отраженных в представлении, обнаруженных, имеющих алгоритмы устранения и исправленных);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количество уязвимостей на выходе </a:t>
                </a:r>
                <a:r>
                  <a:rPr lang="en-US" sz="1200" i="1" kern="1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200" i="1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го представления,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2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изначальное количество уязвимостей в программе</a:t>
                </a:r>
                <a:endParaRPr lang="ru-RU" sz="12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D6D442-89FA-C76C-63C9-B5A17FE4B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333" y="1061603"/>
                <a:ext cx="5967033" cy="1071704"/>
              </a:xfrm>
              <a:prstGeom prst="rect">
                <a:avLst/>
              </a:prstGeom>
              <a:blipFill>
                <a:blip r:embed="rId4"/>
                <a:stretch>
                  <a:fillRect r="-102" b="-3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750C9E-2632-3D8F-2AA1-2FCE999C0DFF}"/>
                  </a:ext>
                </a:extLst>
              </p:cNvPr>
              <p:cNvSpPr txBox="1"/>
              <p:nvPr/>
            </p:nvSpPr>
            <p:spPr>
              <a:xfrm>
                <a:off x="2339752" y="742367"/>
                <a:ext cx="652461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algn="just"/>
                <a:r>
                  <a:rPr lang="ru-RU" sz="1200" dirty="0">
                    <a:latin typeface="+mj-lt"/>
                  </a:rPr>
                  <a:t>где 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ru-RU" sz="1200" dirty="0"/>
                  <a:t>,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200" dirty="0"/>
                  <a:t>,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1200" dirty="0"/>
                  <a:t> – результативность, оперативность, ресурсоэкономность альтернативы</a:t>
                </a:r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750C9E-2632-3D8F-2AA1-2FCE999C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742367"/>
                <a:ext cx="6524614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B249A18-E476-832A-928C-B0C366AB4F05}"/>
              </a:ext>
            </a:extLst>
          </p:cNvPr>
          <p:cNvSpPr txBox="1"/>
          <p:nvPr/>
        </p:nvSpPr>
        <p:spPr>
          <a:xfrm>
            <a:off x="277081" y="1408018"/>
            <a:ext cx="14421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Результативность</a:t>
            </a:r>
            <a:r>
              <a:rPr lang="en-US" sz="1200" dirty="0"/>
              <a:t>:</a:t>
            </a:r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1321D-DD35-8858-B2DE-97D55FC634AB}"/>
              </a:ext>
            </a:extLst>
          </p:cNvPr>
          <p:cNvSpPr txBox="1"/>
          <p:nvPr/>
        </p:nvSpPr>
        <p:spPr>
          <a:xfrm>
            <a:off x="252667" y="2397984"/>
            <a:ext cx="1222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Оперативность</a:t>
            </a:r>
            <a:r>
              <a:rPr lang="en-US" sz="1200" dirty="0"/>
              <a:t>: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EA6C5E-1C29-D057-124E-413AF03A2EF0}"/>
                  </a:ext>
                </a:extLst>
              </p:cNvPr>
              <p:cNvSpPr txBox="1"/>
              <p:nvPr/>
            </p:nvSpPr>
            <p:spPr>
              <a:xfrm>
                <a:off x="1259632" y="2288220"/>
                <a:ext cx="1033497" cy="480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EA6C5E-1C29-D057-124E-413AF03A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88220"/>
                <a:ext cx="1033497" cy="480516"/>
              </a:xfrm>
              <a:prstGeom prst="rect">
                <a:avLst/>
              </a:prstGeom>
              <a:blipFill>
                <a:blip r:embed="rId6"/>
                <a:stretch>
                  <a:fillRect t="-15190" r="-14793" b="-89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951DBA-B2A3-B674-5267-DDC4BD7E7BE2}"/>
                  </a:ext>
                </a:extLst>
              </p:cNvPr>
              <p:cNvSpPr txBox="1"/>
              <p:nvPr/>
            </p:nvSpPr>
            <p:spPr>
              <a:xfrm>
                <a:off x="2150424" y="2404978"/>
                <a:ext cx="462873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время выполнения </a:t>
                </a:r>
                <a:r>
                  <a:rPr lang="en-US" sz="1200" i="1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-го этапа </a:t>
                </a:r>
                <a:endParaRPr lang="ru-RU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951DBA-B2A3-B674-5267-DDC4BD7E7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424" y="2404978"/>
                <a:ext cx="4628732" cy="276999"/>
              </a:xfrm>
              <a:prstGeom prst="rect">
                <a:avLst/>
              </a:prstGeom>
              <a:blipFill>
                <a:blip r:embed="rId7"/>
                <a:stretch>
                  <a:fillRect l="-132" t="-222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F47F8B6-57AA-2875-4CF5-9148EEA7D665}"/>
              </a:ext>
            </a:extLst>
          </p:cNvPr>
          <p:cNvSpPr txBox="1"/>
          <p:nvPr/>
        </p:nvSpPr>
        <p:spPr>
          <a:xfrm>
            <a:off x="277082" y="4317477"/>
            <a:ext cx="1617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Ресурсоэкономность</a:t>
            </a:r>
            <a:r>
              <a:rPr lang="en-US" sz="1200" dirty="0"/>
              <a:t>: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0615E3-18EA-4687-D390-D209BFEDFB72}"/>
                  </a:ext>
                </a:extLst>
              </p:cNvPr>
              <p:cNvSpPr txBox="1"/>
              <p:nvPr/>
            </p:nvSpPr>
            <p:spPr>
              <a:xfrm>
                <a:off x="1763688" y="4077072"/>
                <a:ext cx="2448272" cy="776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𝑅𝑀</m:t>
                                  </m:r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𝑅𝐻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𝐴𝑣𝑔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𝑅𝑀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𝑅𝑀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𝑅𝑀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𝑅𝑀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ru-RU" sz="1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𝐴𝑣𝑔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12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0615E3-18EA-4687-D390-D209BFED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77072"/>
                <a:ext cx="2448272" cy="7761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9BFF89-C004-8E39-CF7C-A2F2F4658F73}"/>
                  </a:ext>
                </a:extLst>
              </p:cNvPr>
              <p:cNvSpPr txBox="1"/>
              <p:nvPr/>
            </p:nvSpPr>
            <p:spPr>
              <a:xfrm>
                <a:off x="4344472" y="4005064"/>
                <a:ext cx="451989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>
                    <a:effectLst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машинная ресурсоэкономность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– «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человеческая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»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ресурсоэкономность</a:t>
                </a:r>
                <a:r>
                  <a:rPr lang="en-US" sz="1200" dirty="0">
                    <a:ea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𝑅𝑀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машинная и </a:t>
                </a:r>
                <a:r>
                  <a:rPr lang="ru-RU" sz="1200" dirty="0">
                    <a:ea typeface="Times New Roman" panose="02020603050405020304" pitchFamily="18" charset="0"/>
                  </a:rPr>
                  <a:t>«человеческая»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ресурсоэкономность </a:t>
                </a:r>
                <a:r>
                  <a:rPr lang="en-US" sz="1200" i="1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-го этапа</a:t>
                </a:r>
                <a:r>
                  <a:rPr lang="en-US" sz="1200" dirty="0">
                    <a:ea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ru-RU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𝐴𝑣𝑔</m:t>
                    </m:r>
                    <m:r>
                      <a:rPr lang="ru-RU" sz="1200" i="1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ru-RU" sz="1200" dirty="0"/>
                  <a:t> – оператор вычисления среднего значения из набора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9BFF89-C004-8E39-CF7C-A2F2F4658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472" y="4005064"/>
                <a:ext cx="4519894" cy="830997"/>
              </a:xfrm>
              <a:prstGeom prst="rect">
                <a:avLst/>
              </a:prstGeom>
              <a:blipFill>
                <a:blip r:embed="rId9"/>
                <a:stretch>
                  <a:fillRect l="-135" t="-735" b="-5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3FF0A2-82FD-1797-15E1-8E418BBBA5F9}"/>
                  </a:ext>
                </a:extLst>
              </p:cNvPr>
              <p:cNvSpPr txBox="1"/>
              <p:nvPr/>
            </p:nvSpPr>
            <p:spPr>
              <a:xfrm>
                <a:off x="1624501" y="2111963"/>
                <a:ext cx="151216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3FF0A2-82FD-1797-15E1-8E418BBB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501" y="2111963"/>
                <a:ext cx="151216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D51B79-9DC2-441D-0F1E-05EA194C04CB}"/>
                  </a:ext>
                </a:extLst>
              </p:cNvPr>
              <p:cNvSpPr txBox="1"/>
              <p:nvPr/>
            </p:nvSpPr>
            <p:spPr>
              <a:xfrm>
                <a:off x="1293002" y="2648538"/>
                <a:ext cx="2636787" cy="50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𝑀𝑎𝑥</m:t>
                              </m:r>
                            </m:sup>
                          </m:s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ru-RU" sz="1200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den>
                      </m:f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D51B79-9DC2-441D-0F1E-05EA194C0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02" y="2648538"/>
                <a:ext cx="2636787" cy="500393"/>
              </a:xfrm>
              <a:prstGeom prst="rect">
                <a:avLst/>
              </a:prstGeom>
              <a:blipFill>
                <a:blip r:embed="rId11"/>
                <a:stretch>
                  <a:fillRect t="-12048" b="-83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887A47-B6E3-7001-3A6E-42AE2102FE2A}"/>
                  </a:ext>
                </a:extLst>
              </p:cNvPr>
              <p:cNvSpPr txBox="1"/>
              <p:nvPr/>
            </p:nvSpPr>
            <p:spPr>
              <a:xfrm>
                <a:off x="3851920" y="2641049"/>
                <a:ext cx="5012446" cy="1406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>
                    <a:effectLst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𝑀𝑎𝑥</m:t>
                        </m:r>
                      </m:sup>
                    </m:sSubSup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условно максимальное время </a:t>
                </a:r>
                <a:r>
                  <a:rPr lang="en-US" sz="1200" i="1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-го этапа</a:t>
                </a:r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sz="1200" dirty="0"/>
                  <a:t> – единая доля времени выполнения этапов для ускорения за счет подхода-альтернативы</a:t>
                </a:r>
                <a:r>
                  <a:rPr lang="en-US" sz="1200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ru-RU" sz="1200" dirty="0"/>
                  <a:t> – доля или вес времени </a:t>
                </a:r>
                <a:r>
                  <a:rPr lang="en-US" sz="1200" i="1" dirty="0" err="1"/>
                  <a:t>i</a:t>
                </a:r>
                <a:r>
                  <a:rPr lang="ru-RU" sz="1200" dirty="0"/>
                  <a:t>-го этапа относительно общего времени нейтрализации</a:t>
                </a:r>
                <a:r>
                  <a:rPr lang="en-US" sz="12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ru-RU" sz="1200" dirty="0"/>
                  <a:t> – вектор таких весов для 4-х этапов</a:t>
                </a:r>
                <a:r>
                  <a:rPr lang="en-US" sz="1200" dirty="0"/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200" dirty="0"/>
                  <a:t> – степень сокращения времени выполнения </a:t>
                </a:r>
                <a:r>
                  <a:rPr lang="en-US" sz="1200" i="1" dirty="0" err="1"/>
                  <a:t>i</a:t>
                </a:r>
                <a:r>
                  <a:rPr lang="ru-RU" sz="1200" dirty="0"/>
                  <a:t>-го этапа относительно возможных рамок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  <a:r>
                  <a:rPr lang="ru-RU" sz="1200" dirty="0"/>
                  <a:t>– его взвешенная версия, а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/>
                  <a:t> </a:t>
                </a:r>
                <a:r>
                  <a:rPr lang="ru-RU" sz="1200" dirty="0"/>
                  <a:t>– вектор взвешенных степеней)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887A47-B6E3-7001-3A6E-42AE2102F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641049"/>
                <a:ext cx="5012446" cy="1406411"/>
              </a:xfrm>
              <a:prstGeom prst="rect">
                <a:avLst/>
              </a:prstGeom>
              <a:blipFill>
                <a:blip r:embed="rId12"/>
                <a:stretch>
                  <a:fillRect l="-122" b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A3BBA09-C0C2-D40F-227D-A4BC43A0AAFE}"/>
                  </a:ext>
                </a:extLst>
              </p:cNvPr>
              <p:cNvSpPr txBox="1"/>
              <p:nvPr/>
            </p:nvSpPr>
            <p:spPr>
              <a:xfrm>
                <a:off x="1336902" y="3149062"/>
                <a:ext cx="1944216" cy="433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1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ru-RU" sz="12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12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A3BBA09-C0C2-D40F-227D-A4BC43A0A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02" y="3149062"/>
                <a:ext cx="1944216" cy="433708"/>
              </a:xfrm>
              <a:prstGeom prst="rect">
                <a:avLst/>
              </a:prstGeom>
              <a:blipFill>
                <a:blip r:embed="rId13"/>
                <a:stretch>
                  <a:fillRect l="-10031" t="-153521" r="-19749" b="-22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0C548A-6DD2-585B-AB4D-33E2B7EE49A4}"/>
                  </a:ext>
                </a:extLst>
              </p:cNvPr>
              <p:cNvSpPr txBox="1"/>
              <p:nvPr/>
            </p:nvSpPr>
            <p:spPr>
              <a:xfrm>
                <a:off x="2483768" y="4897024"/>
                <a:ext cx="1860705" cy="1148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sup>
                                  </m:sSubSup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1…16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1…12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sup>
                              </m:sSub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</m:eqAr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40C548A-6DD2-585B-AB4D-33E2B7EE4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897024"/>
                <a:ext cx="1860705" cy="1148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0BA72CA6-D35C-1CCE-4E03-8742FF731432}"/>
              </a:ext>
            </a:extLst>
          </p:cNvPr>
          <p:cNvSpPr txBox="1"/>
          <p:nvPr/>
        </p:nvSpPr>
        <p:spPr>
          <a:xfrm>
            <a:off x="277081" y="5332848"/>
            <a:ext cx="2350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Связь критериев с параметрами</a:t>
            </a:r>
            <a:r>
              <a:rPr lang="en-US" sz="1200" dirty="0"/>
              <a:t>: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747E68-74A5-DAF1-3FEF-92752861DFD1}"/>
                  </a:ext>
                </a:extLst>
              </p:cNvPr>
              <p:cNvSpPr txBox="1"/>
              <p:nvPr/>
            </p:nvSpPr>
            <p:spPr>
              <a:xfrm>
                <a:off x="4344473" y="4781492"/>
                <a:ext cx="4519893" cy="1851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>
                    <a:effectLst/>
                    <a:ea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вычисленное значение </a:t>
                </a:r>
                <a:r>
                  <a:rPr lang="en-US" sz="12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-го </a:t>
                </a:r>
                <a:r>
                  <a:rPr lang="ru-RU" sz="1200" dirty="0">
                    <a:effectLst/>
                    <a:ea typeface="Calibri" panose="020F0502020204030204" pitchFamily="34" charset="0"/>
                  </a:rPr>
                  <a:t>вспомогательного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критерия, т.е.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соответствуют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1200" i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соответствуют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(которые потом будут пересчитаны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соответствуют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𝑅𝑀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соответствуют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𝑅𝐻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заданное значение </a:t>
                </a:r>
                <a:r>
                  <a:rPr lang="en-US" sz="1200" i="1" dirty="0">
                    <a:effectLst/>
                    <a:ea typeface="Times New Roman" panose="02020603050405020304" pitchFamily="18" charset="0"/>
                  </a:rPr>
                  <a:t>m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-го параметра, соответствующему одному из указанных в каждой группе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𝑅𝑃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…, 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𝑉𝑅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𝐶𝑆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𝑉𝑅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𝐼𝐷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);</a:t>
                </a:r>
                <a:r>
                  <a:rPr lang="ru-RU" sz="1200" i="1" dirty="0"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1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– вес участия каждого из </a:t>
                </a:r>
                <a:r>
                  <a:rPr lang="ru-RU" sz="1200" i="1" dirty="0">
                    <a:effectLst/>
                    <a:ea typeface="Times New Roman" panose="02020603050405020304" pitchFamily="18" charset="0"/>
                  </a:rPr>
                  <a:t>m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</a:t>
                </a:r>
                <a:r>
                  <a:rPr lang="ru-RU" sz="1200" dirty="0" err="1">
                    <a:effectLst/>
                    <a:ea typeface="Times New Roman" panose="02020603050405020304" pitchFamily="18" charset="0"/>
                  </a:rPr>
                  <a:t>ых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параметров в увеличении </a:t>
                </a:r>
                <a:r>
                  <a:rPr lang="ru-RU" sz="12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-го </a:t>
                </a:r>
                <a:r>
                  <a:rPr lang="ru-RU" sz="1200" dirty="0">
                    <a:effectLst/>
                    <a:ea typeface="Calibri" panose="020F0502020204030204" pitchFamily="34" charset="0"/>
                  </a:rPr>
                  <a:t>вспомогательного критерия</a:t>
                </a:r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– нормировочный коэффициент (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)</a:t>
                </a:r>
                <a:endParaRPr lang="ru-RU" sz="1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747E68-74A5-DAF1-3FEF-92752861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473" y="4781492"/>
                <a:ext cx="4519893" cy="1851276"/>
              </a:xfrm>
              <a:prstGeom prst="rect">
                <a:avLst/>
              </a:prstGeom>
              <a:blipFill>
                <a:blip r:embed="rId15"/>
                <a:stretch>
                  <a:fillRect l="-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B38B876-F4CA-A5C2-8656-437F27933FBA}"/>
                  </a:ext>
                </a:extLst>
              </p:cNvPr>
              <p:cNvSpPr txBox="1"/>
              <p:nvPr/>
            </p:nvSpPr>
            <p:spPr>
              <a:xfrm>
                <a:off x="1336902" y="3574958"/>
                <a:ext cx="2716213" cy="300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1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ru-RU" sz="12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ru-RU" sz="12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ru-RU" sz="12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2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200" dirty="0"/>
                  <a:t>,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ru-RU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ru-RU" sz="1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/>
                  <a:t> </a:t>
                </a:r>
                <a:endParaRPr lang="ru-RU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B38B876-F4CA-A5C2-8656-437F2793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02" y="3574958"/>
                <a:ext cx="2716213" cy="300788"/>
              </a:xfrm>
              <a:prstGeom prst="rect">
                <a:avLst/>
              </a:prstGeom>
              <a:blipFill>
                <a:blip r:embed="rId16"/>
                <a:stretch>
                  <a:fillRect t="-84000" b="-1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88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87B1-8B62-570E-CBD5-8D11B6A30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ACDE15-8714-7514-896D-98D19F911F4C}"/>
              </a:ext>
            </a:extLst>
          </p:cNvPr>
          <p:cNvSpPr txBox="1"/>
          <p:nvPr/>
        </p:nvSpPr>
        <p:spPr>
          <a:xfrm>
            <a:off x="279632" y="44624"/>
            <a:ext cx="858473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ОНР-5. Архитектура системы генетического реверс-инжиниринга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Эксперимент по применению прототипа (для крупного проекта)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5F0EE-0E0A-A9CF-69E1-33E91614CAE2}"/>
              </a:ext>
            </a:extLst>
          </p:cNvPr>
          <p:cNvSpPr txBox="1"/>
          <p:nvPr/>
        </p:nvSpPr>
        <p:spPr>
          <a:xfrm>
            <a:off x="305240" y="1196752"/>
            <a:ext cx="83248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Выбрана процессорная архитектура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SPARC V8:</a:t>
            </a:r>
          </a:p>
          <a:p>
            <a:pPr marL="536575" lvl="1" indent="-176213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сокр.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от </a:t>
            </a:r>
            <a:r>
              <a:rPr lang="en-US" sz="1200" b="1" dirty="0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calable </a:t>
            </a:r>
            <a:r>
              <a:rPr lang="en-US" sz="1200" b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rocessor </a:t>
            </a:r>
            <a:r>
              <a:rPr lang="en-US" sz="1200" b="1" dirty="0" err="1">
                <a:latin typeface="+mj-lt"/>
                <a:ea typeface="Times New Roman" panose="02020603050405020304" pitchFamily="18" charset="0"/>
              </a:rPr>
              <a:t>ARC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hitecture</a:t>
            </a: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, значение поля 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ELF-</a:t>
            </a: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заголовка </a:t>
            </a:r>
            <a:r>
              <a:rPr lang="en-US" sz="1200" dirty="0" err="1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e_machine</a:t>
            </a:r>
            <a:r>
              <a:rPr lang="en-US" sz="1200" dirty="0"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: 0x0012</a:t>
            </a:r>
          </a:p>
          <a:p>
            <a:pPr marL="536575" lvl="1" indent="-176213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производитель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 Sun Microsystems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36575" lvl="1" indent="-176213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применяется в космической и 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аэрокомплексах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промышленной автоматизации, оборонных системах</a:t>
            </a:r>
          </a:p>
          <a:p>
            <a:pPr marL="536575" lvl="1" indent="-176213"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ea typeface="Times New Roman" panose="02020603050405020304" pitchFamily="18" charset="0"/>
              </a:rPr>
              <a:t>используется в устаревших программно-аппаратных комплексах (банковских, медицинских, государственных)</a:t>
            </a:r>
            <a:endParaRPr lang="en-US" sz="1200" dirty="0">
              <a:latin typeface="+mj-lt"/>
              <a:ea typeface="Times New Roman" panose="02020603050405020304" pitchFamily="18" charset="0"/>
            </a:endParaRPr>
          </a:p>
          <a:p>
            <a:pPr marL="536575" lvl="1" indent="-176213">
              <a:buFont typeface="Arial" panose="020B0604020202020204" pitchFamily="34" charset="0"/>
              <a:buChar char="•"/>
            </a:pPr>
            <a:r>
              <a:rPr lang="ru-RU" sz="1200" u="sng" dirty="0">
                <a:latin typeface="+mj-lt"/>
                <a:ea typeface="Times New Roman" panose="02020603050405020304" pitchFamily="18" charset="0"/>
              </a:rPr>
              <a:t>не поддерживается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декомпилятором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Hex-Rays</a:t>
            </a:r>
            <a:endParaRPr lang="en-US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A1BE424-411B-DB78-9DD8-03D2E456EAC2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5.5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1499ADE-8312-C114-CB7E-75A1A5EFC000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CAAEC0A-9966-A575-D2A7-0EB1BC985718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FFCE8B5-0C28-7D07-9F9F-4477806E8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092" b="17597"/>
          <a:stretch/>
        </p:blipFill>
        <p:spPr>
          <a:xfrm>
            <a:off x="4960615" y="2381191"/>
            <a:ext cx="3903752" cy="9049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EABE505-02A8-C319-1A33-0858FB65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31665"/>
            <a:ext cx="4176464" cy="8039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FBC80F-E97D-0794-73A6-3EC531A43D6B}"/>
              </a:ext>
            </a:extLst>
          </p:cNvPr>
          <p:cNvSpPr txBox="1"/>
          <p:nvPr/>
        </p:nvSpPr>
        <p:spPr>
          <a:xfrm>
            <a:off x="305240" y="3265239"/>
            <a:ext cx="8324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Выбран набор системных утилит ОС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Linux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 для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SPARC V8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для ГДК</a:t>
            </a:r>
            <a:endParaRPr lang="en-US" sz="1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B210DC-68DC-9901-7ADF-2ACE7D1214D3}"/>
              </a:ext>
            </a:extLst>
          </p:cNvPr>
          <p:cNvSpPr txBox="1"/>
          <p:nvPr/>
        </p:nvSpPr>
        <p:spPr>
          <a:xfrm>
            <a:off x="305240" y="3594799"/>
            <a:ext cx="8324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Идентифицирован компилятор программ под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SPARC V8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791DD5-F3E2-5F69-00CF-9D49FBFCE040}"/>
              </a:ext>
            </a:extLst>
          </p:cNvPr>
          <p:cNvSpPr txBox="1"/>
          <p:nvPr/>
        </p:nvSpPr>
        <p:spPr>
          <a:xfrm>
            <a:off x="305240" y="3924330"/>
            <a:ext cx="83248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5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Проведен эксперимент по применению прототипа ГДК к утилитам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</a:t>
            </a:r>
            <a:endParaRPr lang="ru-RU" sz="1400" dirty="0">
              <a:latin typeface="+mj-lt"/>
              <a:ea typeface="Times New Roman" panose="02020603050405020304" pitchFamily="18" charset="0"/>
            </a:endParaRP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кол-во особей: 100</a:t>
            </a: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частота скрещиваний/мутаций: 50%</a:t>
            </a: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+mj-lt"/>
                <a:ea typeface="Times New Roman" panose="02020603050405020304" pitchFamily="18" charset="0"/>
              </a:rPr>
              <a:t>первоначальная длина хромосомы: коррелирует с размером функций</a:t>
            </a:r>
            <a:endParaRPr lang="en-US" sz="1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984E7-2D1B-45B1-7F58-0CD3FED60D60}"/>
              </a:ext>
            </a:extLst>
          </p:cNvPr>
          <p:cNvSpPr txBox="1"/>
          <p:nvPr/>
        </p:nvSpPr>
        <p:spPr>
          <a:xfrm>
            <a:off x="305240" y="4708882"/>
            <a:ext cx="832481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6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Результаты эксперимента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</a:t>
            </a:r>
            <a:endParaRPr lang="ru-RU" sz="1400" dirty="0">
              <a:latin typeface="+mj-lt"/>
              <a:ea typeface="Times New Roman" panose="02020603050405020304" pitchFamily="18" charset="0"/>
            </a:endParaRP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время экспертной настройки прототипа</a:t>
            </a:r>
            <a:r>
              <a:rPr lang="en-US" sz="14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30 минут (</a:t>
            </a:r>
            <a:r>
              <a:rPr lang="ru-RU" sz="1400" dirty="0" err="1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получ</a:t>
            </a:r>
            <a:r>
              <a:rPr lang="ru-RU" sz="1400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</a:rPr>
              <a:t>.)</a:t>
            </a: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доля тождественного </a:t>
            </a:r>
            <a:r>
              <a:rPr lang="ru-RU" sz="1400" dirty="0" err="1">
                <a:effectLst/>
                <a:latin typeface="+mj-lt"/>
                <a:ea typeface="Times New Roman" panose="02020603050405020304" pitchFamily="18" charset="0"/>
              </a:rPr>
              <a:t>ИсхКода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20%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– 30%</a:t>
            </a:r>
            <a:r>
              <a:rPr lang="ru-RU" sz="14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ожид</a:t>
            </a:r>
            <a:r>
              <a:rPr lang="ru-RU" sz="14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.)</a:t>
            </a:r>
            <a:endParaRPr lang="en-US" sz="14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среднее время деэвол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юции одной функции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15 – 90 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сек. (</a:t>
            </a:r>
            <a:r>
              <a:rPr lang="ru-RU" sz="1400" dirty="0" err="1">
                <a:solidFill>
                  <a:srgbClr val="0070C0"/>
                </a:solidFill>
                <a:latin typeface="+mj-lt"/>
              </a:rPr>
              <a:t>ожид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.)</a:t>
            </a: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средняя загрузка ЦПУ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21% (</a:t>
            </a:r>
            <a:r>
              <a:rPr lang="ru-RU" sz="1400" dirty="0" err="1">
                <a:solidFill>
                  <a:srgbClr val="00B050"/>
                </a:solidFill>
                <a:latin typeface="+mj-lt"/>
              </a:rPr>
              <a:t>получ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.)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среднее потребление памяти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9 Мб</a:t>
            </a:r>
            <a:r>
              <a:rPr lang="en-US" sz="1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(</a:t>
            </a:r>
            <a:r>
              <a:rPr lang="ru-RU" sz="1400" dirty="0" err="1">
                <a:solidFill>
                  <a:srgbClr val="00B050"/>
                </a:solidFill>
                <a:latin typeface="+mj-lt"/>
              </a:rPr>
              <a:t>получ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.)</a:t>
            </a: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+mj-lt"/>
                <a:ea typeface="Times New Roman" panose="02020603050405020304" pitchFamily="18" charset="0"/>
              </a:rPr>
              <a:t>среднее количество необходимых эволюций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45 (</a:t>
            </a:r>
            <a:r>
              <a:rPr lang="ru-RU" sz="1400" dirty="0" err="1">
                <a:solidFill>
                  <a:srgbClr val="00B050"/>
                </a:solidFill>
                <a:latin typeface="+mj-lt"/>
              </a:rPr>
              <a:t>получ</a:t>
            </a:r>
            <a:r>
              <a:rPr lang="ru-RU" sz="1400" dirty="0">
                <a:solidFill>
                  <a:srgbClr val="00B050"/>
                </a:solidFill>
                <a:latin typeface="+mj-lt"/>
              </a:rPr>
              <a:t>.)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1F31C15-E598-D3C8-2E50-0E14E6F52C3B}"/>
              </a:ext>
            </a:extLst>
          </p:cNvPr>
          <p:cNvSpPr/>
          <p:nvPr/>
        </p:nvSpPr>
        <p:spPr>
          <a:xfrm rot="16200000">
            <a:off x="5796137" y="5157190"/>
            <a:ext cx="1512166" cy="79208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 проводится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6D088E-7CBA-DBB3-445F-5913E630B17D}"/>
              </a:ext>
            </a:extLst>
          </p:cNvPr>
          <p:cNvSpPr txBox="1"/>
          <p:nvPr/>
        </p:nvSpPr>
        <p:spPr>
          <a:xfrm>
            <a:off x="305240" y="6277383"/>
            <a:ext cx="8324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С данной задачей промышленный коммерческий декомпилятор 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Hex-Rays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не справляется в принципе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!</a:t>
            </a:r>
            <a:endParaRPr lang="en-US" sz="1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A4BD87-14CE-2B1B-EDCD-19EF053830BD}"/>
              </a:ext>
            </a:extLst>
          </p:cNvPr>
          <p:cNvSpPr txBox="1"/>
          <p:nvPr/>
        </p:nvSpPr>
        <p:spPr>
          <a:xfrm>
            <a:off x="305240" y="754747"/>
            <a:ext cx="83248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6213">
              <a:buAutoNum type="arabicParenR"/>
            </a:pPr>
            <a:r>
              <a:rPr lang="ru-RU" sz="1400" dirty="0">
                <a:latin typeface="+mj-lt"/>
              </a:rPr>
              <a:t>Рассмотрены возможности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Hex-Rays (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из состава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IDA Pro) –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декомпиляция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6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 процессорных архитектур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</a:t>
            </a:r>
            <a:endParaRPr lang="ru-RU" sz="1400" dirty="0">
              <a:latin typeface="+mj-lt"/>
            </a:endParaRPr>
          </a:p>
          <a:p>
            <a:pPr marL="444500" indent="-176213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Times New Roman" panose="02020603050405020304" pitchFamily="18" charset="0"/>
              </a:rPr>
              <a:t>Intel (x86), AMD (x86-x64)ARM (32/64), PowerPC (32/64), MIPS (32/64), ARC (32)</a:t>
            </a:r>
            <a:endParaRPr lang="en-US" sz="14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2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BBCAD-1052-42CC-C4F7-BA72EA8AA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2EF7C1D-9217-74AE-BFA1-FA99C74C11D5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F32DE33-40F1-AFBA-BD36-27860C07DC27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DFA5246-53F9-1860-B9A6-6D1CB9F38E4A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Характеристика 5-го основного научного результата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D0C9A-1C18-BA26-1A9A-6F150DCF2F3B}"/>
              </a:ext>
            </a:extLst>
          </p:cNvPr>
          <p:cNvSpPr txBox="1"/>
          <p:nvPr/>
        </p:nvSpPr>
        <p:spPr>
          <a:xfrm>
            <a:off x="279632" y="764704"/>
            <a:ext cx="8584735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b="1" u="sng" dirty="0"/>
              <a:t>Название</a:t>
            </a:r>
            <a:r>
              <a:rPr lang="en-US" sz="1150" b="1" u="sng" dirty="0"/>
              <a:t>:</a:t>
            </a:r>
            <a:endParaRPr lang="ru-RU" sz="1150" b="1" u="sng" dirty="0"/>
          </a:p>
          <a:p>
            <a:pPr marL="179388" algn="just"/>
            <a:r>
              <a:rPr lang="ru-RU" sz="1150" dirty="0"/>
              <a:t>Архитектура системы генетического реверс-инжиниринга представлений программы с интеллектуальным функционалом по поиску уязвимостей и программная реализация ее компонента</a:t>
            </a:r>
          </a:p>
          <a:p>
            <a:pPr algn="just"/>
            <a:endParaRPr lang="ru-RU" sz="1150" b="1" u="sng" dirty="0"/>
          </a:p>
          <a:p>
            <a:pPr algn="just"/>
            <a:r>
              <a:rPr lang="ru-RU" sz="1150" b="1" u="sng" dirty="0"/>
              <a:t>Суть</a:t>
            </a:r>
            <a:r>
              <a:rPr lang="en-US" sz="1150" b="1" u="sng" dirty="0"/>
              <a:t>:</a:t>
            </a:r>
            <a:endParaRPr lang="ru-RU" sz="1150" b="1" u="sng" dirty="0"/>
          </a:p>
          <a:p>
            <a:pPr marL="179388" algn="just"/>
            <a:r>
              <a:rPr lang="ru-RU" sz="1150" dirty="0"/>
              <a:t>Архитектура представляет собой последовательность однотипных компонентов, имеющих модульную структуру из инструментов, взаимоувязанных в интересе проведения ГДЭ соседних представлений программы. Архитектура содержит модули поиска уязвимостей – как существующими способами, так и предлагаемым </a:t>
            </a:r>
            <a:r>
              <a:rPr lang="ru-RU" sz="1150" dirty="0" err="1"/>
              <a:t>сигнатурно</a:t>
            </a:r>
            <a:r>
              <a:rPr lang="ru-RU" sz="1150" dirty="0"/>
              <a:t>-генетическим. Компонент для проведения ГДК с интеллектуальным поиском уязвимостей имеет реализацию в виде программного прототипа.</a:t>
            </a:r>
          </a:p>
          <a:p>
            <a:pPr algn="just"/>
            <a:endParaRPr lang="ru-RU" sz="1150" b="1" u="sng" dirty="0"/>
          </a:p>
          <a:p>
            <a:pPr algn="just"/>
            <a:r>
              <a:rPr lang="ru-RU" sz="1150" b="1" u="sng" dirty="0"/>
              <a:t>Новизна</a:t>
            </a:r>
            <a:r>
              <a:rPr lang="en-US" sz="1150" b="1" u="sng" dirty="0"/>
              <a:t>:</a:t>
            </a:r>
            <a:endParaRPr lang="ru-RU" sz="1150" b="1" u="sng" dirty="0"/>
          </a:p>
          <a:p>
            <a:pPr marL="182563" algn="just"/>
            <a:r>
              <a:rPr lang="ru-RU" sz="1150" dirty="0"/>
              <a:t>Архитектура системы является результатом программного проектирования и реализации предложенных подходов ГДЭ программ и необходимого для нее инструментария. Введен модуль поиска уязвимостей, использующий новый интеллектуальный способ сигнатурного поиска на базе генетического представления программы; при этом, в отличие от существующих контекстно-зависимых аналогов, генетическая сигнатура уязвимости не зависит от исходного представления программы, а определяется выбранным графом синтаксических правил для текущего.</a:t>
            </a:r>
          </a:p>
          <a:p>
            <a:pPr marL="182563" algn="just"/>
            <a:endParaRPr lang="ru-RU" sz="1150" dirty="0"/>
          </a:p>
          <a:p>
            <a:pPr algn="just"/>
            <a:r>
              <a:rPr lang="ru-RU" sz="1150" b="1" u="sng" dirty="0"/>
              <a:t>Теоретическая значимость</a:t>
            </a:r>
            <a:r>
              <a:rPr lang="en-US" sz="1150" b="1" u="sng" dirty="0"/>
              <a:t>:</a:t>
            </a:r>
            <a:endParaRPr lang="ru-RU" sz="1150" b="1" u="sng" dirty="0"/>
          </a:p>
          <a:p>
            <a:pPr marL="182563" algn="just"/>
            <a:r>
              <a:rPr lang="ru-RU" sz="1150" dirty="0"/>
              <a:t>В процессе синтеза архитектуры (и соответствующей программной реализации) осуществлено качественное развитие сигнатурных способов поиска уязвимостей (как и способов их хранения) в сторону генетического представления программ.</a:t>
            </a:r>
          </a:p>
          <a:p>
            <a:pPr marL="182563" algn="just"/>
            <a:endParaRPr lang="ru-RU" sz="1150" dirty="0"/>
          </a:p>
          <a:p>
            <a:pPr marL="182563" indent="-182563" algn="just"/>
            <a:r>
              <a:rPr lang="ru-RU" sz="1150" b="1" u="sng" dirty="0"/>
              <a:t>Практическая значимость</a:t>
            </a:r>
            <a:r>
              <a:rPr lang="en-US" sz="1150" b="1" u="sng" dirty="0"/>
              <a:t>:</a:t>
            </a:r>
            <a:endParaRPr lang="ru-RU" sz="1150" b="1" u="sng" dirty="0"/>
          </a:p>
          <a:p>
            <a:pPr marL="182563" algn="just"/>
            <a:r>
              <a:rPr lang="ru-RU" sz="1150" dirty="0"/>
              <a:t>Предложенная архитектура ГРИ представляет собой конвейерную (</a:t>
            </a:r>
            <a:r>
              <a:rPr lang="ru-RU" sz="1150" dirty="0" err="1"/>
              <a:t>pipe-line</a:t>
            </a:r>
            <a:r>
              <a:rPr lang="ru-RU" sz="1150" dirty="0"/>
              <a:t>) схему из последовательности унифицированных компонентов ГДЭ, необходимую для построения сценариев восстановления представлений программы. Программная реализация архитектурного компонента «</a:t>
            </a:r>
            <a:r>
              <a:rPr lang="ru-RU" sz="1150" dirty="0" err="1"/>
              <a:t>МашКод</a:t>
            </a:r>
            <a:r>
              <a:rPr lang="ru-RU" sz="1150" dirty="0"/>
              <a:t> / </a:t>
            </a:r>
            <a:r>
              <a:rPr lang="ru-RU" sz="1150" dirty="0" err="1"/>
              <a:t>АсмКод</a:t>
            </a:r>
            <a:r>
              <a:rPr lang="ru-RU" sz="1150" dirty="0"/>
              <a:t> → </a:t>
            </a:r>
            <a:r>
              <a:rPr lang="ru-RU" sz="1150" dirty="0" err="1"/>
              <a:t>ИсхКод</a:t>
            </a:r>
            <a:r>
              <a:rPr lang="ru-RU" sz="1150" dirty="0"/>
              <a:t>» ориентирована на решение актуальной задачи декомпиляции программ для обнаружения в них уязвимостей – как автоматически в процессе, так и экспертно по </a:t>
            </a:r>
            <a:r>
              <a:rPr lang="ru-RU" sz="1150" dirty="0" err="1"/>
              <a:t>ИсхКоду</a:t>
            </a:r>
            <a:r>
              <a:rPr lang="ru-RU" sz="1150" dirty="0"/>
              <a:t>. Кроме того, ведение базы генетических сигнатур позволит идентифицировать уязвимости независимо от синтаксиса представлений.</a:t>
            </a:r>
          </a:p>
          <a:p>
            <a:pPr marL="182563" algn="just"/>
            <a:endParaRPr lang="ru-RU" sz="1150" dirty="0"/>
          </a:p>
          <a:p>
            <a:pPr algn="just"/>
            <a:r>
              <a:rPr lang="ru-RU" sz="1150" b="1" u="sng" dirty="0"/>
              <a:t>Основные публикации</a:t>
            </a:r>
            <a:r>
              <a:rPr lang="en-US" sz="1150" b="1" u="sng" dirty="0"/>
              <a:t>:</a:t>
            </a:r>
            <a:endParaRPr lang="ru-RU" sz="1150" b="1" u="sng" dirty="0"/>
          </a:p>
          <a:p>
            <a:pPr marL="182563" algn="just"/>
            <a:r>
              <a:rPr lang="ru-RU" sz="1150" dirty="0"/>
              <a:t>ВАК – 11 (4 лично), </a:t>
            </a:r>
            <a:r>
              <a:rPr lang="en-US" sz="1150" dirty="0"/>
              <a:t>Scopus</a:t>
            </a:r>
            <a:r>
              <a:rPr lang="ru-RU" sz="1150" dirty="0"/>
              <a:t> – 1, </a:t>
            </a:r>
            <a:r>
              <a:rPr lang="en-US" sz="1150" dirty="0"/>
              <a:t>Scopus-</a:t>
            </a:r>
            <a:r>
              <a:rPr lang="ru-RU" sz="1150" dirty="0"/>
              <a:t>конференции – 3, Свидетельства о регистрации программы для ЭВМ – 2</a:t>
            </a:r>
            <a:endParaRPr lang="en-US" sz="1150" dirty="0"/>
          </a:p>
          <a:p>
            <a:pPr marL="360363" algn="just"/>
            <a:r>
              <a:rPr lang="ru-RU" sz="1200" dirty="0"/>
              <a:t>включая </a:t>
            </a:r>
            <a:r>
              <a:rPr lang="en-US" sz="1200" dirty="0"/>
              <a:t>RSCI/</a:t>
            </a:r>
            <a:r>
              <a:rPr lang="ru-RU" sz="1200" dirty="0"/>
              <a:t>Белый список –</a:t>
            </a:r>
            <a:r>
              <a:rPr lang="en-US" sz="1200" dirty="0"/>
              <a:t> </a:t>
            </a:r>
            <a:r>
              <a:rPr lang="ru-RU" sz="1200" dirty="0"/>
              <a:t>2</a:t>
            </a:r>
            <a:endParaRPr lang="ru-RU" sz="115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65EEDAA-DF11-8525-1530-223A98B6EDD0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5.5</a:t>
            </a:r>
          </a:p>
        </p:txBody>
      </p:sp>
    </p:spTree>
    <p:extLst>
      <p:ext uri="{BB962C8B-B14F-4D97-AF65-F5344CB8AC3E}">
        <p14:creationId xmlns:p14="http://schemas.microsoft.com/office/powerpoint/2010/main" val="1022439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88567-393A-AE4D-89E0-D5C376F71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1B23DCE-9645-DA6E-2653-6937B849011D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53B9C73-FE5F-2BDB-6BCA-75BB97E9E50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8D2AA6-8F8E-A5EF-A202-D79ED3BC339D}"/>
              </a:ext>
            </a:extLst>
          </p:cNvPr>
          <p:cNvSpPr txBox="1"/>
          <p:nvPr/>
        </p:nvSpPr>
        <p:spPr>
          <a:xfrm>
            <a:off x="279632" y="44624"/>
            <a:ext cx="86128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Качественная оценка результативности генетической деэволюции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Сравнение факторов для подхода и декомпилятора </a:t>
            </a:r>
            <a:r>
              <a:rPr lang="en-US" b="1" dirty="0">
                <a:solidFill>
                  <a:srgbClr val="244058"/>
                </a:solidFill>
                <a:latin typeface="Times New Roman" panose="02020603050405020304" pitchFamily="18" charset="0"/>
              </a:rPr>
              <a:t>Hex-Rays</a:t>
            </a:r>
            <a:endParaRPr lang="ru-RU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D4B6D5-22C4-17F7-0582-0A4594FCF093}"/>
                  </a:ext>
                </a:extLst>
              </p:cNvPr>
              <p:cNvSpPr txBox="1"/>
              <p:nvPr/>
            </p:nvSpPr>
            <p:spPr>
              <a:xfrm>
                <a:off x="251520" y="666350"/>
                <a:ext cx="6264696" cy="837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/>
                  <a:t>Факторы </a:t>
                </a:r>
                <a:r>
                  <a:rPr lang="ru-RU" sz="1200" dirty="0">
                    <a:solidFill>
                      <a:schemeClr val="tx1"/>
                    </a:solidFill>
                  </a:rPr>
                  <a:t>результативности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ru-RU" sz="1200" dirty="0">
                    <a:solidFill>
                      <a:schemeClr val="tx1"/>
                    </a:solidFill>
                  </a:rPr>
                  <a:t>деэволюции </a:t>
                </a:r>
                <a:r>
                  <a:rPr lang="en-US" sz="12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ru-RU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𝑒𝑙𝑒𝑣</m:t>
                        </m:r>
                      </m:sup>
                    </m:sSup>
                    <m:r>
                      <a:rPr lang="ru-RU" sz="1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𝐼𝑑𝑒𝑛𝑡</m:t>
                        </m:r>
                      </m:sup>
                    </m:sSup>
                    <m:r>
                      <a:rPr lang="ru-RU" sz="1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𝐼𝑛𝑣𝑎𝑟</m:t>
                        </m:r>
                      </m:sup>
                    </m:sSup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1200" dirty="0">
                    <a:solidFill>
                      <a:schemeClr val="tx1"/>
                    </a:solidFill>
                  </a:rPr>
                  <a:t>Нижний индекс</a:t>
                </a:r>
                <a:r>
                  <a:rPr lang="en-US" sz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360363" indent="-171450" algn="just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для подхода ГДЭ </a:t>
                </a:r>
                <a:r>
                  <a:rPr lang="en-US" sz="1200" dirty="0"/>
                  <a:t>– </a:t>
                </a:r>
                <a:r>
                  <a:rPr lang="ru-RU" sz="1200" dirty="0"/>
                  <a:t>«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200" dirty="0"/>
                  <a:t>»</a:t>
                </a:r>
              </a:p>
              <a:p>
                <a:pPr marL="360363" indent="-171450" algn="just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для аналогов – «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1200" dirty="0"/>
                  <a:t>» (основной аналог – декомпилятор </a:t>
                </a:r>
                <a:r>
                  <a:rPr lang="en-US" sz="1200" dirty="0"/>
                  <a:t>Hex-Rays</a:t>
                </a:r>
                <a:r>
                  <a:rPr lang="ru-RU" sz="1200" dirty="0"/>
                  <a:t> из продукта </a:t>
                </a:r>
                <a:r>
                  <a:rPr lang="en-US" sz="1200" dirty="0"/>
                  <a:t>IDA Pro</a:t>
                </a:r>
                <a:r>
                  <a:rPr lang="ru-RU" sz="12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D4B6D5-22C4-17F7-0582-0A4594FCF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66350"/>
                <a:ext cx="6264696" cy="837858"/>
              </a:xfrm>
              <a:prstGeom prst="rect">
                <a:avLst/>
              </a:prstGeom>
              <a:blipFill>
                <a:blip r:embed="rId3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43532-42D7-5A16-320E-9F612529C7D6}"/>
                  </a:ext>
                </a:extLst>
              </p:cNvPr>
              <p:cNvSpPr txBox="1"/>
              <p:nvPr/>
            </p:nvSpPr>
            <p:spPr>
              <a:xfrm>
                <a:off x="279632" y="1412776"/>
                <a:ext cx="8468832" cy="1430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1.1) </a:t>
                </a:r>
                <a:r>
                  <a:rPr lang="ru-RU" sz="1200" b="1" i="1" dirty="0"/>
                  <a:t>Релевантность представлений</a:t>
                </a:r>
                <a:r>
                  <a:rPr lang="ru-RU" sz="12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𝐹𝑇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𝑒𝑙𝑒𝑣</m:t>
                        </m:r>
                      </m:sup>
                    </m:sSup>
                  </m:oMath>
                </a14:m>
                <a:r>
                  <a:rPr lang="ru-RU" sz="1200" dirty="0"/>
                  <a:t>)</a:t>
                </a:r>
                <a:r>
                  <a:rPr lang="en-US" sz="1200" dirty="0"/>
                  <a:t>:</a:t>
                </a:r>
                <a:endParaRPr lang="ru-RU" sz="1200" dirty="0"/>
              </a:p>
              <a:p>
                <a:pPr marL="360363" indent="-17145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способ расчета – степень «размывания» уязвимости в используемом представлении по сравнению с тем, в которое она внедрялась</a:t>
                </a:r>
              </a:p>
              <a:p>
                <a:pPr marL="360363" indent="-17145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подход ГДЭ – размывание уязвимости в представлении отсутствует (согласно сути ГДЭ)   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𝑅𝑒𝑙𝑒𝑣</m:t>
                        </m:r>
                      </m:sup>
                    </m:sSubSup>
                    <m:r>
                      <a:rPr lang="ru-RU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1200" dirty="0"/>
              </a:p>
              <a:p>
                <a:pPr marL="360363" indent="-17145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сравнение показателей</a:t>
                </a:r>
                <a:r>
                  <a:rPr lang="en-US" sz="1200" dirty="0"/>
                  <a:t> </a:t>
                </a:r>
                <a:r>
                  <a:rPr lang="ru-RU" sz="1200" dirty="0"/>
                  <a:t>(при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𝐶𝑜𝑣𝑒𝑟</m:t>
                        </m:r>
                      </m:sub>
                    </m:sSub>
                    <m:r>
                      <a:rPr lang="ru-RU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=1.2</m:t>
                    </m:r>
                  </m:oMath>
                </a14:m>
                <a:r>
                  <a:rPr lang="en-US" sz="1200" dirty="0"/>
                  <a:t>):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𝑅𝑒𝑙𝑒𝑣</m:t>
                        </m:r>
                      </m:sup>
                    </m:sSubSup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1.2</m:t>
                            </m:r>
                          </m:e>
                        </m:d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𝑅𝑒𝑙𝑒𝑣</m:t>
                        </m:r>
                      </m:sup>
                    </m:sSubSup>
                    <m:r>
                      <a:rPr lang="en-US" sz="1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200" dirty="0"/>
                  <a:t> – </a:t>
                </a:r>
                <a:r>
                  <a:rPr lang="ru-RU" sz="1200" dirty="0"/>
                  <a:t>расстояние между позициями представлений</a:t>
                </a:r>
                <a:endParaRPr lang="en-US" sz="1200" dirty="0"/>
              </a:p>
              <a:p>
                <a:pPr marL="360363" indent="-171450">
                  <a:buFont typeface="Arial" panose="020B0604020202020204" pitchFamily="34" charset="0"/>
                  <a:buChar char="•"/>
                  <a:tabLst>
                    <a:tab pos="449263" algn="l"/>
                  </a:tabLst>
                </a:pPr>
                <a:r>
                  <a:rPr lang="ru-RU" sz="1200" dirty="0"/>
                  <a:t>предельно – использование </a:t>
                </a:r>
                <a:r>
                  <a:rPr lang="ru-RU" sz="1200" dirty="0" err="1"/>
                  <a:t>ИсхКода</a:t>
                </a:r>
                <a:r>
                  <a:rPr lang="ru-RU" sz="1200" dirty="0"/>
                  <a:t> для отражения уязвимости в концептуальной модели менее релевантно</a:t>
                </a:r>
                <a:r>
                  <a:rPr lang="en-US" sz="1200" dirty="0"/>
                  <a:t> </a:t>
                </a:r>
                <a:r>
                  <a:rPr lang="ru-RU" sz="1200" dirty="0"/>
                  <a:t>в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1.2</m:t>
                        </m:r>
                      </m:e>
                      <m:sup>
                        <m:r>
                          <a:rPr lang="ru-RU" sz="1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1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ru-RU" sz="1200" dirty="0">
                    <a:effectLst/>
                    <a:ea typeface="Times New Roman" panose="02020603050405020304" pitchFamily="18" charset="0"/>
                  </a:rPr>
                  <a:t> раза</a:t>
                </a:r>
                <a:endParaRPr 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843532-42D7-5A16-320E-9F612529C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2" y="1412776"/>
                <a:ext cx="8468832" cy="1430905"/>
              </a:xfrm>
              <a:prstGeom prst="rect">
                <a:avLst/>
              </a:prstGeom>
              <a:blipFill>
                <a:blip r:embed="rId4"/>
                <a:stretch>
                  <a:fillRect l="-72" b="-1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31E21D-DBE4-0EEE-399C-276E2DBD3178}"/>
                  </a:ext>
                </a:extLst>
              </p:cNvPr>
              <p:cNvSpPr txBox="1"/>
              <p:nvPr/>
            </p:nvSpPr>
            <p:spPr>
              <a:xfrm>
                <a:off x="251521" y="2729899"/>
                <a:ext cx="5760639" cy="2706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1.2) </a:t>
                </a:r>
                <a:r>
                  <a:rPr lang="ru-RU" sz="1200" b="1" i="1" dirty="0"/>
                  <a:t>Функциональная тождественность</a:t>
                </a:r>
                <a:r>
                  <a:rPr lang="ru-RU" sz="12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𝐼𝑑𝑒𝑛𝑡</m:t>
                        </m:r>
                      </m:sup>
                    </m:sSup>
                  </m:oMath>
                </a14:m>
                <a:r>
                  <a:rPr lang="ru-RU" sz="1200" dirty="0"/>
                  <a:t>)</a:t>
                </a:r>
                <a:r>
                  <a:rPr lang="en-US" sz="1200" dirty="0"/>
                  <a:t>:</a:t>
                </a:r>
                <a:endParaRPr lang="ru-RU" sz="1200" dirty="0"/>
              </a:p>
              <a:p>
                <a:pPr marL="360363" indent="-17780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способ расчета – доля корректно компилируемы </a:t>
                </a:r>
                <a:r>
                  <a:rPr lang="ru-RU" sz="1200" dirty="0" err="1"/>
                  <a:t>ИсхКодов</a:t>
                </a:r>
                <a:r>
                  <a:rPr lang="ru-RU" sz="1200" dirty="0"/>
                  <a:t> в </a:t>
                </a:r>
                <a:r>
                  <a:rPr lang="ru-RU" sz="1200" dirty="0" err="1"/>
                  <a:t>МашКода</a:t>
                </a:r>
                <a:r>
                  <a:rPr lang="ru-RU" sz="1200" dirty="0"/>
                  <a:t>, из которого код был получен</a:t>
                </a:r>
                <a:endParaRPr lang="en-US" sz="1200" dirty="0"/>
              </a:p>
              <a:p>
                <a:pPr marL="360363" indent="-17780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для оценки применен разработанный прототип</a:t>
                </a:r>
                <a:br>
                  <a:rPr lang="en-US" sz="1200" dirty="0"/>
                </a:br>
                <a:r>
                  <a:rPr lang="ru-RU" sz="1200" dirty="0"/>
                  <a:t>(использовался компилятор из состава </a:t>
                </a:r>
                <a:r>
                  <a:rPr lang="en-US" sz="1200" dirty="0"/>
                  <a:t>Microsoft Visual Studio Community 2019</a:t>
                </a:r>
                <a:r>
                  <a:rPr lang="ru-RU" sz="1200" dirty="0"/>
                  <a:t>)</a:t>
                </a:r>
                <a:r>
                  <a:rPr lang="en-US" sz="1200" dirty="0"/>
                  <a:t>:</a:t>
                </a:r>
              </a:p>
              <a:p>
                <a:pPr marL="541338" lvl="1" indent="-177800">
                  <a:buFont typeface="Courier New" panose="02070309020205020404" pitchFamily="49" charset="0"/>
                  <a:buChar char="o"/>
                </a:pPr>
                <a:r>
                  <a:rPr lang="ru-RU" sz="1200" dirty="0"/>
                  <a:t>общее число подпрограмм в </a:t>
                </a:r>
                <a:r>
                  <a:rPr lang="ru-RU" sz="1200" dirty="0" err="1"/>
                  <a:t>МашКоде</a:t>
                </a:r>
                <a:r>
                  <a:rPr lang="en-US" sz="1200" dirty="0"/>
                  <a:t>:</a:t>
                </a:r>
                <a:r>
                  <a:rPr lang="ru-RU" sz="1200" dirty="0"/>
                  <a:t> 3083</a:t>
                </a:r>
              </a:p>
              <a:p>
                <a:pPr marL="541338" lvl="1" indent="-177800">
                  <a:buFont typeface="Courier New" panose="02070309020205020404" pitchFamily="49" charset="0"/>
                  <a:buChar char="o"/>
                </a:pPr>
                <a:r>
                  <a:rPr lang="ru-RU" sz="1200" dirty="0"/>
                  <a:t>плагин не смог декомпилировать</a:t>
                </a:r>
                <a:r>
                  <a:rPr lang="en-US" sz="1200" dirty="0"/>
                  <a:t>: 20</a:t>
                </a:r>
              </a:p>
              <a:p>
                <a:pPr marL="541338" lvl="1" indent="-177800">
                  <a:buFont typeface="Courier New" panose="02070309020205020404" pitchFamily="49" charset="0"/>
                  <a:buChar char="o"/>
                </a:pPr>
                <a:r>
                  <a:rPr lang="ru-RU" sz="1200" dirty="0"/>
                  <a:t>компилятор выдал ошибку</a:t>
                </a:r>
                <a:r>
                  <a:rPr lang="en-US" sz="1200" dirty="0"/>
                  <a:t>: 1096</a:t>
                </a:r>
              </a:p>
              <a:p>
                <a:pPr marL="541338" lvl="1" indent="-177800">
                  <a:buFont typeface="Courier New" panose="02070309020205020404" pitchFamily="49" charset="0"/>
                  <a:buChar char="o"/>
                </a:pPr>
                <a:r>
                  <a:rPr lang="ru-RU" sz="1200" dirty="0"/>
                  <a:t>компиляция прошла после доработки псевдо-</a:t>
                </a:r>
                <a:r>
                  <a:rPr lang="ru-RU" sz="1200" dirty="0" err="1"/>
                  <a:t>ИсхКода</a:t>
                </a:r>
                <a:r>
                  <a:rPr lang="en-US" sz="1200" dirty="0"/>
                  <a:t>:</a:t>
                </a:r>
                <a:r>
                  <a:rPr lang="ru-RU" sz="1200" dirty="0"/>
                  <a:t> 1246</a:t>
                </a:r>
              </a:p>
              <a:p>
                <a:pPr marL="541338" lvl="1" indent="-177800">
                  <a:buFont typeface="Courier New" panose="02070309020205020404" pitchFamily="49" charset="0"/>
                  <a:buChar char="o"/>
                </a:pPr>
                <a:r>
                  <a:rPr lang="ru-RU" sz="1200" dirty="0"/>
                  <a:t>успешная компиляция без доработок</a:t>
                </a:r>
                <a:r>
                  <a:rPr lang="en-US" sz="1200" dirty="0"/>
                  <a:t>: </a:t>
                </a:r>
                <a:r>
                  <a:rPr lang="ru-RU" sz="1200" dirty="0"/>
                  <a:t>727</a:t>
                </a:r>
                <a:endParaRPr lang="en-US" sz="1200" dirty="0"/>
              </a:p>
              <a:p>
                <a:pPr marL="541338" lvl="1" indent="-177800">
                  <a:buFont typeface="Courier New" panose="02070309020205020404" pitchFamily="49" charset="0"/>
                  <a:buChar char="o"/>
                </a:pPr>
                <a:r>
                  <a:rPr lang="ru-RU" sz="1200" dirty="0"/>
                  <a:t>совпадение скомпилированного и заданного </a:t>
                </a:r>
                <a:r>
                  <a:rPr lang="ru-RU" sz="1200" dirty="0" err="1"/>
                  <a:t>МашКода</a:t>
                </a:r>
                <a:r>
                  <a:rPr lang="en-US" sz="1200" dirty="0"/>
                  <a:t>: </a:t>
                </a:r>
                <a:r>
                  <a:rPr lang="ru-RU" sz="1200" dirty="0"/>
                  <a:t>не проверялось (отдельная сложная задача, но еще более снизит показатель)</a:t>
                </a:r>
              </a:p>
              <a:p>
                <a:pPr marL="360363" indent="-171450">
                  <a:buFont typeface="Arial" panose="020B0604020202020204" pitchFamily="34" charset="0"/>
                  <a:buChar char="•"/>
                  <a:tabLst>
                    <a:tab pos="449263" algn="l"/>
                  </a:tabLst>
                </a:pPr>
                <a:r>
                  <a:rPr lang="ru-RU" sz="1200" dirty="0"/>
                  <a:t>подход ГДЭ – доля равна 1 (согласно сути ГДЭ) </a:t>
                </a:r>
                <a:r>
                  <a:rPr lang="en-US" sz="1200" dirty="0"/>
                  <a:t>  </a:t>
                </a:r>
                <a:r>
                  <a:rPr lang="ru-RU" sz="1200" dirty="0"/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𝐼𝑑𝑒𝑛𝑡</m:t>
                        </m:r>
                      </m:sup>
                    </m:sSubSup>
                    <m:r>
                      <a:rPr lang="ru-RU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1200" dirty="0"/>
              </a:p>
              <a:p>
                <a:pPr marL="360363" indent="-171450">
                  <a:buFont typeface="Arial" panose="020B0604020202020204" pitchFamily="34" charset="0"/>
                  <a:buChar char="•"/>
                  <a:tabLst>
                    <a:tab pos="449263" algn="l"/>
                  </a:tabLst>
                </a:pPr>
                <a:r>
                  <a:rPr lang="ru-RU" sz="1200" dirty="0"/>
                  <a:t>сравнение показателей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𝐼𝑑𝑒𝑛𝑡</m:t>
                        </m:r>
                      </m:sup>
                    </m:sSubSup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ru-RU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56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𝐼𝑑𝑒𝑛𝑡</m:t>
                        </m:r>
                      </m:sup>
                    </m:sSub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31E21D-DBE4-0EEE-399C-276E2DBD3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2729899"/>
                <a:ext cx="5760639" cy="2706510"/>
              </a:xfrm>
              <a:prstGeom prst="rect">
                <a:avLst/>
              </a:prstGeom>
              <a:blipFill>
                <a:blip r:embed="rId5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108A46-ACCF-7466-F00A-680A87E33309}"/>
                  </a:ext>
                </a:extLst>
              </p:cNvPr>
              <p:cNvSpPr txBox="1"/>
              <p:nvPr/>
            </p:nvSpPr>
            <p:spPr>
              <a:xfrm>
                <a:off x="279632" y="5386552"/>
                <a:ext cx="8584735" cy="1231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1.3) </a:t>
                </a:r>
                <a:r>
                  <a:rPr lang="ru-RU" sz="1200" b="1" i="1" dirty="0"/>
                  <a:t>Нотационная </a:t>
                </a:r>
                <a:r>
                  <a:rPr lang="ru-RU" sz="1200" b="1" i="1" dirty="0" err="1"/>
                  <a:t>инваирантность</a:t>
                </a:r>
                <a:r>
                  <a:rPr lang="ru-RU" sz="1200" b="1" i="1" dirty="0"/>
                  <a:t> </a:t>
                </a:r>
                <a:r>
                  <a:rPr lang="ru-RU" sz="12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𝐹𝑇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𝐼𝑛𝑣𝑎𝑟</m:t>
                        </m:r>
                      </m:sup>
                    </m:sSup>
                  </m:oMath>
                </a14:m>
                <a:r>
                  <a:rPr lang="ru-RU" sz="1200" dirty="0"/>
                  <a:t>)</a:t>
                </a:r>
                <a:r>
                  <a:rPr lang="en-US" sz="1200" dirty="0"/>
                  <a:t>:</a:t>
                </a:r>
                <a:endParaRPr lang="ru-RU" sz="1200" dirty="0"/>
              </a:p>
              <a:p>
                <a:pPr marL="360363" indent="-17780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способ расчета – количество поддерживаемых комбинаций пар представлений</a:t>
                </a:r>
              </a:p>
              <a:p>
                <a:pPr marL="360363" indent="-17780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Hex-Rays </a:t>
                </a:r>
                <a:r>
                  <a:rPr lang="ru-RU" sz="1200" dirty="0"/>
                  <a:t>декомпилирует – 6 процессорных архитектур</a:t>
                </a:r>
                <a:r>
                  <a:rPr lang="en-US" sz="1200" dirty="0"/>
                  <a:t> (Intel, AMD, ARM, MIPS, PowerPC, ARC) </a:t>
                </a:r>
                <a:r>
                  <a:rPr lang="ru-RU" sz="1200" dirty="0"/>
                  <a:t>в 1 псевдо-</a:t>
                </a:r>
                <a:r>
                  <a:rPr lang="ru-RU" sz="1200" dirty="0" err="1"/>
                  <a:t>ИсхКод</a:t>
                </a:r>
                <a:r>
                  <a:rPr lang="ru-RU" sz="1200" dirty="0"/>
                  <a:t> на языке </a:t>
                </a:r>
                <a:r>
                  <a:rPr lang="en-US" sz="1200" dirty="0"/>
                  <a:t>C</a:t>
                </a:r>
                <a:endParaRPr lang="ru-RU" sz="1200" dirty="0"/>
              </a:p>
              <a:p>
                <a:pPr marL="360363" indent="-17780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подход ГДЭ – все процессорные архитектуры (20 активно используемых из 50) в </a:t>
                </a:r>
                <a:r>
                  <a:rPr lang="ru-RU" sz="1200" dirty="0" err="1"/>
                  <a:t>ИсхКод</a:t>
                </a:r>
                <a:r>
                  <a:rPr lang="ru-RU" sz="1200" dirty="0"/>
                  <a:t> на языках (около 10 близких к </a:t>
                </a:r>
                <a:r>
                  <a:rPr lang="en-US" sz="1200" dirty="0"/>
                  <a:t>C</a:t>
                </a:r>
                <a:r>
                  <a:rPr lang="ru-RU" sz="1200" dirty="0"/>
                  <a:t>) 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𝐼𝑛𝑣𝑎𝑟</m:t>
                        </m:r>
                      </m:sup>
                    </m:sSubSup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ru-RU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sz="1200" dirty="0"/>
              </a:p>
              <a:p>
                <a:pPr marL="360363" indent="-177800">
                  <a:buFont typeface="Arial" panose="020B0604020202020204" pitchFamily="34" charset="0"/>
                  <a:buChar char="•"/>
                </a:pPr>
                <a:r>
                  <a:rPr lang="ru-RU" sz="1200" dirty="0"/>
                  <a:t>следовательно</a:t>
                </a:r>
                <a:r>
                  <a:rPr lang="en-US" sz="1200" dirty="0"/>
                  <a:t>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𝑛𝑣𝑎𝑟</m:t>
                        </m:r>
                      </m:sup>
                    </m:sSubSup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≈200×</m:t>
                    </m:r>
                    <m:sSubSup>
                      <m:sSub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𝐼𝑛𝑣𝑎𝑟</m:t>
                        </m:r>
                      </m:sup>
                    </m:sSubSup>
                  </m:oMath>
                </a14:m>
                <a:r>
                  <a:rPr lang="ru-RU" sz="1200" dirty="0"/>
                  <a:t> (или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ru-RU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𝑛𝑣𝑎𝑟</m:t>
                        </m:r>
                      </m:sup>
                    </m:sSubSup>
                    <m:r>
                      <a:rPr lang="ru-RU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ru-RU" sz="1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ru-RU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00×</m:t>
                    </m:r>
                    <m:sSubSup>
                      <m:sSub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𝐼𝑛𝑣𝑎𝑟</m:t>
                        </m:r>
                      </m:sup>
                    </m:sSubSup>
                  </m:oMath>
                </a14:m>
                <a:r>
                  <a:rPr lang="ru-RU" sz="1200" dirty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108A46-ACCF-7466-F00A-680A87E3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2" y="5386552"/>
                <a:ext cx="8584735" cy="1231491"/>
              </a:xfrm>
              <a:prstGeom prst="rect">
                <a:avLst/>
              </a:prstGeom>
              <a:blipFill>
                <a:blip r:embed="rId6"/>
                <a:stretch>
                  <a:fillRect l="-71" b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>
            <a:extLst>
              <a:ext uri="{FF2B5EF4-FFF2-40B4-BE49-F238E27FC236}">
                <a16:creationId xmlns:a16="http://schemas.microsoft.com/office/drawing/2014/main" id="{F83B8096-B3D5-5E8F-C285-EC6D254FDD37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0E788DB-04EA-7C0A-B237-9C12EBECC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796169"/>
                  </p:ext>
                </p:extLst>
              </p:nvPr>
            </p:nvGraphicFramePr>
            <p:xfrm>
              <a:off x="5912254" y="2760317"/>
              <a:ext cx="2952113" cy="26849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3">
                      <a:extLst>
                        <a:ext uri="{9D8B030D-6E8A-4147-A177-3AD203B41FA5}">
                          <a16:colId xmlns:a16="http://schemas.microsoft.com/office/drawing/2014/main" val="1887590270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1820632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806444955"/>
                        </a:ext>
                      </a:extLst>
                    </a:gridCol>
                  </a:tblGrid>
                  <a:tr h="4173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b="1" dirty="0"/>
                            <a:t>Факторы </a:t>
                          </a:r>
                          <a:r>
                            <a:rPr lang="ru-RU" sz="1100" b="1" dirty="0" err="1"/>
                            <a:t>результатив</a:t>
                          </a:r>
                          <a:r>
                            <a:rPr lang="en-US" sz="1100" b="1" dirty="0"/>
                            <a:t>.</a:t>
                          </a:r>
                          <a:endParaRPr lang="ru-RU" sz="11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b="1" dirty="0"/>
                            <a:t>Прототип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Hex-Rays</a:t>
                          </a:r>
                          <a:endParaRPr lang="ru-RU" sz="11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9108679"/>
                      </a:ext>
                    </a:extLst>
                  </a:tr>
                  <a:tr h="6883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𝐹𝑇</m:t>
                                    </m:r>
                                  </m:e>
                                  <m:sup>
                                    <m:r>
                                      <a:rPr lang="ru-RU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𝑒𝑙𝑒𝑣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</a:t>
                          </a:r>
                          <a:endParaRPr lang="ru-RU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0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1.2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0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1…4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0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00" dirty="0"/>
                            <a:t>для каждого </a:t>
                          </a:r>
                          <a:r>
                            <a:rPr lang="ru-RU" sz="1000" dirty="0" err="1"/>
                            <a:t>представл</a:t>
                          </a:r>
                          <a:r>
                            <a:rPr lang="ru-RU" sz="1000" dirty="0"/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9161344"/>
                      </a:ext>
                    </a:extLst>
                  </a:tr>
                  <a:tr h="5366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𝐹𝑇</m:t>
                                    </m:r>
                                  </m:e>
                                  <m:sup>
                                    <m:r>
                                      <a:rPr lang="en-US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𝐼𝑑𝑒𝑛𝑡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</a:t>
                          </a:r>
                          <a:endParaRPr lang="ru-RU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ru-RU" sz="1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1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  <a:p>
                          <a:pPr algn="ctr"/>
                          <a:r>
                            <a:rPr lang="ru-RU" sz="1000" dirty="0"/>
                            <a:t>только компиляция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88618"/>
                      </a:ext>
                    </a:extLst>
                  </a:tr>
                  <a:tr h="9838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𝐹𝑇</m:t>
                                    </m:r>
                                  </m:e>
                                  <m:sup>
                                    <m:r>
                                      <a:rPr lang="en-US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𝐼𝑛𝑣𝑎𝑟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~ 20 x 10</a:t>
                          </a:r>
                          <a:endParaRPr lang="ru-RU" sz="1000" dirty="0"/>
                        </a:p>
                        <a:p>
                          <a:pPr algn="ctr"/>
                          <a:r>
                            <a:rPr lang="ru-RU" sz="1000" dirty="0"/>
                            <a:t>для активно </a:t>
                          </a:r>
                          <a:r>
                            <a:rPr lang="ru-RU" sz="1000" dirty="0" err="1"/>
                            <a:t>использ</a:t>
                          </a:r>
                          <a:r>
                            <a:rPr lang="ru-RU" sz="1000" dirty="0"/>
                            <a:t>.</a:t>
                          </a:r>
                        </a:p>
                        <a:p>
                          <a:pPr algn="ctr"/>
                          <a:endParaRPr lang="en-US" sz="1000" dirty="0"/>
                        </a:p>
                        <a:p>
                          <a:pPr algn="ctr"/>
                          <a:r>
                            <a:rPr lang="en-US" sz="1000" dirty="0"/>
                            <a:t>~ 50 x 10</a:t>
                          </a:r>
                        </a:p>
                        <a:p>
                          <a:pPr algn="ctr"/>
                          <a:r>
                            <a:rPr lang="ru-RU" sz="1000" dirty="0"/>
                            <a:t>для всех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</a:t>
                          </a:r>
                          <a:r>
                            <a:rPr lang="ru-RU" sz="1000" dirty="0"/>
                            <a:t> </a:t>
                          </a:r>
                          <a:r>
                            <a:rPr lang="en-US" sz="1000" dirty="0"/>
                            <a:t>x 6</a:t>
                          </a:r>
                          <a:endParaRPr lang="ru-RU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7215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20E788DB-04EA-7C0A-B237-9C12EBECC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796169"/>
                  </p:ext>
                </p:extLst>
              </p:nvPr>
            </p:nvGraphicFramePr>
            <p:xfrm>
              <a:off x="5912254" y="2760317"/>
              <a:ext cx="2952113" cy="26849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3">
                      <a:extLst>
                        <a:ext uri="{9D8B030D-6E8A-4147-A177-3AD203B41FA5}">
                          <a16:colId xmlns:a16="http://schemas.microsoft.com/office/drawing/2014/main" val="1887590270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1820632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80644495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b="1" dirty="0"/>
                            <a:t>Факторы </a:t>
                          </a:r>
                          <a:r>
                            <a:rPr lang="ru-RU" sz="1100" b="1" dirty="0" err="1"/>
                            <a:t>результатив</a:t>
                          </a:r>
                          <a:r>
                            <a:rPr lang="en-US" sz="1100" b="1" dirty="0"/>
                            <a:t>.</a:t>
                          </a:r>
                          <a:endParaRPr lang="ru-RU" sz="11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 b="1" dirty="0"/>
                            <a:t>Прототип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Hex-Rays</a:t>
                          </a:r>
                          <a:endParaRPr lang="ru-RU" sz="11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9108679"/>
                      </a:ext>
                    </a:extLst>
                  </a:tr>
                  <a:tr h="7037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02" t="-61207" r="-193976" b="-2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</a:t>
                          </a:r>
                          <a:endParaRPr lang="ru-RU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4375" t="-61207" r="-1250" b="-225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916134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02" t="-207778" r="-193976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</a:t>
                          </a:r>
                          <a:endParaRPr lang="ru-RU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4375" t="-207778" r="-1250" b="-1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8618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02" t="-166867" r="-193976" b="-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~ 20 x 10</a:t>
                          </a:r>
                          <a:endParaRPr lang="ru-RU" sz="1000" dirty="0"/>
                        </a:p>
                        <a:p>
                          <a:pPr algn="ctr"/>
                          <a:r>
                            <a:rPr lang="ru-RU" sz="1000" dirty="0"/>
                            <a:t>для активно </a:t>
                          </a:r>
                          <a:r>
                            <a:rPr lang="ru-RU" sz="1000" dirty="0" err="1"/>
                            <a:t>использ</a:t>
                          </a:r>
                          <a:r>
                            <a:rPr lang="ru-RU" sz="1000" dirty="0"/>
                            <a:t>.</a:t>
                          </a:r>
                        </a:p>
                        <a:p>
                          <a:pPr algn="ctr"/>
                          <a:endParaRPr lang="en-US" sz="1000" dirty="0"/>
                        </a:p>
                        <a:p>
                          <a:pPr algn="ctr"/>
                          <a:r>
                            <a:rPr lang="en-US" sz="1000" dirty="0"/>
                            <a:t>~ 50 x 10</a:t>
                          </a:r>
                        </a:p>
                        <a:p>
                          <a:pPr algn="ctr"/>
                          <a:r>
                            <a:rPr lang="ru-RU" sz="1000" dirty="0"/>
                            <a:t>для всех</a:t>
                          </a:r>
                          <a:endParaRPr 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1</a:t>
                          </a:r>
                          <a:r>
                            <a:rPr lang="ru-RU" sz="1000" dirty="0"/>
                            <a:t> </a:t>
                          </a:r>
                          <a:r>
                            <a:rPr lang="en-US" sz="1000" dirty="0"/>
                            <a:t>x 6</a:t>
                          </a:r>
                          <a:endParaRPr lang="ru-RU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72159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129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46A6-FAB7-32C5-9F4F-18583FC5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8187C28-4ED3-AC9C-A26A-18ADBC408FC1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C814E10-FC46-7FA2-422C-F58FA9EF510C}"/>
              </a:ext>
            </a:extLst>
          </p:cNvPr>
          <p:cNvCxnSpPr>
            <a:cxnSpLocks/>
          </p:cNvCxnSpPr>
          <p:nvPr/>
        </p:nvCxnSpPr>
        <p:spPr>
          <a:xfrm>
            <a:off x="279632" y="47667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4A9C71-8EA5-AA75-5E54-9973FF017476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Оценка эффективности нейтрализации уязвимостей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 альтернативы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5787565-F208-895C-5FB1-C38AD337F1B5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98D70-AB22-0A22-128A-ABCDEEAD4834}"/>
              </a:ext>
            </a:extLst>
          </p:cNvPr>
          <p:cNvSpPr txBox="1"/>
          <p:nvPr/>
        </p:nvSpPr>
        <p:spPr>
          <a:xfrm>
            <a:off x="271497" y="483346"/>
            <a:ext cx="8592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effectLst/>
                <a:ea typeface="Calibri" panose="020F0502020204030204" pitchFamily="34" charset="0"/>
              </a:rPr>
              <a:t>Подходы-альтернативы</a:t>
            </a:r>
            <a:r>
              <a:rPr lang="en-US" sz="1200" dirty="0">
                <a:effectLst/>
                <a:ea typeface="Calibri" panose="020F0502020204030204" pitchFamily="34" charset="0"/>
              </a:rPr>
              <a:t> (</a:t>
            </a:r>
            <a:r>
              <a:rPr lang="ru-RU" sz="1200" dirty="0">
                <a:effectLst/>
                <a:ea typeface="Calibri" panose="020F0502020204030204" pitchFamily="34" charset="0"/>
              </a:rPr>
              <a:t>для модели эффективности)</a:t>
            </a:r>
            <a:r>
              <a:rPr lang="en-US" sz="1200" dirty="0">
                <a:effectLst/>
                <a:ea typeface="Calibri" panose="020F0502020204030204" pitchFamily="34" charset="0"/>
              </a:rPr>
              <a:t>:</a:t>
            </a:r>
          </a:p>
          <a:p>
            <a:pPr marL="720725" indent="-539750" algn="just"/>
            <a:r>
              <a:rPr lang="ru-RU" sz="1200" dirty="0">
                <a:solidFill>
                  <a:schemeClr val="accent1"/>
                </a:solidFill>
              </a:rPr>
              <a:t>Альт_1</a:t>
            </a:r>
            <a:r>
              <a:rPr lang="ru-RU" sz="1200" dirty="0"/>
              <a:t>. </a:t>
            </a:r>
            <a:r>
              <a:rPr lang="ru-RU" sz="1200" b="1" dirty="0">
                <a:solidFill>
                  <a:srgbClr val="00B050"/>
                </a:solidFill>
              </a:rPr>
              <a:t>Ручной подход</a:t>
            </a:r>
            <a:r>
              <a:rPr lang="ru-RU" sz="1200" b="1" dirty="0"/>
              <a:t> </a:t>
            </a:r>
            <a:r>
              <a:rPr lang="ru-RU" sz="1200" dirty="0"/>
              <a:t>– эксперт анализирует конструкции текущего представления, стараясь создать аналогичные им конструкции предыдущего</a:t>
            </a:r>
          </a:p>
          <a:p>
            <a:pPr marL="720725" indent="-539750" algn="just"/>
            <a:r>
              <a:rPr lang="ru-RU" sz="1200" dirty="0">
                <a:solidFill>
                  <a:schemeClr val="accent1"/>
                </a:solidFill>
              </a:rPr>
              <a:t>Альт_2</a:t>
            </a:r>
            <a:r>
              <a:rPr lang="ru-RU" sz="1200" dirty="0"/>
              <a:t>. </a:t>
            </a:r>
            <a:r>
              <a:rPr lang="ru-RU" sz="1200" b="1" dirty="0">
                <a:solidFill>
                  <a:srgbClr val="00B050"/>
                </a:solidFill>
              </a:rPr>
              <a:t>Алгоритмический подход </a:t>
            </a:r>
            <a:r>
              <a:rPr lang="ru-RU" sz="1200" dirty="0"/>
              <a:t>– программные утилиты преобразовывают текущее представление в предыдущее согласно правилам, заданным экспертами</a:t>
            </a:r>
          </a:p>
          <a:p>
            <a:pPr marL="720725" indent="-539750" algn="just"/>
            <a:r>
              <a:rPr lang="ru-RU" sz="1200" dirty="0">
                <a:solidFill>
                  <a:schemeClr val="accent1"/>
                </a:solidFill>
              </a:rPr>
              <a:t>Альт_3</a:t>
            </a:r>
            <a:r>
              <a:rPr lang="ru-RU" sz="1200" dirty="0"/>
              <a:t>. </a:t>
            </a:r>
            <a:r>
              <a:rPr lang="ru-RU" sz="1200" b="1" dirty="0">
                <a:solidFill>
                  <a:srgbClr val="00B050"/>
                </a:solidFill>
              </a:rPr>
              <a:t>Интеллектуальный подход </a:t>
            </a:r>
            <a:r>
              <a:rPr lang="ru-RU" sz="1200" dirty="0"/>
              <a:t>– искусственный интеллект решает отдельные задачи реверс-инжиниринга (распознание шаблонов обфускации кода, восстановление структур и свойств данных, генерация псевдокода логики работы, документирование и пр.</a:t>
            </a:r>
          </a:p>
          <a:p>
            <a:pPr marL="720725" indent="-539750" algn="just"/>
            <a:r>
              <a:rPr lang="ru-RU" sz="1200" dirty="0">
                <a:solidFill>
                  <a:schemeClr val="accent1"/>
                </a:solidFill>
              </a:rPr>
              <a:t>Альт_4</a:t>
            </a:r>
            <a:r>
              <a:rPr lang="ru-RU" sz="1200" dirty="0"/>
              <a:t>. </a:t>
            </a:r>
            <a:r>
              <a:rPr lang="ru-RU" sz="1200" b="1" dirty="0">
                <a:solidFill>
                  <a:srgbClr val="00B050"/>
                </a:solidFill>
              </a:rPr>
              <a:t>Полный перебор </a:t>
            </a:r>
            <a:r>
              <a:rPr lang="ru-RU" sz="1200" dirty="0"/>
              <a:t>– Теоретический перебор конструкций предыдущего представления для получения экземпляра, в точности преобразуемого в текущее</a:t>
            </a:r>
          </a:p>
          <a:p>
            <a:pPr marL="720725" indent="-539750" algn="just"/>
            <a:r>
              <a:rPr lang="ru-RU" sz="1200" dirty="0">
                <a:solidFill>
                  <a:schemeClr val="accent1"/>
                </a:solidFill>
              </a:rPr>
              <a:t>Альт_5</a:t>
            </a:r>
            <a:r>
              <a:rPr lang="ru-RU" sz="1200" dirty="0"/>
              <a:t>. </a:t>
            </a:r>
            <a:r>
              <a:rPr lang="ru-RU" sz="1200" b="1" dirty="0">
                <a:solidFill>
                  <a:srgbClr val="00B050"/>
                </a:solidFill>
              </a:rPr>
              <a:t>Генетический подход </a:t>
            </a:r>
            <a:r>
              <a:rPr lang="ru-RU" sz="1200" dirty="0"/>
              <a:t>– Предлагаемый в работе подход ГДЭ, основанный на решении оптимизационной задачи подбора конструкций представления с помощью генетических алгоритмов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167D9-7526-C659-D166-AC3F890789E6}"/>
              </a:ext>
            </a:extLst>
          </p:cNvPr>
          <p:cNvSpPr txBox="1"/>
          <p:nvPr/>
        </p:nvSpPr>
        <p:spPr>
          <a:xfrm>
            <a:off x="279632" y="2746964"/>
            <a:ext cx="4528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ea typeface="Calibri" panose="020F0502020204030204" pitchFamily="34" charset="0"/>
              </a:rPr>
              <a:t>Значения параметров альтернатив</a:t>
            </a:r>
            <a:r>
              <a:rPr lang="en-US" sz="1200" dirty="0">
                <a:effectLst/>
                <a:ea typeface="Calibri" panose="020F0502020204030204" pitchFamily="34" charset="0"/>
              </a:rPr>
              <a:t>:</a:t>
            </a:r>
            <a:endParaRPr lang="ru-RU" sz="1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EBBEAC-CD2A-344F-EC53-821013D5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/>
          <a:stretch/>
        </p:blipFill>
        <p:spPr>
          <a:xfrm>
            <a:off x="302137" y="2976337"/>
            <a:ext cx="8459578" cy="1089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7FEAC0-0BE2-3599-C352-BB958A0DF013}"/>
              </a:ext>
            </a:extLst>
          </p:cNvPr>
          <p:cNvSpPr txBox="1"/>
          <p:nvPr/>
        </p:nvSpPr>
        <p:spPr>
          <a:xfrm>
            <a:off x="323528" y="4108442"/>
            <a:ext cx="4528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ea typeface="Calibri" panose="020F0502020204030204" pitchFamily="34" charset="0"/>
              </a:rPr>
              <a:t>Значения вспомогательных и основных критериев эффективности 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47B897-B85B-06EE-F119-ED1A676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7094" y="4353111"/>
            <a:ext cx="8441370" cy="10775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C2887A-A4B4-A128-3611-2C5F4A72FC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2137" y="5526530"/>
            <a:ext cx="8446328" cy="7218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16EE3D-CF79-132A-29D5-661D198A0B6A}"/>
              </a:ext>
            </a:extLst>
          </p:cNvPr>
          <p:cNvSpPr txBox="1"/>
          <p:nvPr/>
        </p:nvSpPr>
        <p:spPr>
          <a:xfrm>
            <a:off x="284847" y="6322456"/>
            <a:ext cx="795956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Генетический подход (Альт_5) → Повышение результативности при сохранении оперативности и ресурсоэкономности</a:t>
            </a:r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:a16="http://schemas.microsoft.com/office/drawing/2014/main" id="{C83C4221-7656-3C4F-4116-8E9075D1BE55}"/>
              </a:ext>
            </a:extLst>
          </p:cNvPr>
          <p:cNvSpPr/>
          <p:nvPr/>
        </p:nvSpPr>
        <p:spPr>
          <a:xfrm rot="16200000" flipH="1">
            <a:off x="8326581" y="6220889"/>
            <a:ext cx="267703" cy="432046"/>
          </a:xfrm>
          <a:prstGeom prst="bentUpArrow">
            <a:avLst>
              <a:gd name="adj1" fmla="val 43781"/>
              <a:gd name="adj2" fmla="val 45270"/>
              <a:gd name="adj3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3DA6E-FE5A-9290-0878-FB56057F7E43}"/>
              </a:ext>
            </a:extLst>
          </p:cNvPr>
          <p:cNvSpPr/>
          <p:nvPr/>
        </p:nvSpPr>
        <p:spPr>
          <a:xfrm>
            <a:off x="514616" y="2361939"/>
            <a:ext cx="528992" cy="190497"/>
          </a:xfrm>
          <a:prstGeom prst="rect">
            <a:avLst/>
          </a:prstGeom>
          <a:noFill/>
          <a:ln w="19050">
            <a:solidFill>
              <a:srgbClr val="F5801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45A9CC-98E1-0442-963A-03585E8EB05B}"/>
              </a:ext>
            </a:extLst>
          </p:cNvPr>
          <p:cNvSpPr/>
          <p:nvPr/>
        </p:nvSpPr>
        <p:spPr>
          <a:xfrm>
            <a:off x="7709871" y="5520097"/>
            <a:ext cx="432048" cy="160568"/>
          </a:xfrm>
          <a:prstGeom prst="rect">
            <a:avLst/>
          </a:prstGeom>
          <a:noFill/>
          <a:ln w="19050">
            <a:solidFill>
              <a:srgbClr val="F5801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4DE467-014D-64EE-4934-F2B733B4F954}"/>
              </a:ext>
            </a:extLst>
          </p:cNvPr>
          <p:cNvSpPr/>
          <p:nvPr/>
        </p:nvSpPr>
        <p:spPr>
          <a:xfrm>
            <a:off x="633635" y="3911600"/>
            <a:ext cx="782481" cy="154233"/>
          </a:xfrm>
          <a:prstGeom prst="rect">
            <a:avLst/>
          </a:prstGeom>
          <a:noFill/>
          <a:ln w="19050">
            <a:solidFill>
              <a:srgbClr val="F5801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EB9619-12B3-A8A8-2E41-E06ADEFF825C}"/>
              </a:ext>
            </a:extLst>
          </p:cNvPr>
          <p:cNvSpPr/>
          <p:nvPr/>
        </p:nvSpPr>
        <p:spPr>
          <a:xfrm>
            <a:off x="611561" y="5278593"/>
            <a:ext cx="675782" cy="152033"/>
          </a:xfrm>
          <a:prstGeom prst="rect">
            <a:avLst/>
          </a:prstGeom>
          <a:noFill/>
          <a:ln w="19050">
            <a:solidFill>
              <a:srgbClr val="F5801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2C23E3-1389-6F0E-370B-85F9AECD294D}"/>
              </a:ext>
            </a:extLst>
          </p:cNvPr>
          <p:cNvSpPr/>
          <p:nvPr/>
        </p:nvSpPr>
        <p:spPr>
          <a:xfrm>
            <a:off x="7117738" y="5676509"/>
            <a:ext cx="1643977" cy="5803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04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8C50-A786-D0D5-144E-1209B13EC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0DDF066-D95E-7D0D-7DB0-A90917E3CACD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8893E06-2EA5-C621-0500-AB715060C4F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6DC361-AA6E-7882-7665-3BE6F86C25BD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Рекомендации по развитию генетического реверс-инжиниринга</a:t>
            </a: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(на базе выявленных проблемных вопросов)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451BD-EE6A-A9C6-49F2-81C381CAAD27}"/>
              </a:ext>
            </a:extLst>
          </p:cNvPr>
          <p:cNvSpPr txBox="1"/>
          <p:nvPr/>
        </p:nvSpPr>
        <p:spPr>
          <a:xfrm>
            <a:off x="179511" y="692696"/>
            <a:ext cx="8684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Выявлены, систематизированы и проанализированы 25 проблемных вопросов ГРИ (на предмет их устранения)</a:t>
            </a:r>
            <a:endParaRPr lang="ru-RU" sz="14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78FA4AB-82B5-9AF5-E632-00B94E570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39717"/>
              </p:ext>
            </p:extLst>
          </p:nvPr>
        </p:nvGraphicFramePr>
        <p:xfrm>
          <a:off x="247735" y="1004792"/>
          <a:ext cx="6803999" cy="5260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8566">
                  <a:extLst>
                    <a:ext uri="{9D8B030D-6E8A-4147-A177-3AD203B41FA5}">
                      <a16:colId xmlns:a16="http://schemas.microsoft.com/office/drawing/2014/main" val="2475063557"/>
                    </a:ext>
                  </a:extLst>
                </a:gridCol>
                <a:gridCol w="334760">
                  <a:extLst>
                    <a:ext uri="{9D8B030D-6E8A-4147-A177-3AD203B41FA5}">
                      <a16:colId xmlns:a16="http://schemas.microsoft.com/office/drawing/2014/main" val="2364084352"/>
                    </a:ext>
                  </a:extLst>
                </a:gridCol>
                <a:gridCol w="334760">
                  <a:extLst>
                    <a:ext uri="{9D8B030D-6E8A-4147-A177-3AD203B41FA5}">
                      <a16:colId xmlns:a16="http://schemas.microsoft.com/office/drawing/2014/main" val="1170876536"/>
                    </a:ext>
                  </a:extLst>
                </a:gridCol>
                <a:gridCol w="334760">
                  <a:extLst>
                    <a:ext uri="{9D8B030D-6E8A-4147-A177-3AD203B41FA5}">
                      <a16:colId xmlns:a16="http://schemas.microsoft.com/office/drawing/2014/main" val="3183828114"/>
                    </a:ext>
                  </a:extLst>
                </a:gridCol>
                <a:gridCol w="321153">
                  <a:extLst>
                    <a:ext uri="{9D8B030D-6E8A-4147-A177-3AD203B41FA5}">
                      <a16:colId xmlns:a16="http://schemas.microsoft.com/office/drawing/2014/main" val="1750727370"/>
                    </a:ext>
                  </a:extLst>
                </a:gridCol>
              </a:tblGrid>
              <a:tr h="393243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Проблемный вопрос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43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Сущности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для доработки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4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14660"/>
                  </a:ext>
                </a:extLst>
              </a:tr>
              <a:tr h="196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effectLst/>
                        </a:rPr>
                        <a:t>О.</a:t>
                      </a:r>
                      <a:endParaRPr lang="ru-RU" sz="13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b="1">
                          <a:solidFill>
                            <a:schemeClr val="bg1"/>
                          </a:solidFill>
                          <a:effectLst/>
                        </a:rPr>
                        <a:t>А.</a:t>
                      </a:r>
                      <a:endParaRPr lang="ru-RU" sz="13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П.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</a:rPr>
                        <a:t>У.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54046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1. Формирование входного синтаксиса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630884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2. Восстановление неоптимального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ИсхКода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723626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3. Восстановление слабо интерпретируемого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ИсхКода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099950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4. Попадание в локальный максимум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+/–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896525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5. Рост количества итераций ГДЭ от размера ГСП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699612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6. Рост количества итераций ГДЭ от вложенности синтаксиса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+/–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640933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7. Сложность подбора идентификаторов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+/–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015179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8. Сложность подбора числовых константных значений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+/–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993671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9. Сложность подбора строковых константных значений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935646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10. Сложность восстановления группы функций вместо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ИсхКода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одной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444144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11. Генерация первоначальной популяции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436088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12. Выбор первоначального размера хромосомы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950038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spc="-20" dirty="0">
                          <a:solidFill>
                            <a:schemeClr val="tx1"/>
                          </a:solidFill>
                          <a:effectLst/>
                        </a:rPr>
                        <a:t>13. Выбор частот скрещивания и мутации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653802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14. Влияние качества функции приспособленности на сходимость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32133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15. Время-затратность вычисления функции приспособленности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516474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16. Идентификация средства преобразования особи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88152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17. Идентификация синтаксиса представления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133002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18. Использование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АсмКода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вместо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МашКода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003811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19. Отсутствие формальных синтаксисов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ряда представлений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584806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20. Проверка подхода ГДЭ 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effectLst/>
                        </a:rPr>
                        <a:t>на ограниченном количестве представлений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125659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21. Зависимость сигнатур уязвимостей от синтаксиса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93042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22. Отсутствие учета семантики и динамики при поиске уязвимостей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08909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23. Неполный охват обнаруживаемых уязвимостей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85171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24. Частичная зависимость алгоритмов от синтаксисов представлений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+/–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+/–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1873"/>
                  </a:ext>
                </a:extLst>
              </a:tr>
              <a:tr h="186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25. ГДЭ оптимизированной и обфусцированной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+/–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1515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598180-8BCA-3966-E3AA-0B027F2F3FD7}"/>
              </a:ext>
            </a:extLst>
          </p:cNvPr>
          <p:cNvSpPr txBox="1"/>
          <p:nvPr/>
        </p:nvSpPr>
        <p:spPr>
          <a:xfrm>
            <a:off x="7151554" y="1009301"/>
            <a:ext cx="16689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/>
              <a:t>Критерии:</a:t>
            </a:r>
          </a:p>
          <a:p>
            <a:r>
              <a:rPr lang="ru-RU" sz="1200" dirty="0"/>
              <a:t>«О.» – основа подхода</a:t>
            </a:r>
          </a:p>
          <a:p>
            <a:r>
              <a:rPr lang="ru-RU" sz="1200" dirty="0"/>
              <a:t>«А.» – алгоритмы</a:t>
            </a:r>
          </a:p>
          <a:p>
            <a:r>
              <a:rPr lang="ru-RU" sz="1200" dirty="0"/>
              <a:t>«П.» – представления</a:t>
            </a:r>
          </a:p>
          <a:p>
            <a:r>
              <a:rPr lang="ru-RU" sz="1200" dirty="0"/>
              <a:t>«У.» – уязвимости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6A3B2-F5CD-A209-6257-D42476180521}"/>
              </a:ext>
            </a:extLst>
          </p:cNvPr>
          <p:cNvSpPr txBox="1"/>
          <p:nvPr/>
        </p:nvSpPr>
        <p:spPr>
          <a:xfrm>
            <a:off x="7164288" y="2089421"/>
            <a:ext cx="17842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/>
              <a:t>Степень доработки:</a:t>
            </a:r>
          </a:p>
          <a:p>
            <a:r>
              <a:rPr lang="ru-RU" sz="1200" dirty="0"/>
              <a:t>« » – отсутствует</a:t>
            </a:r>
          </a:p>
          <a:p>
            <a:r>
              <a:rPr lang="ru-RU" sz="1200" dirty="0"/>
              <a:t>«+/–» – количественная </a:t>
            </a:r>
            <a:br>
              <a:rPr lang="ru-RU" sz="1200" dirty="0"/>
            </a:br>
            <a:r>
              <a:rPr lang="ru-RU" sz="1200" dirty="0"/>
              <a:t>               или частичная</a:t>
            </a:r>
          </a:p>
          <a:p>
            <a:pPr>
              <a:tabLst>
                <a:tab pos="360363" algn="l"/>
              </a:tabLst>
            </a:pPr>
            <a:r>
              <a:rPr lang="ru-RU" sz="1200" dirty="0"/>
              <a:t>«+» – качественная</a:t>
            </a:r>
            <a:br>
              <a:rPr lang="ru-RU" sz="1200" dirty="0"/>
            </a:br>
            <a:r>
              <a:rPr lang="ru-RU" sz="1200" dirty="0"/>
              <a:t>           или полная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24B5A-C06C-9065-5DEC-3F166D5C8D0B}"/>
              </a:ext>
            </a:extLst>
          </p:cNvPr>
          <p:cNvSpPr txBox="1"/>
          <p:nvPr/>
        </p:nvSpPr>
        <p:spPr>
          <a:xfrm>
            <a:off x="179512" y="6267455"/>
            <a:ext cx="875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>
                <a:solidFill>
                  <a:srgbClr val="C00000"/>
                </a:solidFill>
              </a:rPr>
              <a:t>Вывод</a:t>
            </a:r>
            <a:r>
              <a:rPr lang="en-US" sz="1200" u="sng" dirty="0">
                <a:solidFill>
                  <a:srgbClr val="C00000"/>
                </a:solidFill>
              </a:rPr>
              <a:t>: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ни один из проблемных вопросов не требует принципиального пересмотрения основ (частичное – являются решаемым)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9795729-B8DF-A93C-7C76-C74E112F0717}"/>
              </a:ext>
            </a:extLst>
          </p:cNvPr>
          <p:cNvCxnSpPr/>
          <p:nvPr/>
        </p:nvCxnSpPr>
        <p:spPr>
          <a:xfrm>
            <a:off x="7164288" y="3351093"/>
            <a:ext cx="1656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9A6E7323-678C-583B-1D88-EBA7D6B6ACCD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И.3</a:t>
            </a:r>
          </a:p>
        </p:txBody>
      </p:sp>
    </p:spTree>
    <p:extLst>
      <p:ext uri="{BB962C8B-B14F-4D97-AF65-F5344CB8AC3E}">
        <p14:creationId xmlns:p14="http://schemas.microsoft.com/office/powerpoint/2010/main" val="3338260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6056A-C33A-B31C-3B60-3C7E0DA8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820A3E09-43AB-FA7B-1F91-D2BC2060F546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42FA0E5-891D-0B52-6F59-57302A621680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1E786C9-27EA-D014-FD2B-67F72217F6F3}"/>
              </a:ext>
            </a:extLst>
          </p:cNvPr>
          <p:cNvSpPr txBox="1"/>
          <p:nvPr/>
        </p:nvSpPr>
        <p:spPr>
          <a:xfrm>
            <a:off x="279632" y="28838"/>
            <a:ext cx="85847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Основные научные результаты: соответствие паспортам специальностей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99BA9D2-F5C2-EBF5-799A-084D8BAC3450}"/>
              </a:ext>
            </a:extLst>
          </p:cNvPr>
          <p:cNvGraphicFramePr>
            <a:graphicFrameLocks noGrp="1"/>
          </p:cNvGraphicFramePr>
          <p:nvPr/>
        </p:nvGraphicFramePr>
        <p:xfrm>
          <a:off x="302841" y="708308"/>
          <a:ext cx="8561526" cy="590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6183">
                  <a:extLst>
                    <a:ext uri="{9D8B030D-6E8A-4147-A177-3AD203B41FA5}">
                      <a16:colId xmlns:a16="http://schemas.microsoft.com/office/drawing/2014/main" val="1527289590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Результаты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Пункты паспорта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Специальность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2.3.1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(смежная к 2.3.6)</a:t>
                      </a: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Специальность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2.3.6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62620"/>
                  </a:ext>
                </a:extLst>
              </a:tr>
              <a:tr h="72708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ОНР-1.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Методология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реверс-инжиниринга программной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системы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интересах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обнаружения уязвимостей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п.1.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Теоретические основы и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системного анализа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оптимизации, управления, принятия решений,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обработки информации и искусственного интеллекта</a:t>
                      </a: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1. Теория и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методология обеспечения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информационной безопасности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защиты информации</a:t>
                      </a: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49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ОНР-2.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Модель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жизненного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цикла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программы с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разноуровне-выми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уязвимостями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 позиции эволюции представлений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3. Методы,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выявления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идентификации,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классификации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анализа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угроз нарушения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информационной безопасности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объектов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различного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 и класса</a:t>
                      </a:r>
                      <a:endParaRPr lang="ru-RU" sz="1000" dirty="0"/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74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ОНР-3.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Подход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генетической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деэволюции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представлений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п.1.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Теоретические основы и методы системного анализа,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оптимизации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управления, принятия решений,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обработки информации и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искусственного интеллекта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п.3. Разработка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критериев и моделей описания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оценки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эффективности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 задач системного анализа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оптимизации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управления, принятия решений,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обработки информации и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искусственного интеллекта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62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ОНР-4.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Научно-методический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алгоритмический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инструментарий для проведения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генетической декомпиляции представлений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п.4. Разработка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методов и алгоритмов решения задач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системного анализа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управления,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принятия решений, обработки информации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искусственного интеллекта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п.5. Разработка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специального математического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алгоритмического обеспечения систем анализа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оптимизации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управления, принятия решений,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обработки информации и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искусственного интеллекта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84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ОНР-5.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Архитектура системы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генетического реверс-инжиниринга представлений программы с интеллектуальным функционалом по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поиску уязвимостей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программная реализация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ее компонента</a:t>
                      </a: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17. Методы, модели и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разработки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безопасного программного  обеспе-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чения,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выявления в нем  дефектов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безопасности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противодействия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скрытым каналам передачи данных и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выявления уязвимостей в компью- 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терных системах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сетях</a:t>
                      </a:r>
                      <a:endParaRPr lang="ru-RU" sz="1000" dirty="0"/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10515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38236FBD-B8D7-5E72-A28B-AC13D0FF2302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И.4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27239AC-18AD-23B4-DE1C-75EE803A26DE}"/>
              </a:ext>
            </a:extLst>
          </p:cNvPr>
          <p:cNvSpPr/>
          <p:nvPr/>
        </p:nvSpPr>
        <p:spPr>
          <a:xfrm>
            <a:off x="2411760" y="1355314"/>
            <a:ext cx="360000" cy="17755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16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62AB6A1-6009-7AE3-56E8-58C490A1C24F}"/>
              </a:ext>
            </a:extLst>
          </p:cNvPr>
          <p:cNvSpPr/>
          <p:nvPr/>
        </p:nvSpPr>
        <p:spPr>
          <a:xfrm>
            <a:off x="2411760" y="2082784"/>
            <a:ext cx="360000" cy="17755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72F25CF-73AE-1E15-FB02-64B0E4C68B6D}"/>
              </a:ext>
            </a:extLst>
          </p:cNvPr>
          <p:cNvSpPr/>
          <p:nvPr/>
        </p:nvSpPr>
        <p:spPr>
          <a:xfrm>
            <a:off x="2411760" y="2857092"/>
            <a:ext cx="360000" cy="17755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8EAC537-75A0-2BC6-2B16-FB9BB50783E8}"/>
              </a:ext>
            </a:extLst>
          </p:cNvPr>
          <p:cNvSpPr/>
          <p:nvPr/>
        </p:nvSpPr>
        <p:spPr>
          <a:xfrm>
            <a:off x="2411800" y="4077072"/>
            <a:ext cx="360000" cy="17755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88C9138-0289-4CF2-CF81-5CD94433C0E4}"/>
              </a:ext>
            </a:extLst>
          </p:cNvPr>
          <p:cNvSpPr/>
          <p:nvPr/>
        </p:nvSpPr>
        <p:spPr>
          <a:xfrm>
            <a:off x="2411800" y="5339679"/>
            <a:ext cx="360000" cy="17755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88E6332-C7D2-F978-F876-F175B598383C}"/>
              </a:ext>
            </a:extLst>
          </p:cNvPr>
          <p:cNvSpPr/>
          <p:nvPr/>
        </p:nvSpPr>
        <p:spPr>
          <a:xfrm>
            <a:off x="4427984" y="404664"/>
            <a:ext cx="360000" cy="17755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N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98D19-C9FC-D6C4-5B0B-B7E898859425}"/>
              </a:ext>
            </a:extLst>
          </p:cNvPr>
          <p:cNvSpPr txBox="1"/>
          <p:nvPr/>
        </p:nvSpPr>
        <p:spPr>
          <a:xfrm>
            <a:off x="4860032" y="366772"/>
            <a:ext cx="38217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/>
              <a:t>Количество публикаций в рецензируемых научных изданиях</a:t>
            </a:r>
          </a:p>
        </p:txBody>
      </p:sp>
    </p:spTree>
    <p:extLst>
      <p:ext uri="{BB962C8B-B14F-4D97-AF65-F5344CB8AC3E}">
        <p14:creationId xmlns:p14="http://schemas.microsoft.com/office/powerpoint/2010/main" val="1777007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44099-3700-AD39-C7ED-4B5B794A0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29A4263-C3D2-09F2-5A7A-70A1EABC22BC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9010138-6DAE-A12D-D987-2D6ADD09C722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F8FE72-296E-2215-38AA-4BADC9940CC7}"/>
              </a:ext>
            </a:extLst>
          </p:cNvPr>
          <p:cNvSpPr txBox="1"/>
          <p:nvPr/>
        </p:nvSpPr>
        <p:spPr>
          <a:xfrm>
            <a:off x="279632" y="46365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ОНР-1. Методология реверс-инжиниринга программной системы в интересах обнаружения уязвимостей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3FCB9-A901-B4D0-AC2F-208DBF1F2DC2}"/>
              </a:ext>
            </a:extLst>
          </p:cNvPr>
          <p:cNvSpPr txBox="1"/>
          <p:nvPr/>
        </p:nvSpPr>
        <p:spPr>
          <a:xfrm>
            <a:off x="256396" y="995819"/>
            <a:ext cx="86633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u="sng" dirty="0"/>
              <a:t>В рецензируемых научных изданиях из перечня ВАК</a:t>
            </a:r>
            <a:r>
              <a:rPr lang="en-US" sz="1100" b="1" u="sng" dirty="0"/>
              <a:t>:</a:t>
            </a:r>
            <a:endParaRPr lang="ru-RU" sz="1100" b="1" u="sng" dirty="0"/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Израилов К.Е.</a:t>
            </a:r>
            <a:r>
              <a:rPr lang="ru-RU" sz="900" dirty="0"/>
              <a:t> Методология реверс-инжиниринга машинного кода. Часть 1. Подготовка объекта исследования // Труды учебных заведений связи. 2023. Т. 9. № 5. С. 79-90</a:t>
            </a:r>
            <a:endParaRPr lang="ru-RU" sz="900" b="1" dirty="0">
              <a:solidFill>
                <a:srgbClr val="00B050"/>
              </a:solidFill>
            </a:endParaRP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Израилов К.Е.</a:t>
            </a:r>
            <a:r>
              <a:rPr lang="ru-RU" sz="900" dirty="0"/>
              <a:t> Методология реверс-инжиниринга машинного кода. Часть 2. Статическое исследование // Труды учебных заведений связи // 2023. Т. 9. № 6. С. 68-82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Израилов К.Е.</a:t>
            </a:r>
            <a:r>
              <a:rPr lang="ru-RU" sz="900" dirty="0"/>
              <a:t> Методология реверс-инжиниринга машинного кода. Часть 3. Динамическое исследование и документирование // Труды учебных заведений связи. 2024. Т. 10. № 1. С. 86-96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Курта П.А., Израилов К.Е. Обзор способов построения динамических адаптивных интерфейсов и их интеллектуализация // Научно-аналитический журнал "Вестник Санкт-Петербургского университета Государственной противопожарной службы МЧС России". 2023. № 4. С. 119-132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 err="1"/>
              <a:t>Гудаков</a:t>
            </a:r>
            <a:r>
              <a:rPr lang="ru-RU" sz="900" dirty="0"/>
              <a:t> А.П., Израилов К.Е., Котенко И.В. Дискуссионная статья: прогнозирование возможностей применения неевклидовой геометрии в информационной безопасности // Информатизация и связь. 2022. № 3. С. 15-21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Буйневич М.В., Покусов В.В., Израилов К.Е. Модель угроз информационно-технического взаимодействия в интегрированной системе защиты информации // Информатизация и связь. 2021. № 4. С. 66-73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Буйневич М.В., Израилов К.Е. Идентификация архитектуры процессора выполняемого кода на базе машинного обучения. Часть 1. Частотно-байтовая модель // Труды учебных заведений связи. 2020. Т. 6. № 1. С. 77-85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Буйневич М.В., Израилов К.Е. Идентификация архитектуры процессора выполняемого кода на базе машинного обучения. Часть 2. Способ идентификации // Труды учебных заведений связи. 2020. Т. 6. № 2. С. 104-112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Буйневич М.В., Израилов К.Е. Идентификация архитектуры процессора выполняемого кода на базе машинного обучения. Часть 3. Оценка качества и границы применимости // Труды учебных заведений связи. 2020. Т. 6. № 3. С. 48-57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Буйневич М.В., Ганов Г.А., Израилов К.Е. Интеллектуальный метод визуализации взаимодействий программ в интересах аудита информационной безопасности операционной системы // Информатизация и связь. 2020. № 4. С. 67-74</a:t>
            </a:r>
          </a:p>
          <a:p>
            <a:pPr marL="357188" indent="-177800" algn="just">
              <a:buFont typeface="+mj-lt"/>
              <a:buAutoNum type="arabicPeriod"/>
            </a:pPr>
            <a:r>
              <a:rPr lang="ru-RU" sz="900" dirty="0"/>
              <a:t>Буйневич М.В., Израилов К.Е. Способ классификации файлов на базе технологии машинного обучения // Вестник Санкт-Петербургского государственного университета технологии и дизайна. Серия 1: Естественные и технические науки. 2020. № 1. С. 34-41</a:t>
            </a:r>
          </a:p>
          <a:p>
            <a:pPr marL="404813" indent="-228600" algn="just">
              <a:buFont typeface="+mj-lt"/>
              <a:buAutoNum type="arabicPeriod"/>
            </a:pPr>
            <a:endParaRPr lang="ru-RU" sz="900" dirty="0"/>
          </a:p>
          <a:p>
            <a:pPr algn="just"/>
            <a:r>
              <a:rPr lang="ru-RU" sz="1100" b="1" u="sng" dirty="0"/>
              <a:t>Во входящих в международную систему цитирования</a:t>
            </a:r>
          </a:p>
          <a:p>
            <a:pPr indent="179388" algn="just"/>
            <a:r>
              <a:rPr lang="ru-RU" sz="1000" b="1" u="sng" dirty="0"/>
              <a:t>журналах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357188" indent="-177800" algn="just">
              <a:buFont typeface="+mj-lt"/>
              <a:buAutoNum type="arabicPeriod" startAt="12"/>
            </a:pPr>
            <a:r>
              <a:rPr lang="ru-RU" sz="900" dirty="0" err="1"/>
              <a:t>Kotenko</a:t>
            </a:r>
            <a:r>
              <a:rPr lang="ru-RU" sz="900" dirty="0"/>
              <a:t> I., Izrailov K., Buinevich M. </a:t>
            </a:r>
            <a:r>
              <a:rPr lang="ru-RU" sz="900" dirty="0" err="1"/>
              <a:t>Static</a:t>
            </a:r>
            <a:r>
              <a:rPr lang="ru-RU" sz="900" dirty="0"/>
              <a:t> Analysis </a:t>
            </a:r>
            <a:r>
              <a:rPr lang="ru-RU" sz="900" dirty="0" err="1"/>
              <a:t>of</a:t>
            </a:r>
            <a:r>
              <a:rPr lang="ru-RU" sz="900" dirty="0"/>
              <a:t> Information Systems </a:t>
            </a:r>
            <a:r>
              <a:rPr lang="ru-RU" sz="900" dirty="0" err="1"/>
              <a:t>for</a:t>
            </a:r>
            <a:r>
              <a:rPr lang="ru-RU" sz="900" dirty="0"/>
              <a:t> </a:t>
            </a:r>
            <a:r>
              <a:rPr lang="ru-RU" sz="900" dirty="0" err="1"/>
              <a:t>IoT</a:t>
            </a:r>
            <a:r>
              <a:rPr lang="ru-RU" sz="900" dirty="0"/>
              <a:t> Cyber Security: A Survey </a:t>
            </a:r>
            <a:r>
              <a:rPr lang="ru-RU" sz="900" dirty="0" err="1"/>
              <a:t>of</a:t>
            </a:r>
            <a:r>
              <a:rPr lang="ru-RU" sz="900" dirty="0"/>
              <a:t> Machine Learning </a:t>
            </a:r>
            <a:r>
              <a:rPr lang="ru-RU" sz="900" dirty="0" err="1"/>
              <a:t>Approaches</a:t>
            </a:r>
            <a:r>
              <a:rPr lang="ru-RU" sz="900" dirty="0"/>
              <a:t> // </a:t>
            </a:r>
            <a:r>
              <a:rPr lang="ru-RU" sz="900" dirty="0" err="1"/>
              <a:t>Sensors</a:t>
            </a:r>
            <a:r>
              <a:rPr lang="ru-RU" sz="900" dirty="0"/>
              <a:t>. 2022. </a:t>
            </a:r>
            <a:r>
              <a:rPr lang="ru-RU" sz="900" dirty="0" err="1"/>
              <a:t>Vol</a:t>
            </a:r>
            <a:r>
              <a:rPr lang="ru-RU" sz="900" dirty="0"/>
              <a:t>. 22. </a:t>
            </a:r>
            <a:r>
              <a:rPr lang="ru-RU" sz="900" dirty="0" err="1"/>
              <a:t>Iss</a:t>
            </a:r>
            <a:r>
              <a:rPr lang="ru-RU" sz="900" dirty="0"/>
              <a:t>. 4. PP. 1335</a:t>
            </a:r>
          </a:p>
          <a:p>
            <a:pPr marL="357188" indent="-177800" algn="just">
              <a:buFont typeface="+mj-lt"/>
              <a:buAutoNum type="arabicPeriod" startAt="12"/>
            </a:pPr>
            <a:r>
              <a:rPr lang="ru-RU" sz="900" dirty="0"/>
              <a:t>Buinevich M., Izrailov K., </a:t>
            </a:r>
            <a:r>
              <a:rPr lang="ru-RU" sz="900" dirty="0" err="1"/>
              <a:t>Kotenko</a:t>
            </a:r>
            <a:r>
              <a:rPr lang="ru-RU" sz="900" dirty="0"/>
              <a:t> I., </a:t>
            </a:r>
            <a:r>
              <a:rPr lang="ru-RU" sz="900" dirty="0" err="1"/>
              <a:t>Kurta</a:t>
            </a:r>
            <a:r>
              <a:rPr lang="ru-RU" sz="900" dirty="0"/>
              <a:t> P. </a:t>
            </a:r>
            <a:r>
              <a:rPr lang="ru-RU" sz="900" dirty="0" err="1"/>
              <a:t>Method</a:t>
            </a:r>
            <a:r>
              <a:rPr lang="ru-RU" sz="900" dirty="0"/>
              <a:t> </a:t>
            </a:r>
            <a:r>
              <a:rPr lang="ru-RU" sz="900" dirty="0" err="1"/>
              <a:t>and</a:t>
            </a:r>
            <a:r>
              <a:rPr lang="ru-RU" sz="900" dirty="0"/>
              <a:t> </a:t>
            </a:r>
            <a:r>
              <a:rPr lang="ru-RU" sz="900" dirty="0" err="1"/>
              <a:t>algorithms</a:t>
            </a:r>
            <a:r>
              <a:rPr lang="ru-RU" sz="900" dirty="0"/>
              <a:t> </a:t>
            </a:r>
            <a:r>
              <a:rPr lang="ru-RU" sz="900" dirty="0" err="1"/>
              <a:t>of</a:t>
            </a:r>
            <a:r>
              <a:rPr lang="ru-RU" sz="900" dirty="0"/>
              <a:t> </a:t>
            </a:r>
            <a:r>
              <a:rPr lang="ru-RU" sz="900" dirty="0" err="1"/>
              <a:t>visual</a:t>
            </a:r>
            <a:r>
              <a:rPr lang="ru-RU" sz="900" dirty="0"/>
              <a:t> </a:t>
            </a:r>
            <a:r>
              <a:rPr lang="ru-RU" sz="900" dirty="0" err="1"/>
              <a:t>audit</a:t>
            </a:r>
            <a:r>
              <a:rPr lang="ru-RU" sz="900" dirty="0"/>
              <a:t> </a:t>
            </a:r>
            <a:r>
              <a:rPr lang="ru-RU" sz="900" dirty="0" err="1"/>
              <a:t>of</a:t>
            </a:r>
            <a:r>
              <a:rPr lang="ru-RU" sz="900" dirty="0"/>
              <a:t> </a:t>
            </a:r>
            <a:r>
              <a:rPr lang="ru-RU" sz="900" dirty="0" err="1"/>
              <a:t>program</a:t>
            </a:r>
            <a:r>
              <a:rPr lang="ru-RU" sz="900" dirty="0"/>
              <a:t> </a:t>
            </a:r>
            <a:r>
              <a:rPr lang="ru-RU" sz="900" dirty="0" err="1"/>
              <a:t>interaction</a:t>
            </a:r>
            <a:r>
              <a:rPr lang="ru-RU" sz="900" dirty="0"/>
              <a:t> // Journal </a:t>
            </a:r>
            <a:r>
              <a:rPr lang="ru-RU" sz="900" dirty="0" err="1"/>
              <a:t>of</a:t>
            </a:r>
            <a:r>
              <a:rPr lang="ru-RU" sz="900" dirty="0"/>
              <a:t> Internet Services </a:t>
            </a:r>
            <a:r>
              <a:rPr lang="ru-RU" sz="900" dirty="0" err="1"/>
              <a:t>and</a:t>
            </a:r>
            <a:r>
              <a:rPr lang="ru-RU" sz="900" dirty="0"/>
              <a:t> Information Security. 2021. </a:t>
            </a:r>
            <a:r>
              <a:rPr lang="ru-RU" sz="900" dirty="0" err="1"/>
              <a:t>Vol</a:t>
            </a:r>
            <a:r>
              <a:rPr lang="ru-RU" sz="900" dirty="0"/>
              <a:t>. 11. </a:t>
            </a:r>
            <a:r>
              <a:rPr lang="ru-RU" sz="900" dirty="0" err="1"/>
              <a:t>Iss</a:t>
            </a:r>
            <a:r>
              <a:rPr lang="ru-RU" sz="900" dirty="0"/>
              <a:t>. 1. PP. 16-43</a:t>
            </a:r>
          </a:p>
          <a:p>
            <a:pPr indent="179388" algn="just"/>
            <a:r>
              <a:rPr lang="ru-RU" sz="1000" b="1" u="sng" dirty="0"/>
              <a:t>материалах конференций</a:t>
            </a:r>
            <a:r>
              <a:rPr lang="en-US" sz="1000" b="1" u="sng" dirty="0"/>
              <a:t>: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en-US" sz="900" dirty="0"/>
              <a:t>Buinevich M., Izrailov K., </a:t>
            </a:r>
            <a:r>
              <a:rPr lang="en-US" sz="900" dirty="0" err="1"/>
              <a:t>Ganov</a:t>
            </a:r>
            <a:r>
              <a:rPr lang="en-US" sz="900" dirty="0"/>
              <a:t> G. Intellectual method of program interactions </a:t>
            </a:r>
            <a:r>
              <a:rPr lang="en-US" sz="900" dirty="0" err="1"/>
              <a:t>visualisation</a:t>
            </a:r>
            <a:r>
              <a:rPr lang="en-US" sz="900" dirty="0"/>
              <a:t> in Unix-like systems for information security purposes // The proceedings of the 12th </a:t>
            </a:r>
            <a:r>
              <a:rPr lang="en-US" sz="900" dirty="0" err="1"/>
              <a:t>Majorov</a:t>
            </a:r>
            <a:r>
              <a:rPr lang="en-US" sz="900" dirty="0"/>
              <a:t> International Conference on Software Engineering and Computer Systems (Saint-Petersburg, Russia, 10-11 December 2020). 2020. PP. 59-71</a:t>
            </a:r>
            <a:endParaRPr lang="ru-RU" sz="900" dirty="0"/>
          </a:p>
          <a:p>
            <a:pPr marL="404813" indent="-228600" algn="just">
              <a:buFont typeface="+mj-lt"/>
              <a:buAutoNum type="arabicPeriod" startAt="14"/>
            </a:pPr>
            <a:endParaRPr lang="ru-RU" sz="900" dirty="0"/>
          </a:p>
          <a:p>
            <a:pPr algn="just"/>
            <a:r>
              <a:rPr lang="ru-RU" sz="1000" b="1" u="sng" dirty="0"/>
              <a:t>Свидетельства о регистрации программ для ЭВМ</a:t>
            </a:r>
            <a:r>
              <a:rPr lang="en-US" sz="1000" b="1" u="sng" dirty="0"/>
              <a:t>:</a:t>
            </a:r>
            <a:endParaRPr lang="ru-RU" sz="1000" b="1" u="sng" dirty="0"/>
          </a:p>
          <a:p>
            <a:pPr marL="357188" indent="-177800" algn="just">
              <a:buFont typeface="+mj-lt"/>
              <a:buAutoNum type="arabicPeriod" startAt="15"/>
            </a:pPr>
            <a:r>
              <a:rPr lang="ru-RU" sz="900" dirty="0"/>
              <a:t>Израилов К.Е., Буйневич М.В., Красов А.В., </a:t>
            </a:r>
            <a:r>
              <a:rPr lang="ru-RU" sz="900" dirty="0" err="1"/>
              <a:t>Хорошенко</a:t>
            </a:r>
            <a:r>
              <a:rPr lang="ru-RU" sz="900" dirty="0"/>
              <a:t> С.В. Программа для классификации файлов основных типов на базе технологии машинного обучения // Свидетельство о государственной регистрации программы для ЭВМ № 2020614603 от 16.04.2020</a:t>
            </a:r>
          </a:p>
          <a:p>
            <a:pPr marL="357188" indent="-177800" algn="just">
              <a:buFont typeface="+mj-lt"/>
              <a:buAutoNum type="arabicPeriod" startAt="15"/>
            </a:pPr>
            <a:r>
              <a:rPr lang="ru-RU" sz="900" dirty="0"/>
              <a:t>Израилов К.Е., Красов А.В. Программа визуализации процесса кластеризации многомерных точек для учебных целей // Свидетельство о государственной регистрации программы для ЭВМ № 2020617704 от 10.07.2020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48A186A-3723-D5B7-577D-1D8CD88264A7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3536B-265E-7236-7DC2-AEAEA2C7CFFA}"/>
              </a:ext>
            </a:extLst>
          </p:cNvPr>
          <p:cNvSpPr txBox="1"/>
          <p:nvPr/>
        </p:nvSpPr>
        <p:spPr>
          <a:xfrm>
            <a:off x="279631" y="692696"/>
            <a:ext cx="8584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Публикации и внедрение</a:t>
            </a:r>
            <a:r>
              <a:rPr lang="en-US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реализация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3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E32F6-374C-6910-2035-514F11E9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DD2A65CF-DDBE-4758-EE43-52268C21F6C2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16D5DF1-0447-063D-2AE7-176BA644E179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B17E47-1E2B-B90D-95D5-A1330F93F82E}"/>
              </a:ext>
            </a:extLst>
          </p:cNvPr>
          <p:cNvSpPr txBox="1"/>
          <p:nvPr/>
        </p:nvSpPr>
        <p:spPr>
          <a:xfrm>
            <a:off x="279632" y="46365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ОНР-2. Модель жизненного цикла программы с разноуровневыми уязвимостями с позиции эволюции представлений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3C7CC-DA21-E997-8D57-8D5C193BDD61}"/>
              </a:ext>
            </a:extLst>
          </p:cNvPr>
          <p:cNvSpPr txBox="1"/>
          <p:nvPr/>
        </p:nvSpPr>
        <p:spPr>
          <a:xfrm>
            <a:off x="251520" y="915678"/>
            <a:ext cx="86633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u="sng" dirty="0"/>
              <a:t>В рецензируемых научных изданиях из перечня ВАК</a:t>
            </a:r>
            <a:r>
              <a:rPr lang="en-US" sz="1050" b="1" u="sng" dirty="0"/>
              <a:t>:</a:t>
            </a:r>
            <a:endParaRPr lang="ru-RU" sz="1050" b="1" u="sng" dirty="0"/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>
                <a:solidFill>
                  <a:srgbClr val="FF0000"/>
                </a:solidFill>
              </a:rPr>
              <a:t>Израилов К.Е.</a:t>
            </a:r>
            <a:r>
              <a:rPr lang="ru-RU" sz="700" dirty="0"/>
              <a:t> Моделирование программы с уязвимостями с позиции эволюции ее представлений. Часть 1. Схема жизненного цикла // Труды учебных заведений связи. 2023. Т. 9. № 1. С. 75-93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>
                <a:solidFill>
                  <a:srgbClr val="FF0000"/>
                </a:solidFill>
              </a:rPr>
              <a:t>Израилов К.Е.</a:t>
            </a:r>
            <a:r>
              <a:rPr lang="ru-RU" sz="700" dirty="0"/>
              <a:t> Моделирование программы с уязвимостями с позиции эволюции ее представлений. Часть 2. Аналитическая модель и эксперимент // Труды учебных заведений связи. 2023. Т. 9. № 2. С. 95-111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К.Е., Матвеев В.В., Покусов В.В. Способ вариативной классификации уязвимостей в программном коде. Часть 1. Стратификация и категориальное деление // Автоматизация в промышленности. 2021. № 11. С. 42-49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К.Е., Покусов В.В., Романов Н.Е. Способ вариативной классификации уязвимостей в программном коде. Часть 2. Автоматизация на базе машинного обучения // Автоматизация в промышленности. 2022. № 4. С. 49-55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К.Е., Покусов В.В. Основные положения парадигмы языка единого представления программного кода в интересах поиска в нем средне- и высокоуровневых уязвимостей // Вопросы кибербезопасности. 2021. № 6(46). С. 78-89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Израилов К Е., </a:t>
            </a:r>
            <a:r>
              <a:rPr lang="ru-RU" sz="700" dirty="0" err="1"/>
              <a:t>Левшун</a:t>
            </a:r>
            <a:r>
              <a:rPr lang="ru-RU" sz="700" dirty="0"/>
              <a:t> Д.С., Чечулин А.А. Модель классификации уязвимостей интерфейсов транспортной инфраструктуры «умного города» // Системы управления, связи и безопасности. 2021. №5. С. 199-223.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>
                <a:solidFill>
                  <a:srgbClr val="FF0000"/>
                </a:solidFill>
              </a:rPr>
              <a:t>Израилов К.Е.</a:t>
            </a:r>
            <a:r>
              <a:rPr lang="ru-RU" sz="700" dirty="0"/>
              <a:t> Обобщенная классификация уязвимостей интерфейсов транспортной инфраструктуры Умного города // Информационные технологии. 2021. Т. 27. № 6. С. 330-336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 Обобщенная модель статического анализа программного кода на базе машинного обучения применительно к задаче поиска уязвимостей // Информатизация и связь. 2020. №. 2. С. 143-152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 Аналитическое моделирование работы программного кода с уязвимостями // Вопросы кибербезопасности. 2020. № 3 (37). С. 2-12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 Антропоморфический подход к описанию взаимодействия уязвимостей в программном коде. Часть 1. Типы взаимодействий // Защита информации. Инсайд. 2019. № 5 (89). С. 78-85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 Антропоморфический подход к описанию взаимодействия уязвимостей в программном коде. Часть 2. Метрика уязвимостей // Защита информации. Инсайд. 2019. № 6 (90). С. 61-65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К.Е., </a:t>
            </a:r>
            <a:r>
              <a:rPr lang="ru-RU" sz="700" dirty="0" err="1"/>
              <a:t>Мостович</a:t>
            </a:r>
            <a:r>
              <a:rPr lang="ru-RU" sz="700" dirty="0"/>
              <a:t> Д.И., Ярошенко А.Ю. Проблемные вопросы нейтрализации уязвимостей программного кода телекоммуникационных устройств // Проблемы управления рисками в техносфере. 2016. № 3(39). С. 81-89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Владыко А.Г., Израилов К.Е., Щербаков О.В. Архитектурные уязвимости моделей телекоммуникационных сетей // Научно-аналитический журнал «Вестник Санкт-Петербургского университета Государственной противопожарной службы МЧС России». 2015. № 4. С. 86-93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К.Е., Щербаков О.В. Структурная модель машинного кода, специализированная для поиска уязвимостей в программном обеспечении автоматизированных систем управления // Проблемы управления рисками в техносфере. 2014. № 3(31). С. 68-74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700" dirty="0"/>
              <a:t>Буйневич М.В., Израилов К.Е., Щербаков О.В. Модель машинного кода, специализированная для поиска уязвимостей // Вестник Воронежского института ГПС МЧС России. 2014. № 2 (11). С. 46-51</a:t>
            </a:r>
          </a:p>
          <a:p>
            <a:pPr marL="404813" indent="-228600" algn="just">
              <a:buFont typeface="+mj-lt"/>
              <a:buAutoNum type="arabicPeriod"/>
            </a:pPr>
            <a:endParaRPr lang="ru-RU" sz="400" dirty="0"/>
          </a:p>
          <a:p>
            <a:pPr algn="just"/>
            <a:r>
              <a:rPr lang="ru-RU" sz="1050" b="1" u="sng" dirty="0"/>
              <a:t>Во входящих в международную систему цитирования</a:t>
            </a:r>
          </a:p>
          <a:p>
            <a:pPr indent="179388" algn="just"/>
            <a:r>
              <a:rPr lang="ru-RU" sz="900" b="1" u="sng" dirty="0"/>
              <a:t>журналах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57188" indent="-180975" algn="just">
              <a:buFont typeface="+mj-lt"/>
              <a:buAutoNum type="arabicPeriod" startAt="16"/>
            </a:pPr>
            <a:r>
              <a:rPr lang="ru-RU" sz="700" dirty="0" err="1"/>
              <a:t>Kotenko</a:t>
            </a:r>
            <a:r>
              <a:rPr lang="ru-RU" sz="700" dirty="0"/>
              <a:t> I., Izrailov K., Buinevich M., </a:t>
            </a:r>
            <a:r>
              <a:rPr lang="ru-RU" sz="700" dirty="0" err="1"/>
              <a:t>Saenko</a:t>
            </a:r>
            <a:r>
              <a:rPr lang="ru-RU" sz="700" dirty="0"/>
              <a:t> I., </a:t>
            </a:r>
            <a:r>
              <a:rPr lang="ru-RU" sz="700" dirty="0" err="1"/>
              <a:t>Shorey</a:t>
            </a:r>
            <a:r>
              <a:rPr lang="ru-RU" sz="700" dirty="0"/>
              <a:t> R. </a:t>
            </a:r>
            <a:r>
              <a:rPr lang="ru-RU" sz="700" dirty="0" err="1"/>
              <a:t>Modeling</a:t>
            </a:r>
            <a:r>
              <a:rPr lang="ru-RU" sz="700" dirty="0"/>
              <a:t> </a:t>
            </a:r>
            <a:r>
              <a:rPr lang="ru-RU" sz="700" dirty="0" err="1"/>
              <a:t>the</a:t>
            </a:r>
            <a:r>
              <a:rPr lang="ru-RU" sz="700" dirty="0"/>
              <a:t> Development </a:t>
            </a:r>
            <a:r>
              <a:rPr lang="ru-RU" sz="700" dirty="0" err="1"/>
              <a:t>of</a:t>
            </a:r>
            <a:r>
              <a:rPr lang="ru-RU" sz="700" dirty="0"/>
              <a:t> Energy Network Software, </a:t>
            </a:r>
            <a:r>
              <a:rPr lang="ru-RU" sz="700" dirty="0" err="1"/>
              <a:t>Taking</a:t>
            </a:r>
            <a:r>
              <a:rPr lang="ru-RU" sz="700" dirty="0"/>
              <a:t> </a:t>
            </a:r>
            <a:r>
              <a:rPr lang="ru-RU" sz="700" dirty="0" err="1"/>
              <a:t>into</a:t>
            </a:r>
            <a:r>
              <a:rPr lang="ru-RU" sz="700" dirty="0"/>
              <a:t> </a:t>
            </a:r>
            <a:r>
              <a:rPr lang="ru-RU" sz="700" dirty="0" err="1"/>
              <a:t>Account</a:t>
            </a:r>
            <a:r>
              <a:rPr lang="ru-RU" sz="700" dirty="0"/>
              <a:t> </a:t>
            </a:r>
            <a:r>
              <a:rPr lang="ru-RU" sz="700" dirty="0" err="1"/>
              <a:t>the</a:t>
            </a:r>
            <a:r>
              <a:rPr lang="ru-RU" sz="700" dirty="0"/>
              <a:t> </a:t>
            </a:r>
            <a:r>
              <a:rPr lang="ru-RU" sz="700" dirty="0" err="1"/>
              <a:t>Detection</a:t>
            </a:r>
            <a:r>
              <a:rPr lang="ru-RU" sz="700" dirty="0"/>
              <a:t> </a:t>
            </a:r>
            <a:r>
              <a:rPr lang="ru-RU" sz="700" dirty="0" err="1"/>
              <a:t>and</a:t>
            </a:r>
            <a:r>
              <a:rPr lang="ru-RU" sz="700" dirty="0"/>
              <a:t> </a:t>
            </a:r>
            <a:r>
              <a:rPr lang="ru-RU" sz="700" dirty="0" err="1"/>
              <a:t>Elimination</a:t>
            </a:r>
            <a:r>
              <a:rPr lang="ru-RU" sz="700" dirty="0"/>
              <a:t> </a:t>
            </a:r>
            <a:r>
              <a:rPr lang="ru-RU" sz="700" dirty="0" err="1"/>
              <a:t>of</a:t>
            </a:r>
            <a:r>
              <a:rPr lang="ru-RU" sz="700" dirty="0"/>
              <a:t> </a:t>
            </a:r>
            <a:r>
              <a:rPr lang="ru-RU" sz="700" dirty="0" err="1"/>
              <a:t>Vulnerabilities</a:t>
            </a:r>
            <a:r>
              <a:rPr lang="ru-RU" sz="700" dirty="0"/>
              <a:t> // </a:t>
            </a:r>
            <a:r>
              <a:rPr lang="ru-RU" sz="700" dirty="0" err="1"/>
              <a:t>Energies</a:t>
            </a:r>
            <a:r>
              <a:rPr lang="ru-RU" sz="700" dirty="0"/>
              <a:t>. 2023. </a:t>
            </a:r>
            <a:r>
              <a:rPr lang="ru-RU" sz="700" dirty="0" err="1"/>
              <a:t>Vol</a:t>
            </a:r>
            <a:r>
              <a:rPr lang="ru-RU" sz="700" dirty="0"/>
              <a:t>. 16. </a:t>
            </a:r>
            <a:r>
              <a:rPr lang="ru-RU" sz="700" dirty="0" err="1"/>
              <a:t>Iss</a:t>
            </a:r>
            <a:r>
              <a:rPr lang="ru-RU" sz="700" dirty="0"/>
              <a:t>. 13. PP. 5111</a:t>
            </a:r>
          </a:p>
          <a:p>
            <a:pPr marL="357188" indent="-180975" algn="just">
              <a:buFont typeface="+mj-lt"/>
              <a:buAutoNum type="arabicPeriod" startAt="16"/>
            </a:pPr>
            <a:r>
              <a:rPr lang="ru-RU" sz="700" dirty="0"/>
              <a:t>Izrailov K., </a:t>
            </a:r>
            <a:r>
              <a:rPr lang="ru-RU" sz="700" dirty="0" err="1"/>
              <a:t>Levshun</a:t>
            </a:r>
            <a:r>
              <a:rPr lang="ru-RU" sz="700" dirty="0"/>
              <a:t> D., </a:t>
            </a:r>
            <a:r>
              <a:rPr lang="ru-RU" sz="700" dirty="0" err="1"/>
              <a:t>Kotenko</a:t>
            </a:r>
            <a:r>
              <a:rPr lang="ru-RU" sz="700" dirty="0"/>
              <a:t> I., </a:t>
            </a:r>
            <a:r>
              <a:rPr lang="ru-RU" sz="700" dirty="0" err="1"/>
              <a:t>Chechulin</a:t>
            </a:r>
            <a:r>
              <a:rPr lang="ru-RU" sz="700" dirty="0"/>
              <a:t> A. </a:t>
            </a:r>
            <a:r>
              <a:rPr lang="ru-RU" sz="700" dirty="0" err="1"/>
              <a:t>Classification</a:t>
            </a:r>
            <a:r>
              <a:rPr lang="ru-RU" sz="700" dirty="0"/>
              <a:t> </a:t>
            </a:r>
            <a:r>
              <a:rPr lang="ru-RU" sz="700" dirty="0" err="1"/>
              <a:t>and</a:t>
            </a:r>
            <a:r>
              <a:rPr lang="ru-RU" sz="700" dirty="0"/>
              <a:t> </a:t>
            </a:r>
            <a:r>
              <a:rPr lang="ru-RU" sz="700" dirty="0" err="1"/>
              <a:t>analysis</a:t>
            </a:r>
            <a:r>
              <a:rPr lang="ru-RU" sz="700" dirty="0"/>
              <a:t> </a:t>
            </a:r>
            <a:r>
              <a:rPr lang="ru-RU" sz="700" dirty="0" err="1"/>
              <a:t>of</a:t>
            </a:r>
            <a:r>
              <a:rPr lang="ru-RU" sz="700" dirty="0"/>
              <a:t> </a:t>
            </a:r>
            <a:r>
              <a:rPr lang="ru-RU" sz="700" dirty="0" err="1"/>
              <a:t>vulnerabilities</a:t>
            </a:r>
            <a:r>
              <a:rPr lang="ru-RU" sz="700" dirty="0"/>
              <a:t> </a:t>
            </a:r>
            <a:r>
              <a:rPr lang="ru-RU" sz="700" dirty="0" err="1"/>
              <a:t>in</a:t>
            </a:r>
            <a:r>
              <a:rPr lang="ru-RU" sz="700" dirty="0"/>
              <a:t> </a:t>
            </a:r>
            <a:r>
              <a:rPr lang="ru-RU" sz="700" dirty="0" err="1"/>
              <a:t>mobile</a:t>
            </a:r>
            <a:r>
              <a:rPr lang="ru-RU" sz="700" dirty="0"/>
              <a:t> </a:t>
            </a:r>
            <a:r>
              <a:rPr lang="ru-RU" sz="700" dirty="0" err="1"/>
              <a:t>device</a:t>
            </a:r>
            <a:r>
              <a:rPr lang="ru-RU" sz="700" dirty="0"/>
              <a:t> </a:t>
            </a:r>
            <a:r>
              <a:rPr lang="ru-RU" sz="700" dirty="0" err="1"/>
              <a:t>infrastructure</a:t>
            </a:r>
            <a:r>
              <a:rPr lang="ru-RU" sz="700" dirty="0"/>
              <a:t> </a:t>
            </a:r>
            <a:r>
              <a:rPr lang="ru-RU" sz="700" dirty="0" err="1"/>
              <a:t>interfaces</a:t>
            </a:r>
            <a:r>
              <a:rPr lang="ru-RU" sz="700" dirty="0"/>
              <a:t> // Communications </a:t>
            </a:r>
            <a:r>
              <a:rPr lang="ru-RU" sz="700" dirty="0" err="1"/>
              <a:t>in</a:t>
            </a:r>
            <a:r>
              <a:rPr lang="ru-RU" sz="700" dirty="0"/>
              <a:t> Computer </a:t>
            </a:r>
            <a:r>
              <a:rPr lang="ru-RU" sz="700" dirty="0" err="1"/>
              <a:t>and</a:t>
            </a:r>
            <a:r>
              <a:rPr lang="ru-RU" sz="700" dirty="0"/>
              <a:t> Information Science. 2022. Т. 1544 CCIS. PP. 301-319</a:t>
            </a:r>
          </a:p>
          <a:p>
            <a:pPr marL="357188" indent="-180975" algn="just">
              <a:buFont typeface="+mj-lt"/>
              <a:buAutoNum type="arabicPeriod" startAt="16"/>
            </a:pPr>
            <a:r>
              <a:rPr lang="ru-RU" sz="700" dirty="0" err="1"/>
              <a:t>Fedorov</a:t>
            </a:r>
            <a:r>
              <a:rPr lang="ru-RU" sz="700" dirty="0"/>
              <a:t> V.K., </a:t>
            </a:r>
            <a:r>
              <a:rPr lang="ru-RU" sz="700" dirty="0" err="1"/>
              <a:t>Balenko</a:t>
            </a:r>
            <a:r>
              <a:rPr lang="ru-RU" sz="700" dirty="0"/>
              <a:t> E.G., </a:t>
            </a:r>
            <a:r>
              <a:rPr lang="ru-RU" sz="700" dirty="0" err="1"/>
              <a:t>Gololobov</a:t>
            </a:r>
            <a:r>
              <a:rPr lang="ru-RU" sz="700" dirty="0"/>
              <a:t> N.V., Izrailov K.E. </a:t>
            </a:r>
            <a:r>
              <a:rPr lang="ru-RU" sz="700" dirty="0" err="1"/>
              <a:t>Testing</a:t>
            </a:r>
            <a:r>
              <a:rPr lang="ru-RU" sz="700" dirty="0"/>
              <a:t> Platform </a:t>
            </a:r>
            <a:r>
              <a:rPr lang="ru-RU" sz="700" dirty="0" err="1"/>
              <a:t>Invoke</a:t>
            </a:r>
            <a:r>
              <a:rPr lang="ru-RU" sz="700" dirty="0"/>
              <a:t> </a:t>
            </a:r>
            <a:r>
              <a:rPr lang="ru-RU" sz="700" dirty="0" err="1"/>
              <a:t>as</a:t>
            </a:r>
            <a:r>
              <a:rPr lang="ru-RU" sz="700" dirty="0"/>
              <a:t> a Tool </a:t>
            </a:r>
            <a:r>
              <a:rPr lang="ru-RU" sz="700" dirty="0" err="1"/>
              <a:t>for</a:t>
            </a:r>
            <a:r>
              <a:rPr lang="ru-RU" sz="700" dirty="0"/>
              <a:t> </a:t>
            </a:r>
            <a:r>
              <a:rPr lang="ru-RU" sz="700" dirty="0" err="1"/>
              <a:t>Shellcode</a:t>
            </a:r>
            <a:r>
              <a:rPr lang="ru-RU" sz="700" dirty="0"/>
              <a:t> </a:t>
            </a:r>
            <a:r>
              <a:rPr lang="ru-RU" sz="700" dirty="0" err="1"/>
              <a:t>Injection</a:t>
            </a:r>
            <a:r>
              <a:rPr lang="ru-RU" sz="700" dirty="0"/>
              <a:t> </a:t>
            </a:r>
            <a:r>
              <a:rPr lang="ru-RU" sz="700" dirty="0" err="1"/>
              <a:t>in</a:t>
            </a:r>
            <a:r>
              <a:rPr lang="ru-RU" sz="700" dirty="0"/>
              <a:t> Windows Applications // Journal </a:t>
            </a:r>
            <a:r>
              <a:rPr lang="ru-RU" sz="700" dirty="0" err="1"/>
              <a:t>of</a:t>
            </a:r>
            <a:r>
              <a:rPr lang="ru-RU" sz="700" dirty="0"/>
              <a:t> </a:t>
            </a:r>
            <a:r>
              <a:rPr lang="ru-RU" sz="700" dirty="0" err="1"/>
              <a:t>Physics</a:t>
            </a:r>
            <a:r>
              <a:rPr lang="ru-RU" sz="700" dirty="0"/>
              <a:t>: Conference Series. 2021. </a:t>
            </a:r>
            <a:r>
              <a:rPr lang="ru-RU" sz="700" dirty="0" err="1"/>
              <a:t>Vol</a:t>
            </a:r>
            <a:r>
              <a:rPr lang="ru-RU" sz="700" dirty="0"/>
              <a:t>. 2096. </a:t>
            </a:r>
            <a:r>
              <a:rPr lang="ru-RU" sz="700" dirty="0" err="1"/>
              <a:t>Iss</a:t>
            </a:r>
            <a:r>
              <a:rPr lang="ru-RU" sz="700" dirty="0"/>
              <a:t>. 1. PP. 012048</a:t>
            </a:r>
          </a:p>
          <a:p>
            <a:pPr marL="357188" indent="-180975" algn="just">
              <a:buFont typeface="+mj-lt"/>
              <a:buAutoNum type="arabicPeriod" startAt="16"/>
            </a:pPr>
            <a:r>
              <a:rPr lang="ru-RU" sz="700" dirty="0" err="1"/>
              <a:t>Mescheryakov</a:t>
            </a:r>
            <a:r>
              <a:rPr lang="ru-RU" sz="700" dirty="0"/>
              <a:t> S., </a:t>
            </a:r>
            <a:r>
              <a:rPr lang="ru-RU" sz="700" dirty="0" err="1"/>
              <a:t>Shchemelinin</a:t>
            </a:r>
            <a:r>
              <a:rPr lang="ru-RU" sz="700" dirty="0"/>
              <a:t> D., Izrailov K., Pokussov V. Digital </a:t>
            </a:r>
            <a:r>
              <a:rPr lang="ru-RU" sz="700" dirty="0" err="1"/>
              <a:t>cloud</a:t>
            </a:r>
            <a:r>
              <a:rPr lang="ru-RU" sz="700" dirty="0"/>
              <a:t> </a:t>
            </a:r>
            <a:r>
              <a:rPr lang="ru-RU" sz="700" dirty="0" err="1"/>
              <a:t>environment</a:t>
            </a:r>
            <a:r>
              <a:rPr lang="ru-RU" sz="700" dirty="0"/>
              <a:t>: </a:t>
            </a:r>
            <a:r>
              <a:rPr lang="ru-RU" sz="700" dirty="0" err="1"/>
              <a:t>present</a:t>
            </a:r>
            <a:r>
              <a:rPr lang="ru-RU" sz="700" dirty="0"/>
              <a:t> </a:t>
            </a:r>
            <a:r>
              <a:rPr lang="ru-RU" sz="700" dirty="0" err="1"/>
              <a:t>challenges</a:t>
            </a:r>
            <a:r>
              <a:rPr lang="ru-RU" sz="700" dirty="0"/>
              <a:t> </a:t>
            </a:r>
            <a:r>
              <a:rPr lang="ru-RU" sz="700" dirty="0" err="1"/>
              <a:t>and</a:t>
            </a:r>
            <a:r>
              <a:rPr lang="ru-RU" sz="700" dirty="0"/>
              <a:t> </a:t>
            </a:r>
            <a:r>
              <a:rPr lang="ru-RU" sz="700" dirty="0" err="1"/>
              <a:t>future</a:t>
            </a:r>
            <a:r>
              <a:rPr lang="ru-RU" sz="700" dirty="0"/>
              <a:t> </a:t>
            </a:r>
            <a:r>
              <a:rPr lang="ru-RU" sz="700" dirty="0" err="1"/>
              <a:t>forecast</a:t>
            </a:r>
            <a:r>
              <a:rPr lang="ru-RU" sz="700" dirty="0"/>
              <a:t> // Future Internet. 2020. </a:t>
            </a:r>
            <a:r>
              <a:rPr lang="ru-RU" sz="700" dirty="0" err="1"/>
              <a:t>Vol</a:t>
            </a:r>
            <a:r>
              <a:rPr lang="ru-RU" sz="700" dirty="0"/>
              <a:t>. 12. </a:t>
            </a:r>
            <a:r>
              <a:rPr lang="ru-RU" sz="700" dirty="0" err="1"/>
              <a:t>Iss</a:t>
            </a:r>
            <a:r>
              <a:rPr lang="ru-RU" sz="700" dirty="0"/>
              <a:t>. 5. PP. 82</a:t>
            </a:r>
          </a:p>
          <a:p>
            <a:pPr indent="179388" algn="just"/>
            <a:r>
              <a:rPr lang="ru-RU" sz="900" b="1" u="sng" dirty="0"/>
              <a:t>материалах конференций</a:t>
            </a:r>
            <a:r>
              <a:rPr lang="en-US" sz="900" b="1" u="sng" dirty="0"/>
              <a:t>:</a:t>
            </a:r>
          </a:p>
          <a:p>
            <a:pPr marL="357188" indent="-177800" algn="just">
              <a:buFont typeface="+mj-lt"/>
              <a:buAutoNum type="arabicPeriod" startAt="20"/>
            </a:pPr>
            <a:r>
              <a:rPr lang="en-US" sz="700" dirty="0"/>
              <a:t>Buinevich M., Izrailov K., Vladyko A. Metric of vulnerability at the base of the life cycle of software representations // The proceedings of 20th International Conference on Advanced Communication Technology (</a:t>
            </a:r>
            <a:r>
              <a:rPr lang="en-US" sz="700" dirty="0" err="1"/>
              <a:t>Chuncheon</a:t>
            </a:r>
            <a:r>
              <a:rPr lang="en-US" sz="700" dirty="0"/>
              <a:t>, South Korea, 11-14 February 2018). 2018. PP. 1-8</a:t>
            </a:r>
          </a:p>
          <a:p>
            <a:pPr marL="357188" indent="-177800" algn="just">
              <a:buFont typeface="+mj-lt"/>
              <a:buAutoNum type="arabicPeriod" startAt="20"/>
            </a:pPr>
            <a:r>
              <a:rPr lang="en-US" sz="700" dirty="0"/>
              <a:t>Buinevich M., Izrailov K., Vladyko A. The life cycle of vulnerabilities in the representations of software for telecommunication devices // The proceedings of 18th International Conference on Advanced Communication Technology (Pyeongchang, South Korea, 31 January 2016 - 03 February 2016). 2016. PP. 430-435</a:t>
            </a:r>
          </a:p>
          <a:p>
            <a:pPr marL="357188" indent="-177800" algn="just">
              <a:buFont typeface="+mj-lt"/>
              <a:buAutoNum type="arabicPeriod" startAt="20"/>
            </a:pPr>
            <a:r>
              <a:rPr lang="en-US" sz="700" dirty="0"/>
              <a:t>Izrailov K.E., Buinevich M.V., Kotenko I.V., Yaroshenko A.Y. Identifying characteristics of software vulnerabilities by their textual description using machine learning // World Automation Congress (Taipei, Taiwan, 1-5 August 2021). 2021. PP. 186-192</a:t>
            </a:r>
          </a:p>
          <a:p>
            <a:pPr marL="357188" indent="-177800" algn="just">
              <a:buFont typeface="+mj-lt"/>
              <a:buAutoNum type="arabicPeriod" startAt="20"/>
            </a:pPr>
            <a:r>
              <a:rPr lang="en-US" sz="700" dirty="0"/>
              <a:t>Izrailov K., </a:t>
            </a:r>
            <a:r>
              <a:rPr lang="en-US" sz="700" dirty="0" err="1"/>
              <a:t>Chechulin</a:t>
            </a:r>
            <a:r>
              <a:rPr lang="en-US" sz="700" dirty="0"/>
              <a:t> A., </a:t>
            </a:r>
            <a:r>
              <a:rPr lang="en-US" sz="700" dirty="0" err="1"/>
              <a:t>Vitkova</a:t>
            </a:r>
            <a:r>
              <a:rPr lang="en-US" sz="700" dirty="0"/>
              <a:t> L. Threats Classification Method for the Transport Infrastructure of a Smart City // The proceedings of 14th International Conference on Application of Information and Communication Technologies (Tashkent, Uzbekistan, 7-9 </a:t>
            </a:r>
            <a:r>
              <a:rPr lang="en-US" sz="700" dirty="0" err="1"/>
              <a:t>october</a:t>
            </a:r>
            <a:r>
              <a:rPr lang="en-US" sz="700" dirty="0"/>
              <a:t> 2020). 2020. PP. 1-6</a:t>
            </a:r>
          </a:p>
          <a:p>
            <a:pPr marL="357188" indent="-177800" algn="just">
              <a:buFont typeface="+mj-lt"/>
              <a:buAutoNum type="arabicPeriod" startAt="20"/>
            </a:pPr>
            <a:r>
              <a:rPr lang="en-US" sz="700" dirty="0"/>
              <a:t>Izrailov K., Romanov N., </a:t>
            </a:r>
            <a:r>
              <a:rPr lang="en-US" sz="700" dirty="0" err="1"/>
              <a:t>Chechulin</a:t>
            </a:r>
            <a:r>
              <a:rPr lang="en-US" sz="700" dirty="0"/>
              <a:t> A., Yaroshenko A., Kotenko I. Intellectual selection of requirements for safe design of Smart City transport infrastructure interface // The proceedings of Intelligent Distributed Computing (Hamburg, Germany, 13-15 September 2023). 2024. Vol. 1138. PP. 135-148</a:t>
            </a:r>
            <a:endParaRPr lang="ru-RU" sz="700" dirty="0"/>
          </a:p>
          <a:p>
            <a:pPr marL="404813" indent="-228600" algn="just">
              <a:buFont typeface="+mj-lt"/>
              <a:buAutoNum type="arabicPeriod" startAt="20"/>
            </a:pPr>
            <a:endParaRPr lang="ru-RU" sz="400" dirty="0"/>
          </a:p>
          <a:p>
            <a:pPr algn="just"/>
            <a:r>
              <a:rPr lang="ru-RU" sz="900" b="1" u="sng" dirty="0"/>
              <a:t>Свидетельства о регистрации программ для ЭВМ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57188" indent="-177800" algn="just">
              <a:buFont typeface="+mj-lt"/>
              <a:buAutoNum type="arabicPeriod" startAt="25"/>
            </a:pPr>
            <a:r>
              <a:rPr lang="ru-RU" sz="700" dirty="0">
                <a:solidFill>
                  <a:srgbClr val="FF0000"/>
                </a:solidFill>
              </a:rPr>
              <a:t>Израилов К.Е.</a:t>
            </a:r>
            <a:r>
              <a:rPr lang="ru-RU" sz="700" dirty="0"/>
              <a:t> Средство построения жизненного цикла программы с потенциальными уязвимостями // Свидетельство о государственной регистрации программы для ЭВМ № 2023664967 от 11.07.2023.</a:t>
            </a:r>
          </a:p>
          <a:p>
            <a:pPr marL="357188" indent="-177800" algn="just">
              <a:buFont typeface="+mj-lt"/>
              <a:buAutoNum type="arabicPeriod" startAt="25"/>
            </a:pPr>
            <a:r>
              <a:rPr lang="ru-RU" sz="700" dirty="0"/>
              <a:t>Романов Н.Е., Израилов К.Е. Средство определения класса и уровня уязвимости программного обеспечения киберфизических устройств по ее текстовому описанию с применением классических методов машинного обучения // Свидетельство о государственной регистрации программы для ЭВМ № 2022681570 от 15.11.2022.</a:t>
            </a:r>
          </a:p>
          <a:p>
            <a:pPr marL="357188" indent="-177800" algn="just">
              <a:buFont typeface="+mj-lt"/>
              <a:buAutoNum type="arabicPeriod" startAt="25"/>
            </a:pPr>
            <a:r>
              <a:rPr lang="ru-RU" sz="700" dirty="0"/>
              <a:t>Израилов К.Е., Чечулин А.А. Средство классификации уязвимостей интерфейсов транспортной инфраструктуры умного города // Свидетельство о государственной регистрации программы для ЭВМ № 2021680235 от 08.12.2021.</a:t>
            </a:r>
          </a:p>
          <a:p>
            <a:pPr marL="357188" indent="-177800" algn="just">
              <a:buFont typeface="+mj-lt"/>
              <a:buAutoNum type="arabicPeriod" startAt="25"/>
            </a:pPr>
            <a:r>
              <a:rPr lang="ru-RU" sz="700" dirty="0"/>
              <a:t>Израилов К.Е., </a:t>
            </a:r>
            <a:r>
              <a:rPr lang="ru-RU" sz="700" dirty="0" err="1"/>
              <a:t>Виткова</a:t>
            </a:r>
            <a:r>
              <a:rPr lang="ru-RU" sz="700" dirty="0"/>
              <a:t> Л.А., Чечулин А.А. Компонент классификации уязвимостей интерфейсов взаимодействия с транспортной инфраструктурой умного города // Свидетельство о государственной регистрации программы для ЭВМ № 2020661231 от 18.09.2020.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C556A26-85CC-8451-1C10-E91A0F125402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46515-E488-A8DD-C833-902BEE5CF9F9}"/>
              </a:ext>
            </a:extLst>
          </p:cNvPr>
          <p:cNvSpPr txBox="1"/>
          <p:nvPr/>
        </p:nvSpPr>
        <p:spPr>
          <a:xfrm>
            <a:off x="279631" y="692696"/>
            <a:ext cx="8584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Публикации и внедрение</a:t>
            </a:r>
            <a:r>
              <a:rPr lang="en-US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реализация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23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E9EC-3861-7A2A-BBC6-B53D26F7A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B402697-FA50-0E87-4D67-00AA6C17A933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9CD535E-85D6-F769-592E-F388FD288479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7E0E6A-8F79-46F6-3C2C-2E0F0CBD68F4}"/>
              </a:ext>
            </a:extLst>
          </p:cNvPr>
          <p:cNvSpPr txBox="1"/>
          <p:nvPr/>
        </p:nvSpPr>
        <p:spPr>
          <a:xfrm>
            <a:off x="279632" y="46365"/>
            <a:ext cx="85847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</a:t>
            </a:r>
            <a:r>
              <a:rPr lang="en-US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3</a:t>
            </a:r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. Подход генетической деэволюции представлений программы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F6835-8503-4ECE-51CC-91A6C51CA5F3}"/>
              </a:ext>
            </a:extLst>
          </p:cNvPr>
          <p:cNvSpPr txBox="1"/>
          <p:nvPr/>
        </p:nvSpPr>
        <p:spPr>
          <a:xfrm>
            <a:off x="256396" y="995819"/>
            <a:ext cx="8663380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u="sng" dirty="0"/>
              <a:t>В рецензируемых научных изданиях из перечня ВАК</a:t>
            </a:r>
            <a:r>
              <a:rPr lang="en-US" sz="1050" b="1" u="sng" dirty="0"/>
              <a:t>:</a:t>
            </a:r>
            <a:endParaRPr lang="ru-RU" sz="1050" b="1" u="sng" dirty="0"/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Концепция генетической деэволюции представлений программы. Часть 1 // Вопросы кибербезопасности. 2024. № 1 (59). С. 61-66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Концепция генетической деэволюции представлений программы. Часть 2 // Вопросы кибербезопасности. 2024. № 2 (60). С. 81-86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Концепция генетической декомпиляции машинного кода телекоммуникационных устройств // Труды учебных заведений связи. 2021. Т. 7. № 4. С. 10‒17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Применение генетических алгоритмов для декомпиляции машинного кода // Защита информации. Инсайд. 2020. № 3 (93). С. 24-30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Новикова Е.С., Котенко И.В., Мелешко А.В., Израилов К.Е. Обнаружение вторжений на основе федеративного обучения: архитектура системы и эксперименты // Вопросы кибербезопасности. 2023. № 6(58). С. 50-66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Буйневич М.В. Метод обнаружения атак различного генеза на сложные объекты на основе информации состояния. Часть 1. Предпосылки и схема // Вопросы кибербезопасности. 2023. № 3(55). С. 90-100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Буйневич М.В. Метод обнаружения атак различного генеза на сложные объекты на основе информации состояния. Часть 2. Алгоритм, модель и эксперимент // Вопросы кибербезопасности. 2023. № 4(56). С. 80-93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Макарова А.К., Шестаков А.В. Обобщенная модель защиты от кибератак на VoIP // Вопросы кибербезопасности. 2023. № 2(54). С. 109-121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Буйневич М.В., Котенко И.В., Десницкий В.А. Оценивание и прогнозирование состояния сложных объектов: применение для информационной безопасности // Вопросы кибербезопасности. 2022. № 6(52). С. 2-21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Буйневич М.В., Израилов К.Е., Кривенко А.А. Игровые обучающие системы по кибербезопасности: обзор и </a:t>
            </a:r>
            <a:r>
              <a:rPr lang="ru-RU" sz="850" dirty="0" err="1"/>
              <a:t>критериальное</a:t>
            </a:r>
            <a:r>
              <a:rPr lang="ru-RU" sz="850" dirty="0"/>
              <a:t> сравнение // Вестник Санкт-Петербургского государственного университета технологии и дизайна. Серия 1: Естественные и технические науки. 2021. № 4. С. 5-13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 err="1"/>
              <a:t>Волщуков</a:t>
            </a:r>
            <a:r>
              <a:rPr lang="ru-RU" sz="850" dirty="0"/>
              <a:t> Ю.Н., </a:t>
            </a:r>
            <a:r>
              <a:rPr lang="ru-RU" sz="850" dirty="0" err="1"/>
              <a:t>Волщуков</a:t>
            </a:r>
            <a:r>
              <a:rPr lang="ru-RU" sz="850" dirty="0"/>
              <a:t> М.Ю., Израилов К.Е., Романенко А.В. Визуализация информационного обмена в условиях концепции Industry 4.0 // Автоматизация в промышленности. 2020. № 8. С. 23-29</a:t>
            </a:r>
          </a:p>
          <a:p>
            <a:pPr marL="404813" indent="-228600" algn="just">
              <a:buFont typeface="+mj-lt"/>
              <a:buAutoNum type="arabicPeriod"/>
            </a:pPr>
            <a:endParaRPr lang="ru-RU" sz="400" dirty="0"/>
          </a:p>
          <a:p>
            <a:pPr algn="just"/>
            <a:r>
              <a:rPr lang="ru-RU" sz="1050" b="1" u="sng" dirty="0"/>
              <a:t>Во входящих в международную систему цитирования</a:t>
            </a:r>
          </a:p>
          <a:p>
            <a:pPr indent="179388" algn="just"/>
            <a:r>
              <a:rPr lang="ru-RU" sz="900" b="1" u="sng" dirty="0"/>
              <a:t>журналах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57188" indent="-180975" algn="just">
              <a:buFont typeface="+mj-lt"/>
              <a:buAutoNum type="arabicPeriod" startAt="12"/>
            </a:pPr>
            <a:r>
              <a:rPr lang="ru-RU" sz="850" dirty="0"/>
              <a:t>Izrailov K.E., </a:t>
            </a:r>
            <a:r>
              <a:rPr lang="ru-RU" sz="850" dirty="0" err="1"/>
              <a:t>Zhukovskaya</a:t>
            </a:r>
            <a:r>
              <a:rPr lang="ru-RU" sz="850" dirty="0"/>
              <a:t> P.E., </a:t>
            </a:r>
            <a:r>
              <a:rPr lang="ru-RU" sz="850" dirty="0" err="1"/>
              <a:t>Kurta</a:t>
            </a:r>
            <a:r>
              <a:rPr lang="ru-RU" sz="850" dirty="0"/>
              <a:t> P.A., </a:t>
            </a:r>
            <a:r>
              <a:rPr lang="ru-RU" sz="850" dirty="0" err="1"/>
              <a:t>Chechulin</a:t>
            </a:r>
            <a:r>
              <a:rPr lang="ru-RU" sz="850" dirty="0"/>
              <a:t> A.A. </a:t>
            </a:r>
            <a:r>
              <a:rPr lang="ru-RU" sz="850" dirty="0" err="1"/>
              <a:t>Investigation</a:t>
            </a:r>
            <a:r>
              <a:rPr lang="ru-RU" sz="850" dirty="0"/>
              <a:t>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the</a:t>
            </a:r>
            <a:r>
              <a:rPr lang="ru-RU" sz="850" dirty="0"/>
              <a:t> </a:t>
            </a:r>
            <a:r>
              <a:rPr lang="ru-RU" sz="850" dirty="0" err="1"/>
              <a:t>method</a:t>
            </a:r>
            <a:r>
              <a:rPr lang="ru-RU" sz="850" dirty="0"/>
              <a:t>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determination</a:t>
            </a:r>
            <a:r>
              <a:rPr lang="ru-RU" sz="850" dirty="0"/>
              <a:t>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password</a:t>
            </a:r>
            <a:r>
              <a:rPr lang="ru-RU" sz="850" dirty="0"/>
              <a:t> </a:t>
            </a:r>
            <a:r>
              <a:rPr lang="ru-RU" sz="850" dirty="0" err="1"/>
              <a:t>resistance</a:t>
            </a:r>
            <a:r>
              <a:rPr lang="ru-RU" sz="850" dirty="0"/>
              <a:t> </a:t>
            </a:r>
            <a:r>
              <a:rPr lang="ru-RU" sz="850" dirty="0" err="1"/>
              <a:t>to</a:t>
            </a:r>
            <a:r>
              <a:rPr lang="ru-RU" sz="850" dirty="0"/>
              <a:t> </a:t>
            </a:r>
            <a:r>
              <a:rPr lang="ru-RU" sz="850" dirty="0" err="1"/>
              <a:t>brute</a:t>
            </a:r>
            <a:r>
              <a:rPr lang="ru-RU" sz="850" dirty="0"/>
              <a:t> </a:t>
            </a:r>
            <a:r>
              <a:rPr lang="ru-RU" sz="850" dirty="0" err="1"/>
              <a:t>force</a:t>
            </a:r>
            <a:r>
              <a:rPr lang="ru-RU" sz="850" dirty="0"/>
              <a:t> </a:t>
            </a:r>
            <a:r>
              <a:rPr lang="ru-RU" sz="850" dirty="0" err="1"/>
              <a:t>based</a:t>
            </a:r>
            <a:r>
              <a:rPr lang="ru-RU" sz="850" dirty="0"/>
              <a:t> </a:t>
            </a:r>
            <a:r>
              <a:rPr lang="ru-RU" sz="850" dirty="0" err="1"/>
              <a:t>on</a:t>
            </a:r>
            <a:r>
              <a:rPr lang="ru-RU" sz="850" dirty="0"/>
              <a:t> </a:t>
            </a:r>
            <a:r>
              <a:rPr lang="ru-RU" sz="850" dirty="0" err="1"/>
              <a:t>an</a:t>
            </a:r>
            <a:r>
              <a:rPr lang="ru-RU" sz="850" dirty="0"/>
              <a:t> </a:t>
            </a:r>
            <a:r>
              <a:rPr lang="ru-RU" sz="850" dirty="0" err="1"/>
              <a:t>artificial</a:t>
            </a:r>
            <a:r>
              <a:rPr lang="ru-RU" sz="850" dirty="0"/>
              <a:t> </a:t>
            </a:r>
            <a:r>
              <a:rPr lang="ru-RU" sz="850" dirty="0" err="1"/>
              <a:t>neural</a:t>
            </a:r>
            <a:r>
              <a:rPr lang="ru-RU" sz="850" dirty="0"/>
              <a:t> </a:t>
            </a:r>
            <a:r>
              <a:rPr lang="ru-RU" sz="850" dirty="0" err="1"/>
              <a:t>network</a:t>
            </a:r>
            <a:r>
              <a:rPr lang="ru-RU" sz="850" dirty="0"/>
              <a:t> // Journal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Physics</a:t>
            </a:r>
            <a:r>
              <a:rPr lang="ru-RU" sz="850" dirty="0"/>
              <a:t>: Conference Series. 2021. </a:t>
            </a:r>
            <a:r>
              <a:rPr lang="ru-RU" sz="850" dirty="0" err="1"/>
              <a:t>Vol</a:t>
            </a:r>
            <a:r>
              <a:rPr lang="ru-RU" sz="850" dirty="0"/>
              <a:t>. 1864. </a:t>
            </a:r>
            <a:r>
              <a:rPr lang="ru-RU" sz="850" dirty="0" err="1"/>
              <a:t>Iss</a:t>
            </a:r>
            <a:r>
              <a:rPr lang="ru-RU" sz="850" dirty="0"/>
              <a:t>. 1. PP. 012123</a:t>
            </a:r>
          </a:p>
          <a:p>
            <a:pPr indent="179388" algn="just"/>
            <a:r>
              <a:rPr lang="ru-RU" sz="900" b="1" u="sng" dirty="0"/>
              <a:t>материалах конференций</a:t>
            </a:r>
            <a:r>
              <a:rPr lang="en-US" sz="900" b="1" u="sng" dirty="0"/>
              <a:t>:</a:t>
            </a:r>
          </a:p>
          <a:p>
            <a:pPr marL="357188" indent="-177800" algn="just">
              <a:buFont typeface="+mj-lt"/>
              <a:buAutoNum type="arabicPeriod" startAt="13"/>
            </a:pPr>
            <a:r>
              <a:rPr lang="en-US" sz="850" dirty="0"/>
              <a:t>Izrailov K., Buinevich M., Kotenko I. Intelligent detection of cyber attacks on electrical power systems based on simulation and graph-based modeling // The proceedings of 16th International Conference «Intelligent Systems» (Moscow, Rossia, 2-4 December 2024). 2024 </a:t>
            </a:r>
            <a:r>
              <a:rPr lang="en-US" sz="800" dirty="0">
                <a:highlight>
                  <a:srgbClr val="FFFF00"/>
                </a:highlight>
              </a:rPr>
              <a:t>(</a:t>
            </a:r>
            <a:r>
              <a:rPr lang="ru-RU" sz="800" dirty="0">
                <a:highlight>
                  <a:srgbClr val="FFFF00"/>
                </a:highlight>
              </a:rPr>
              <a:t>в печати)</a:t>
            </a:r>
            <a:endParaRPr lang="en-US" sz="800" dirty="0">
              <a:highlight>
                <a:srgbClr val="FFFF00"/>
              </a:highlight>
            </a:endParaRPr>
          </a:p>
          <a:p>
            <a:pPr marL="357188" indent="-177800" algn="just">
              <a:buFont typeface="+mj-lt"/>
              <a:buAutoNum type="arabicPeriod" startAt="13"/>
            </a:pPr>
            <a:endParaRPr lang="ru-RU" sz="400" dirty="0"/>
          </a:p>
          <a:p>
            <a:pPr algn="just"/>
            <a:r>
              <a:rPr lang="ru-RU" sz="900" b="1" u="sng" dirty="0"/>
              <a:t>Свидетельства о регистрации программ для ЭВМ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Программное средство генерации экземпляров исходного кода программы согласно формальному синтаксису языка программирования // Свидетельство о государственной регистрации программы для ЭВМ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/>
              <a:t>Израилов К.Е., Буйневич М.В. Программное средство реверс-инжиниринга исходного кода программы путем полного перебора ее исходного кода по формальному синтаксису языка программирования // Свидетельство о государственной регистрации программы для ЭВМ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/>
              <a:t>Десницкий В.А., Израилов К.Е., </a:t>
            </a:r>
            <a:r>
              <a:rPr lang="ru-RU" sz="850" dirty="0" err="1"/>
              <a:t>Левшун</a:t>
            </a:r>
            <a:r>
              <a:rPr lang="ru-RU" sz="850" dirty="0"/>
              <a:t> Д.А., Мелешко А.В. Обнаружение атак на основе анализа аномальных состояний и переходов </a:t>
            </a:r>
            <a:r>
              <a:rPr lang="ru-RU" sz="850" dirty="0" err="1"/>
              <a:t>графовой</a:t>
            </a:r>
            <a:r>
              <a:rPr lang="ru-RU" sz="850" dirty="0"/>
              <a:t> модели киберфизической системы // Свидетельство о государственной регистрации программы для ЭВМ № 2024668525 от 07.08.2024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/>
              <a:t>Десницкий В.А., Израилов К.Е., Котенко И.В., </a:t>
            </a:r>
            <a:r>
              <a:rPr lang="ru-RU" sz="850" dirty="0" err="1"/>
              <a:t>Левшун</a:t>
            </a:r>
            <a:r>
              <a:rPr lang="ru-RU" sz="850" dirty="0"/>
              <a:t> Д.А., Мелешко А.В. Программный компонент обнаружения атак на основе графо-ориентированного моделирования // Свидетельство о государственной регистрации программы для ЭВМ № 2023684009 от 13.11.2023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/>
              <a:t>Израилов К.Е., Курта П.А. Программа для </a:t>
            </a:r>
            <a:r>
              <a:rPr lang="ru-RU" sz="850" dirty="0" err="1"/>
              <a:t>графовой</a:t>
            </a:r>
            <a:r>
              <a:rPr lang="ru-RU" sz="850" dirty="0"/>
              <a:t> визуализации последовательности </a:t>
            </a:r>
            <a:r>
              <a:rPr lang="ru-RU" sz="850" dirty="0" err="1"/>
              <a:t>одношагоных</a:t>
            </a:r>
            <a:r>
              <a:rPr lang="ru-RU" sz="850" dirty="0"/>
              <a:t> сетевых атак нарушителя в режиме реального времени // Свидетельство о государственной регистрации программы для ЭВМ № 2020662669 от 16.10.2020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/>
              <a:t>Израилов К.Е., Котенко И.В., Саенко И.Б. Компонент аналитического моделирования многошаговых сетевых атак на основе конечного автомата // Свидетельство о государственной регистрации программы для ЭВМ № 2020660519 от 04.09.2020</a:t>
            </a:r>
          </a:p>
          <a:p>
            <a:pPr marL="357188" indent="-177800" algn="just">
              <a:buFont typeface="+mj-lt"/>
              <a:buAutoNum type="arabicPeriod" startAt="14"/>
            </a:pPr>
            <a:r>
              <a:rPr lang="ru-RU" sz="850" dirty="0"/>
              <a:t>Израилов К.Е., Жуковская П.Е. Программа для оценки сложности пароля пользователя по результатам опроса на базе искусственной нейронной сети // Свидетельство о государственной регистрации программы для ЭВМ № 2020662417 от 13.10.2020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130EDAD-DB3D-A214-C3FC-E71C50241FA8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6FBC8-A076-A06B-9CBB-626FB087DA0E}"/>
              </a:ext>
            </a:extLst>
          </p:cNvPr>
          <p:cNvSpPr txBox="1"/>
          <p:nvPr/>
        </p:nvSpPr>
        <p:spPr>
          <a:xfrm>
            <a:off x="279631" y="692696"/>
            <a:ext cx="8584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Публикации и внедрение</a:t>
            </a:r>
            <a:r>
              <a:rPr lang="en-US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реализация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98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15BD6-9F3D-A8DD-6DC3-3E0578F85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7597BF5-292D-A255-38C4-BDE0D25FB376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85BE1C0-3CB4-5512-66F9-C0F70EBC433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E7DCED-78FA-1338-1E15-B37A805CC6BE}"/>
              </a:ext>
            </a:extLst>
          </p:cNvPr>
          <p:cNvSpPr txBox="1"/>
          <p:nvPr/>
        </p:nvSpPr>
        <p:spPr>
          <a:xfrm>
            <a:off x="279632" y="46365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ОНР-4. Научно-методический и алгоритмический инструментарий для проведения генетической декомпиляции представлений программы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00C5E-052F-B057-8D87-7F2C263283D1}"/>
              </a:ext>
            </a:extLst>
          </p:cNvPr>
          <p:cNvSpPr txBox="1"/>
          <p:nvPr/>
        </p:nvSpPr>
        <p:spPr>
          <a:xfrm>
            <a:off x="256396" y="927008"/>
            <a:ext cx="86633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u="sng" dirty="0"/>
              <a:t>В рецензируемых научных изданиях из перечня ВАК</a:t>
            </a:r>
            <a:r>
              <a:rPr lang="en-US" sz="1050" b="1" u="sng" dirty="0"/>
              <a:t>:</a:t>
            </a:r>
            <a:endParaRPr lang="ru-RU" sz="1050" b="1" u="sng" dirty="0"/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Прогнозирование размера исходного кода бинарной программы в интересах ее интеллектуального реверс-инжиниринга // Вопросы кибербезопасности. 2024. № 4 (62). С. 13-25.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Исследование распределения константных значений в исходном коде программ на языке C // Труды учебных заведений связи. 2024. Т. 10. № 5. C. 119-129.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Буйневич М.В., Израилов К.Е. Авторская метрика оценки близости программ: приложение для поиска уязвимостей с помощью генетической деэволюции // Программные продукты и системы. 2025. Т. 38. № 1. С. 197–206.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Яковлев А.В., Израилов К.Е., </a:t>
            </a:r>
            <a:r>
              <a:rPr lang="ru-RU" sz="850" dirty="0" err="1"/>
              <a:t>Таров</a:t>
            </a:r>
            <a:r>
              <a:rPr lang="ru-RU" sz="850" dirty="0"/>
              <a:t> Е.В., Чечулин А.А. Метод обнаружения дубликатов исходного кода на основе алгоритма случайного блуждания // Научно-аналитический журнал «Вестник Санкт-Петербургского университета Государственной противопожарной службы МЧС России». 2023. № 2. С. 143-155.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Буйневич М.В., Израилов К.Е., Покусов В.В., </a:t>
            </a:r>
            <a:r>
              <a:rPr lang="ru-RU" sz="850" dirty="0" err="1"/>
              <a:t>Тайлаков</a:t>
            </a:r>
            <a:r>
              <a:rPr lang="ru-RU" sz="850" dirty="0"/>
              <a:t> В.А., Федулина И.Н. Интеллектуальный метод алгоритмизации машинного кода в интересах поиска в нем уязвимостей // Защита информации. Инсайд. 2020. № 5 (95). С. 57-63.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Методика оценки эффективности средств алгоритмизации, используемых для поиска уязвимостей // Информатизация и связь. 2014. № 3. С. 39-42.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Буйневич М.В., Израилов К.Е. Автоматизированное средство алгоритмизации машинного кода телекоммуникационных устройств // Телекоммуникации. 2013. № 6. С. 2-9.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Буйневич М.В., Израилов К.Е. Метод алгоритмизации машинного кода телекоммуникационных устройств // Телекоммуникации. 2012. № 12. C. 2-6.</a:t>
            </a:r>
          </a:p>
          <a:p>
            <a:pPr marL="404813" indent="-228600" algn="just">
              <a:buFont typeface="+mj-lt"/>
              <a:buAutoNum type="arabicPeriod"/>
            </a:pPr>
            <a:endParaRPr lang="ru-RU" sz="400" dirty="0"/>
          </a:p>
          <a:p>
            <a:pPr algn="just"/>
            <a:r>
              <a:rPr lang="ru-RU" sz="1050" b="1" u="sng" dirty="0"/>
              <a:t>Во входящих в международную систему цитирования</a:t>
            </a:r>
          </a:p>
          <a:p>
            <a:pPr indent="179388" algn="just"/>
            <a:r>
              <a:rPr lang="ru-RU" sz="900" b="1" u="sng" dirty="0"/>
              <a:t>журналах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57188" indent="-180975" algn="just">
              <a:buFont typeface="+mj-lt"/>
              <a:buAutoNum type="arabicPeriod" startAt="9"/>
            </a:pPr>
            <a:r>
              <a:rPr lang="ru-RU" sz="850" dirty="0" err="1"/>
              <a:t>Kotenko</a:t>
            </a:r>
            <a:r>
              <a:rPr lang="ru-RU" sz="850" dirty="0"/>
              <a:t> I., Izrailov K., Buinevich M. The </a:t>
            </a:r>
            <a:r>
              <a:rPr lang="ru-RU" sz="850" dirty="0" err="1"/>
              <a:t>Method</a:t>
            </a:r>
            <a:r>
              <a:rPr lang="ru-RU" sz="850" dirty="0"/>
              <a:t> </a:t>
            </a:r>
            <a:r>
              <a:rPr lang="ru-RU" sz="850" dirty="0" err="1"/>
              <a:t>and</a:t>
            </a:r>
            <a:r>
              <a:rPr lang="ru-RU" sz="850" dirty="0"/>
              <a:t> Software Tool </a:t>
            </a:r>
            <a:r>
              <a:rPr lang="ru-RU" sz="850" dirty="0" err="1"/>
              <a:t>for</a:t>
            </a:r>
            <a:r>
              <a:rPr lang="ru-RU" sz="850" dirty="0"/>
              <a:t> </a:t>
            </a:r>
            <a:r>
              <a:rPr lang="ru-RU" sz="850" dirty="0" err="1"/>
              <a:t>Identification</a:t>
            </a:r>
            <a:r>
              <a:rPr lang="ru-RU" sz="850" dirty="0"/>
              <a:t>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the</a:t>
            </a:r>
            <a:r>
              <a:rPr lang="ru-RU" sz="850" dirty="0"/>
              <a:t> Machine Code Architecture </a:t>
            </a:r>
            <a:r>
              <a:rPr lang="ru-RU" sz="850" dirty="0" err="1"/>
              <a:t>in</a:t>
            </a:r>
            <a:r>
              <a:rPr lang="ru-RU" sz="850" dirty="0"/>
              <a:t> </a:t>
            </a:r>
            <a:r>
              <a:rPr lang="ru-RU" sz="850" dirty="0" err="1"/>
              <a:t>Cyberphysical</a:t>
            </a:r>
            <a:r>
              <a:rPr lang="ru-RU" sz="850" dirty="0"/>
              <a:t> Devices // Journal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Sensor</a:t>
            </a:r>
            <a:r>
              <a:rPr lang="ru-RU" sz="850" dirty="0"/>
              <a:t> </a:t>
            </a:r>
            <a:r>
              <a:rPr lang="ru-RU" sz="850" dirty="0" err="1"/>
              <a:t>and</a:t>
            </a:r>
            <a:r>
              <a:rPr lang="ru-RU" sz="850" dirty="0"/>
              <a:t> </a:t>
            </a:r>
            <a:r>
              <a:rPr lang="ru-RU" sz="850" dirty="0" err="1"/>
              <a:t>Actuator</a:t>
            </a:r>
            <a:r>
              <a:rPr lang="ru-RU" sz="850" dirty="0"/>
              <a:t> Networks. 2023. </a:t>
            </a:r>
            <a:r>
              <a:rPr lang="ru-RU" sz="850" dirty="0" err="1"/>
              <a:t>Vol</a:t>
            </a:r>
            <a:r>
              <a:rPr lang="ru-RU" sz="850" dirty="0"/>
              <a:t>. 12. </a:t>
            </a:r>
            <a:r>
              <a:rPr lang="ru-RU" sz="850" dirty="0" err="1"/>
              <a:t>Iss</a:t>
            </a:r>
            <a:r>
              <a:rPr lang="ru-RU" sz="850" dirty="0"/>
              <a:t>. 1. PP. 11. </a:t>
            </a:r>
          </a:p>
          <a:p>
            <a:pPr marL="357188" indent="-180975" algn="just">
              <a:buFont typeface="+mj-lt"/>
              <a:buAutoNum type="arabicPeriod" startAt="9"/>
            </a:pPr>
            <a:r>
              <a:rPr lang="ru-RU" sz="850" dirty="0" err="1"/>
              <a:t>Kotenko</a:t>
            </a:r>
            <a:r>
              <a:rPr lang="ru-RU" sz="850" dirty="0"/>
              <a:t> I., Izrailov K., Buinevich M. </a:t>
            </a:r>
            <a:r>
              <a:rPr lang="ru-RU" sz="850" dirty="0" err="1"/>
              <a:t>Analytical</a:t>
            </a:r>
            <a:r>
              <a:rPr lang="ru-RU" sz="850" dirty="0"/>
              <a:t> </a:t>
            </a:r>
            <a:r>
              <a:rPr lang="ru-RU" sz="850" dirty="0" err="1"/>
              <a:t>Modeling</a:t>
            </a:r>
            <a:r>
              <a:rPr lang="ru-RU" sz="850" dirty="0"/>
              <a:t> </a:t>
            </a:r>
            <a:r>
              <a:rPr lang="ru-RU" sz="850" dirty="0" err="1"/>
              <a:t>for</a:t>
            </a:r>
            <a:r>
              <a:rPr lang="ru-RU" sz="850" dirty="0"/>
              <a:t> </a:t>
            </a:r>
            <a:r>
              <a:rPr lang="ru-RU" sz="850" dirty="0" err="1"/>
              <a:t>Identification</a:t>
            </a:r>
            <a:r>
              <a:rPr lang="ru-RU" sz="850" dirty="0"/>
              <a:t>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the</a:t>
            </a:r>
            <a:r>
              <a:rPr lang="ru-RU" sz="850" dirty="0"/>
              <a:t> Machine Code Architecture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Cyberphysical</a:t>
            </a:r>
            <a:r>
              <a:rPr lang="ru-RU" sz="850" dirty="0"/>
              <a:t> Devices </a:t>
            </a:r>
            <a:r>
              <a:rPr lang="ru-RU" sz="850" dirty="0" err="1"/>
              <a:t>in</a:t>
            </a:r>
            <a:r>
              <a:rPr lang="ru-RU" sz="850" dirty="0"/>
              <a:t> Smart </a:t>
            </a:r>
            <a:r>
              <a:rPr lang="ru-RU" sz="850" dirty="0" err="1"/>
              <a:t>Homes</a:t>
            </a:r>
            <a:r>
              <a:rPr lang="ru-RU" sz="850" dirty="0"/>
              <a:t> // </a:t>
            </a:r>
            <a:r>
              <a:rPr lang="ru-RU" sz="850" dirty="0" err="1"/>
              <a:t>Sensors</a:t>
            </a:r>
            <a:r>
              <a:rPr lang="ru-RU" sz="850" dirty="0"/>
              <a:t>. 2022. </a:t>
            </a:r>
            <a:r>
              <a:rPr lang="ru-RU" sz="850" dirty="0" err="1"/>
              <a:t>Vol</a:t>
            </a:r>
            <a:r>
              <a:rPr lang="ru-RU" sz="850" dirty="0"/>
              <a:t>. 22. </a:t>
            </a:r>
            <a:r>
              <a:rPr lang="ru-RU" sz="850" dirty="0" err="1"/>
              <a:t>Iss</a:t>
            </a:r>
            <a:r>
              <a:rPr lang="ru-RU" sz="850" dirty="0"/>
              <a:t>. 3. PP. 1017.</a:t>
            </a:r>
          </a:p>
          <a:p>
            <a:pPr indent="179388" algn="just"/>
            <a:r>
              <a:rPr lang="ru-RU" sz="900" b="1" u="sng" dirty="0"/>
              <a:t>материалах конференций</a:t>
            </a:r>
            <a:r>
              <a:rPr lang="en-US" sz="900" b="1" u="sng" dirty="0"/>
              <a:t>:</a:t>
            </a:r>
          </a:p>
          <a:p>
            <a:pPr marL="357188" indent="-177800" algn="just">
              <a:buFont typeface="+mj-lt"/>
              <a:buAutoNum type="arabicPeriod" startAt="11"/>
            </a:pPr>
            <a:r>
              <a:rPr lang="en-US" sz="850" dirty="0"/>
              <a:t>Izrailov K., Kotenko I. The Concept of Genetic Reverse-Engineering to Restore the Program's Source Code from a Binary Code: Theory and Applying Practice // The proceedings of 17th International Conference on </a:t>
            </a:r>
            <a:r>
              <a:rPr lang="en-US" sz="850" dirty="0" err="1"/>
              <a:t>COMmunication</a:t>
            </a:r>
            <a:r>
              <a:rPr lang="en-US" sz="850" dirty="0"/>
              <a:t> Systems &amp; </a:t>
            </a:r>
            <a:r>
              <a:rPr lang="en-US" sz="850" dirty="0" err="1"/>
              <a:t>NETworkS</a:t>
            </a:r>
            <a:r>
              <a:rPr lang="en-US" sz="850" dirty="0"/>
              <a:t> (Bengaluru, India, 06-10 January 2025). 2025. pp. 1023-1026</a:t>
            </a:r>
          </a:p>
          <a:p>
            <a:pPr marL="357188" indent="-177800" algn="just">
              <a:buFont typeface="+mj-lt"/>
              <a:buAutoNum type="arabicPeriod" startAt="11"/>
            </a:pPr>
            <a:r>
              <a:rPr lang="en-US" sz="850" dirty="0"/>
              <a:t>Izrailov K., Kotenko I. Investigating the Proximity Metric of Program Assembler Code for Genetic Reverse Engineering // The proceedings of 33rd </a:t>
            </a:r>
            <a:r>
              <a:rPr lang="en-US" sz="850" dirty="0" err="1"/>
              <a:t>Euromicro</a:t>
            </a:r>
            <a:r>
              <a:rPr lang="en-US" sz="850" dirty="0"/>
              <a:t>/IEEE International Conference on Parallel, Distributed and Network-Based Processing (Turin, Italy, 12 – 14 March 2025). 2025. ???. (в </a:t>
            </a:r>
            <a:r>
              <a:rPr lang="en-US" sz="850" dirty="0" err="1"/>
              <a:t>печати</a:t>
            </a:r>
            <a:r>
              <a:rPr lang="en-US" sz="850" dirty="0"/>
              <a:t>)</a:t>
            </a:r>
          </a:p>
          <a:p>
            <a:pPr marL="357188" indent="-177800" algn="just">
              <a:buFont typeface="+mj-lt"/>
              <a:buAutoNum type="arabicPeriod" startAt="11"/>
            </a:pPr>
            <a:r>
              <a:rPr lang="en-US" sz="850" dirty="0"/>
              <a:t>Izrailov K. GREMC: Genetic Reverse-Engineering of Machine Code to Search Vulnerabilities in Software for Industry 4.0. Predicting the Size of the Decompiling Source Code // The proceedings of International Russian Smart Industry Conference (Sochi, Russian Federation, 25-29 March 2024). 2024. PP. 622-628</a:t>
            </a:r>
          </a:p>
          <a:p>
            <a:pPr marL="357188" indent="-177800" algn="just">
              <a:buFont typeface="+mj-lt"/>
              <a:buAutoNum type="arabicPeriod" startAt="11"/>
            </a:pPr>
            <a:r>
              <a:rPr lang="en-US" sz="850" dirty="0"/>
              <a:t>Buinevich M., Izrailov K., Vladyko A. Method and prototype of utility for partial recovering source code for low-level and medium-level vulnerability search // The proceedings of 18th International Conference on Advanced Communication Technology (Pyeongchang, South Korea, 31 January 2016 - 03 February 2016). 2016. PP. 700-707</a:t>
            </a:r>
          </a:p>
          <a:p>
            <a:pPr marL="357188" indent="-177800" algn="just">
              <a:buFont typeface="+mj-lt"/>
              <a:buAutoNum type="arabicPeriod" startAt="11"/>
            </a:pPr>
            <a:r>
              <a:rPr lang="en-US" sz="850" dirty="0"/>
              <a:t>Buinevich M., Izrailov K., Vladyko A. Method for partial recovering source code of telecommunication devices for vulnerability search // The proceedings of 17th International Conference on Advanced Communication Technology (Pyeongchang, South Korea, 01-03 July 2015). 2015. PP. 76-80</a:t>
            </a:r>
          </a:p>
          <a:p>
            <a:pPr marL="357188" indent="-177800" algn="just">
              <a:buFont typeface="+mj-lt"/>
              <a:buAutoNum type="arabicPeriod" startAt="11"/>
            </a:pPr>
            <a:r>
              <a:rPr lang="en-US" sz="850" dirty="0"/>
              <a:t>Buinevich M., Izrailov K. Method and utility for recovering code algorithms of telecommunication devices for vulnerability search // The proceedings of 16th International Conference on Advanced Communication Technology (Pyeongchang, South Korea, 16-19 February 2014). 2014. PP. 172-176</a:t>
            </a:r>
            <a:endParaRPr lang="ru-RU" sz="850" dirty="0"/>
          </a:p>
          <a:p>
            <a:pPr marL="357188" indent="-177800" algn="just">
              <a:buFont typeface="+mj-lt"/>
              <a:buAutoNum type="arabicPeriod" startAt="11"/>
            </a:pPr>
            <a:endParaRPr lang="ru-RU" sz="400" dirty="0"/>
          </a:p>
          <a:p>
            <a:pPr algn="just"/>
            <a:r>
              <a:rPr lang="ru-RU" sz="900" b="1" u="sng" dirty="0"/>
              <a:t>Свидетельства о регистрации программ для ЭВМ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57188" indent="-177800" algn="just">
              <a:buFont typeface="+mj-lt"/>
              <a:buAutoNum type="arabicPeriod" startAt="17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Программное средство построения распределения константных значений в исходном коде программ на языке C // Свидетельство о государственной регистрации программы для ЭВМ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</a:p>
          <a:p>
            <a:pPr marL="357188" indent="-177800" algn="just">
              <a:buFont typeface="+mj-lt"/>
              <a:buAutoNum type="arabicPeriod" startAt="17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Программное средство оценки размера исходного кода по его машинному коду // Свидетельство о государственной регистрации программы для ЭВМ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</a:p>
          <a:p>
            <a:pPr marL="357188" indent="-177800" algn="just">
              <a:buFont typeface="+mj-lt"/>
              <a:buAutoNum type="arabicPeriod" startAt="17"/>
            </a:pPr>
            <a:r>
              <a:rPr lang="ru-RU" sz="850" dirty="0"/>
              <a:t>Израилов К.Е., Буйневич М.В. Программа для идентификации архитектуры процессора машинного кода выполняемых файлов на базе машинного обучения // Свидетельство о государственной регистрации программы для ЭВМ № 2020619564 от 18.08.2020.</a:t>
            </a:r>
          </a:p>
          <a:p>
            <a:pPr marL="357188" indent="-177800" algn="just">
              <a:buFont typeface="+mj-lt"/>
              <a:buAutoNum type="arabicPeriod" startAt="17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Утилита восстановления алгоритмов работы машинного кода «</a:t>
            </a:r>
            <a:r>
              <a:rPr lang="ru-RU" sz="850" dirty="0" err="1"/>
              <a:t>AlgorithmRecover</a:t>
            </a:r>
            <a:r>
              <a:rPr lang="ru-RU" sz="850" dirty="0"/>
              <a:t>» // Свидетельство о государственной регистрации программы для ЭВМ № 2013618433 от 23.07.2013.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A19058-1EC3-3629-75BE-DD5D2EDFDCEB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A9A33-39D8-BC83-412B-5D3A826DF9E2}"/>
              </a:ext>
            </a:extLst>
          </p:cNvPr>
          <p:cNvSpPr txBox="1"/>
          <p:nvPr/>
        </p:nvSpPr>
        <p:spPr>
          <a:xfrm>
            <a:off x="279632" y="687016"/>
            <a:ext cx="8584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Публикации и внедрение</a:t>
            </a:r>
            <a:r>
              <a:rPr lang="en-US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реализация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3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7392-F75D-EB83-1A5A-40B62FC90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5E045BD-4224-1B8A-5FDA-F24D0FDAAD8F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86F16E7-3F5B-410F-AB2A-279B0E771AA9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234306-FEAE-4016-B5FF-6559240C405D}"/>
              </a:ext>
            </a:extLst>
          </p:cNvPr>
          <p:cNvSpPr txBox="1"/>
          <p:nvPr/>
        </p:nvSpPr>
        <p:spPr>
          <a:xfrm>
            <a:off x="279632" y="44624"/>
            <a:ext cx="8584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Оценка эффективности нейтрализации уязвимостей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Параметры и веса модели</a:t>
            </a:r>
            <a:endParaRPr lang="en-US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82FE011-1436-3F0B-48A6-777896FA32F5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Таблица 71">
                <a:extLst>
                  <a:ext uri="{FF2B5EF4-FFF2-40B4-BE49-F238E27FC236}">
                    <a16:creationId xmlns:a16="http://schemas.microsoft.com/office/drawing/2014/main" id="{197C151B-47DC-FBA4-B3B3-3557E2B54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9017834"/>
                  </p:ext>
                </p:extLst>
              </p:nvPr>
            </p:nvGraphicFramePr>
            <p:xfrm>
              <a:off x="279631" y="980728"/>
              <a:ext cx="8584735" cy="1993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4680">
                      <a:extLst>
                        <a:ext uri="{9D8B030D-6E8A-4147-A177-3AD203B41FA5}">
                          <a16:colId xmlns:a16="http://schemas.microsoft.com/office/drawing/2014/main" val="3026836478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1430441485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506891018"/>
                        </a:ext>
                      </a:extLst>
                    </a:gridCol>
                    <a:gridCol w="2273591">
                      <a:extLst>
                        <a:ext uri="{9D8B030D-6E8A-4147-A177-3AD203B41FA5}">
                          <a16:colId xmlns:a16="http://schemas.microsoft.com/office/drawing/2014/main" val="288560792"/>
                        </a:ext>
                      </a:extLst>
                    </a:gridCol>
                  </a:tblGrid>
                  <a:tr h="301469">
                    <a:tc>
                      <a:txBody>
                        <a:bodyPr/>
                        <a:lstStyle/>
                        <a:p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«результативность»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«оперативность»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«М-ресурсоэкономность»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«Ч-ресурсоэкономность»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3271905"/>
                      </a:ext>
                    </a:extLst>
                  </a:tr>
                  <a:tr h="1678531">
                    <a:tc>
                      <a:txBody>
                        <a:bodyPr/>
                        <a:lstStyle/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𝑉𝑃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релевантность полученного представления к конечному</a:t>
                          </a:r>
                          <a:endParaRPr lang="en-US" sz="105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𝑉𝑃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функциональная тождественность полученного представления к конечному</a:t>
                          </a:r>
                          <a:endParaRPr lang="en-US" sz="105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𝑉𝑃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нотационная инвариантность полученного представления к конечному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𝑉𝑂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непрерывности выполнения действий</a:t>
                          </a: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𝑉𝑂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быстрота выполнения процесса</a:t>
                          </a: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𝑉𝑂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отсутствия необходимости в корректировке</a:t>
                          </a:r>
                          <a:endParaRPr lang="ru-RU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𝑉𝑅𝑀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простоты вычислений, выполняемых средством в процессе деэволюции</a:t>
                          </a: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𝑉𝑅𝑀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без-итеративности алгоритмов процесса деэволюции</a:t>
                          </a: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𝑉𝑅𝑀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𝐷𝐻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однородности (или гомогенности) обрабатываемых в процессе деэволюции данных</a:t>
                          </a:r>
                          <a:endParaRPr lang="ru-RU" sz="105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𝑉𝑅𝐻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отсутствия высоких требований к эксперту</a:t>
                          </a:r>
                          <a:r>
                            <a:rPr lang="ru-RU" sz="105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для </a:t>
                          </a:r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входных данных</a:t>
                          </a: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𝑉𝑅𝐻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𝑃𝐸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отсутствия высоких требований к эксперту для процесс деэволюции</a:t>
                          </a:r>
                        </a:p>
                        <a:p>
                          <a:pPr lvl="0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𝑉𝑅𝐻</m:t>
                                  </m:r>
                                </m:e>
                                <m:sub>
                                  <m:r>
                                    <a:rPr lang="en-US" sz="105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𝑂𝐷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05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– степень отсутствия высоких требований эксперту для выходных данных</a:t>
                          </a:r>
                          <a:endParaRPr lang="ru-RU" sz="105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2250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Таблица 71">
                <a:extLst>
                  <a:ext uri="{FF2B5EF4-FFF2-40B4-BE49-F238E27FC236}">
                    <a16:creationId xmlns:a16="http://schemas.microsoft.com/office/drawing/2014/main" id="{197C151B-47DC-FBA4-B3B3-3557E2B54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9017834"/>
                  </p:ext>
                </p:extLst>
              </p:nvPr>
            </p:nvGraphicFramePr>
            <p:xfrm>
              <a:off x="279631" y="980728"/>
              <a:ext cx="8584735" cy="1993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4680">
                      <a:extLst>
                        <a:ext uri="{9D8B030D-6E8A-4147-A177-3AD203B41FA5}">
                          <a16:colId xmlns:a16="http://schemas.microsoft.com/office/drawing/2014/main" val="3026836478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1430441485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506891018"/>
                        </a:ext>
                      </a:extLst>
                    </a:gridCol>
                    <a:gridCol w="2273591">
                      <a:extLst>
                        <a:ext uri="{9D8B030D-6E8A-4147-A177-3AD203B41FA5}">
                          <a16:colId xmlns:a16="http://schemas.microsoft.com/office/drawing/2014/main" val="288560792"/>
                        </a:ext>
                      </a:extLst>
                    </a:gridCol>
                  </a:tblGrid>
                  <a:tr h="301469">
                    <a:tc>
                      <a:txBody>
                        <a:bodyPr/>
                        <a:lstStyle/>
                        <a:p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«результативность»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«оперативность»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«М-ресурсоэкономность»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dirty="0">
                              <a:latin typeface="+mn-lt"/>
                            </a:rPr>
                            <a:t>Группа</a:t>
                          </a:r>
                          <a:r>
                            <a:rPr lang="en-US" sz="1050" dirty="0">
                              <a:latin typeface="+mn-lt"/>
                            </a:rPr>
                            <a:t> </a:t>
                          </a:r>
                          <a:r>
                            <a:rPr lang="ru-RU" sz="1050" dirty="0">
                              <a:latin typeface="+mn-lt"/>
                            </a:rPr>
                            <a:t>«Ч-ресурсоэкономность»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3271905"/>
                      </a:ext>
                    </a:extLst>
                  </a:tr>
                  <a:tr h="16916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85" t="-18345" r="-302849" b="-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0345" t="-18345" r="-233229" b="-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82834" t="-18345" r="-102725" b="-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78284" t="-18345" r="-1072" b="-2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2500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7799D1-C89F-B4BB-DC96-BDE02AC9C7D7}"/>
              </a:ext>
            </a:extLst>
          </p:cNvPr>
          <p:cNvSpPr txBox="1"/>
          <p:nvPr/>
        </p:nvSpPr>
        <p:spPr>
          <a:xfrm>
            <a:off x="279631" y="699322"/>
            <a:ext cx="1293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Параметры</a:t>
            </a:r>
            <a:r>
              <a:rPr lang="en-US" sz="1400" dirty="0"/>
              <a:t>: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C603D-226A-842B-33B5-1B8BB7ACE0BE}"/>
              </a:ext>
            </a:extLst>
          </p:cNvPr>
          <p:cNvSpPr txBox="1"/>
          <p:nvPr/>
        </p:nvSpPr>
        <p:spPr>
          <a:xfrm>
            <a:off x="251520" y="3029337"/>
            <a:ext cx="280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</a:rPr>
              <a:t>Веса модели</a:t>
            </a:r>
            <a:r>
              <a:rPr lang="en-US" sz="1400" dirty="0">
                <a:effectLst/>
                <a:ea typeface="Calibri" panose="020F0502020204030204" pitchFamily="34" charset="0"/>
              </a:rPr>
              <a:t>: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6B9090-007A-88B6-EAB5-21619E18B805}"/>
                  </a:ext>
                </a:extLst>
              </p:cNvPr>
              <p:cNvSpPr txBox="1"/>
              <p:nvPr/>
            </p:nvSpPr>
            <p:spPr>
              <a:xfrm>
                <a:off x="251520" y="6296997"/>
                <a:ext cx="8584735" cy="280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effectLst/>
                    <a:ea typeface="Calibri" panose="020F0502020204030204" pitchFamily="34" charset="0"/>
                  </a:rPr>
                  <a:t>Доля времени каждого из этапов относительно всего времени нейтрализации уязвимостей</a:t>
                </a:r>
                <a:r>
                  <a:rPr lang="en-US" sz="1200" dirty="0">
                    <a:effectLst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0.3, 0.4, 0.1, 0.2</m:t>
                        </m:r>
                      </m:e>
                    </m:d>
                  </m:oMath>
                </a14:m>
                <a:endParaRPr lang="ru-RU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6B9090-007A-88B6-EAB5-21619E18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96997"/>
                <a:ext cx="8584735" cy="280333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CD17506-D14A-A377-F782-AD58480BF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3265105"/>
            <a:ext cx="8635265" cy="30243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508027-A738-3F83-20C6-07B4FA07A013}"/>
                  </a:ext>
                </a:extLst>
              </p:cNvPr>
              <p:cNvSpPr txBox="1"/>
              <p:nvPr/>
            </p:nvSpPr>
            <p:spPr>
              <a:xfrm>
                <a:off x="467544" y="3318904"/>
                <a:ext cx="504056" cy="3053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3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1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3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p>
                      </m:sSubSup>
                    </m:oMath>
                  </m:oMathPara>
                </a14:m>
                <a:endParaRPr lang="ru-RU" sz="13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508027-A738-3F83-20C6-07B4FA07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18904"/>
                <a:ext cx="504056" cy="305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0233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36445-EC6C-FCFD-F268-2B24526E8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72F22FA-8002-CF3B-EB25-58C5F27F032E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6D1D714-734E-6E5F-2D2E-FB7085772799}"/>
              </a:ext>
            </a:extLst>
          </p:cNvPr>
          <p:cNvCxnSpPr>
            <a:cxnSpLocks/>
          </p:cNvCxnSpPr>
          <p:nvPr/>
        </p:nvCxnSpPr>
        <p:spPr>
          <a:xfrm>
            <a:off x="279632" y="889249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67F77FE-E6C7-1ECD-80F0-2336DBD9E723}"/>
              </a:ext>
            </a:extLst>
          </p:cNvPr>
          <p:cNvSpPr txBox="1"/>
          <p:nvPr/>
        </p:nvSpPr>
        <p:spPr>
          <a:xfrm>
            <a:off x="279632" y="44624"/>
            <a:ext cx="8584735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9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ОНР-5. Архитектура системы генетического реверс-инжиниринга представлений программы с интеллектуальным функционалом по поиску уязвимостей и программная реализация ее компонента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E7A165B-54F0-05D4-6EC2-7D0F592C21CB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08FE5-F76A-AF4D-F01E-33B0F8E54D0E}"/>
              </a:ext>
            </a:extLst>
          </p:cNvPr>
          <p:cNvSpPr txBox="1"/>
          <p:nvPr/>
        </p:nvSpPr>
        <p:spPr>
          <a:xfrm>
            <a:off x="279631" y="884854"/>
            <a:ext cx="8584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Публикации и внедрение</a:t>
            </a:r>
            <a:r>
              <a:rPr lang="en-US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/</a:t>
            </a:r>
            <a:r>
              <a:rPr lang="ru-RU" sz="16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реализация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151E6-DC47-83E4-56AA-7CD2F77CF6CC}"/>
              </a:ext>
            </a:extLst>
          </p:cNvPr>
          <p:cNvSpPr txBox="1"/>
          <p:nvPr/>
        </p:nvSpPr>
        <p:spPr>
          <a:xfrm>
            <a:off x="256396" y="1206619"/>
            <a:ext cx="8663380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u="sng" dirty="0"/>
              <a:t>В рецензируемых научных изданиях из перечня ВАК</a:t>
            </a:r>
            <a:r>
              <a:rPr lang="en-US" sz="1050" b="1" u="sng" dirty="0"/>
              <a:t>:</a:t>
            </a:r>
            <a:endParaRPr lang="ru-RU" sz="1050" b="1" u="sng" dirty="0"/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Буйневич М.В. Модель оценки эффективности нейтрализации уязвимостей в программе с позиции используемых подходов к деэволюции ее представлений // Вопросы кибербезопасности. 2025. № 3(67)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  <a:endParaRPr lang="ru-RU" sz="850" dirty="0"/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Генетический реверс-инжиниринг программ для поиска уязвимостей // Научно-аналитический журнал «Вестник Санкт-Петербургского университета Государственной противопожарной службы МЧС России». 2025. № 1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Архитектура системы для проведения генетической реинжиниринга программы с целью поиска разноуровневых уязвимостей // Вопросы кибербезопасности. 2025. № 1(65). С. 108–116.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Проблемные вопросы генетической деэволюции представлений программы для поиска в них уязвимостей и рекомендации по их разрешению // Труды учебных заведений связи. 2025. Т. 11. № 1. C. 84-98.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Буйневич М.В., Израилов К.Е. Сигнатурный поиск уязвимостей в машинном коде на базе генетической декомпиляции // Защита информации. Инсайд. 2025. №2 (122). 8-17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</a:t>
            </a:r>
            <a:r>
              <a:rPr lang="ru-RU" sz="850" dirty="0" err="1"/>
              <a:t>Левшун</a:t>
            </a:r>
            <a:r>
              <a:rPr lang="ru-RU" sz="850" dirty="0"/>
              <a:t> Д.А., </a:t>
            </a:r>
            <a:r>
              <a:rPr lang="ru-RU" sz="850" dirty="0" err="1"/>
              <a:t>Зеличенок</a:t>
            </a:r>
            <a:r>
              <a:rPr lang="ru-RU" sz="850" dirty="0"/>
              <a:t> И.Ю. Разработка предложений по применению научно-технического инструментария для обеспечения кибербезопасности объектов энергетического сектора // Научно-аналитический журнал «Вестник Санкт-Петербургского университета Государственной противопожарной службы МЧС России». 2024. № 4. С. 103–119.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Покусов В.В. Архитектура программной платформы преобразования машинного кода в высокоуровневое представление для экспертного поиска уязвимостей // Электронный сетевой политематический журнал «Научные труды </a:t>
            </a:r>
            <a:r>
              <a:rPr lang="ru-RU" sz="850" dirty="0" err="1"/>
              <a:t>КубГТУ</a:t>
            </a:r>
            <a:r>
              <a:rPr lang="ru-RU" sz="850" dirty="0"/>
              <a:t>». 2021. № 6. С. 93-111.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Романов Н.Е., Израилов К.Е., Покусов В.В. Система поддержки интеллектуального программирования: машинное обучение </a:t>
            </a:r>
            <a:r>
              <a:rPr lang="ru-RU" sz="850" dirty="0" err="1"/>
              <a:t>feat</a:t>
            </a:r>
            <a:r>
              <a:rPr lang="ru-RU" sz="850" dirty="0"/>
              <a:t>. быстрая разработка безопасных программ // Информатизация и связь. 2021. № 5. С. 7-17. 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Визуализация </a:t>
            </a:r>
            <a:r>
              <a:rPr lang="ru-RU" sz="850" dirty="0" err="1"/>
              <a:t>многопризнаковых</a:t>
            </a:r>
            <a:r>
              <a:rPr lang="ru-RU" sz="850" dirty="0"/>
              <a:t> уязвимостей программного кода с помощью метода главных компонент // Вестник Санкт-Петербургского государственного университета технологии и дизайна. Серия 1: Естественные и технические науки. 2020. № 1. С. 3-8.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/>
              <a:t>Израилов К.Е., Гололобов Н.В., </a:t>
            </a:r>
            <a:r>
              <a:rPr lang="ru-RU" sz="850" dirty="0" err="1"/>
              <a:t>Краскин</a:t>
            </a:r>
            <a:r>
              <a:rPr lang="ru-RU" sz="850" dirty="0"/>
              <a:t> Г.А. Метод анализа вредоносного программного обеспечения на базе </a:t>
            </a:r>
            <a:r>
              <a:rPr lang="ru-RU" sz="850" dirty="0" err="1"/>
              <a:t>Fuzzy</a:t>
            </a:r>
            <a:r>
              <a:rPr lang="ru-RU" sz="850" dirty="0"/>
              <a:t> </a:t>
            </a:r>
            <a:r>
              <a:rPr lang="ru-RU" sz="850" dirty="0" err="1"/>
              <a:t>Hash</a:t>
            </a:r>
            <a:r>
              <a:rPr lang="ru-RU" sz="850" dirty="0"/>
              <a:t> // Информатизация и связь. 2019. № 2. С. 36-44.</a:t>
            </a:r>
          </a:p>
          <a:p>
            <a:pPr marL="357188" indent="-180975" algn="just">
              <a:buFont typeface="+mj-lt"/>
              <a:buAutoNum type="arabicPeriod"/>
            </a:pPr>
            <a:r>
              <a:rPr lang="ru-RU" sz="850" dirty="0">
                <a:solidFill>
                  <a:srgbClr val="FF0000"/>
                </a:solidFill>
              </a:rPr>
              <a:t>Израилов К.Е.</a:t>
            </a:r>
            <a:r>
              <a:rPr lang="ru-RU" sz="850" dirty="0"/>
              <a:t> Система критериев оценки способов поиска уязвимостей и метрика понятности представления программного кода // Информатизация и связь. 2017. № 3. С. 111-118.</a:t>
            </a:r>
          </a:p>
          <a:p>
            <a:pPr marL="357188" indent="-177800" algn="just">
              <a:buFont typeface="+mj-lt"/>
              <a:buAutoNum type="arabicPeriod"/>
            </a:pPr>
            <a:endParaRPr lang="ru-RU" sz="800" dirty="0"/>
          </a:p>
          <a:p>
            <a:pPr algn="just"/>
            <a:r>
              <a:rPr lang="ru-RU" sz="1050" b="1" u="sng" dirty="0"/>
              <a:t>Во входящих в международную систему цитирования</a:t>
            </a:r>
          </a:p>
          <a:p>
            <a:pPr indent="179388" algn="just"/>
            <a:r>
              <a:rPr lang="ru-RU" sz="900" b="1" u="sng" dirty="0"/>
              <a:t>журналах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60363" indent="-184150" algn="just">
              <a:buFont typeface="+mj-lt"/>
              <a:buAutoNum type="arabicPeriod" startAt="12"/>
            </a:pPr>
            <a:r>
              <a:rPr lang="ru-RU" sz="850" dirty="0" err="1"/>
              <a:t>Kotenko</a:t>
            </a:r>
            <a:r>
              <a:rPr lang="ru-RU" sz="850" dirty="0"/>
              <a:t> I.V., </a:t>
            </a:r>
            <a:r>
              <a:rPr lang="ru-RU" sz="850" dirty="0" err="1"/>
              <a:t>Krasov</a:t>
            </a:r>
            <a:r>
              <a:rPr lang="ru-RU" sz="850" dirty="0"/>
              <a:t> A.V., </a:t>
            </a:r>
            <a:r>
              <a:rPr lang="ru-RU" sz="850" dirty="0" err="1"/>
              <a:t>Ushakov</a:t>
            </a:r>
            <a:r>
              <a:rPr lang="ru-RU" sz="850" dirty="0"/>
              <a:t>, I.V., Izrailov K.E. </a:t>
            </a:r>
            <a:r>
              <a:rPr lang="ru-RU" sz="850" dirty="0" err="1"/>
              <a:t>An</a:t>
            </a:r>
            <a:r>
              <a:rPr lang="ru-RU" sz="850" dirty="0"/>
              <a:t> </a:t>
            </a:r>
            <a:r>
              <a:rPr lang="ru-RU" sz="850" dirty="0" err="1"/>
              <a:t>approach</a:t>
            </a:r>
            <a:r>
              <a:rPr lang="ru-RU" sz="850" dirty="0"/>
              <a:t> </a:t>
            </a:r>
            <a:r>
              <a:rPr lang="ru-RU" sz="850" dirty="0" err="1"/>
              <a:t>for</a:t>
            </a:r>
            <a:r>
              <a:rPr lang="ru-RU" sz="850" dirty="0"/>
              <a:t> </a:t>
            </a:r>
            <a:r>
              <a:rPr lang="ru-RU" sz="850" dirty="0" err="1"/>
              <a:t>stego-insider</a:t>
            </a:r>
            <a:r>
              <a:rPr lang="ru-RU" sz="850" dirty="0"/>
              <a:t> </a:t>
            </a:r>
            <a:r>
              <a:rPr lang="ru-RU" sz="850" dirty="0" err="1"/>
              <a:t>detection</a:t>
            </a:r>
            <a:r>
              <a:rPr lang="ru-RU" sz="850" dirty="0"/>
              <a:t> </a:t>
            </a:r>
            <a:r>
              <a:rPr lang="ru-RU" sz="850" dirty="0" err="1"/>
              <a:t>based</a:t>
            </a:r>
            <a:r>
              <a:rPr lang="ru-RU" sz="850" dirty="0"/>
              <a:t> </a:t>
            </a:r>
            <a:r>
              <a:rPr lang="ru-RU" sz="850" dirty="0" err="1"/>
              <a:t>on</a:t>
            </a:r>
            <a:r>
              <a:rPr lang="ru-RU" sz="850" dirty="0"/>
              <a:t> a </a:t>
            </a:r>
            <a:r>
              <a:rPr lang="ru-RU" sz="850" dirty="0" err="1"/>
              <a:t>hybrid</a:t>
            </a:r>
            <a:r>
              <a:rPr lang="ru-RU" sz="850" dirty="0"/>
              <a:t> </a:t>
            </a:r>
            <a:r>
              <a:rPr lang="ru-RU" sz="850" dirty="0" err="1"/>
              <a:t>NoSQL</a:t>
            </a:r>
            <a:r>
              <a:rPr lang="ru-RU" sz="850" dirty="0"/>
              <a:t> </a:t>
            </a:r>
            <a:r>
              <a:rPr lang="ru-RU" sz="850" dirty="0" err="1"/>
              <a:t>database</a:t>
            </a:r>
            <a:r>
              <a:rPr lang="ru-RU" sz="850" dirty="0"/>
              <a:t> // Journal </a:t>
            </a:r>
            <a:r>
              <a:rPr lang="ru-RU" sz="850" dirty="0" err="1"/>
              <a:t>of</a:t>
            </a:r>
            <a:r>
              <a:rPr lang="ru-RU" sz="850" dirty="0"/>
              <a:t> </a:t>
            </a:r>
            <a:r>
              <a:rPr lang="ru-RU" sz="850" dirty="0" err="1"/>
              <a:t>Sensor</a:t>
            </a:r>
            <a:r>
              <a:rPr lang="ru-RU" sz="850" dirty="0"/>
              <a:t> </a:t>
            </a:r>
            <a:r>
              <a:rPr lang="ru-RU" sz="850" dirty="0" err="1"/>
              <a:t>and</a:t>
            </a:r>
            <a:r>
              <a:rPr lang="ru-RU" sz="850" dirty="0"/>
              <a:t> </a:t>
            </a:r>
            <a:r>
              <a:rPr lang="ru-RU" sz="850" dirty="0" err="1"/>
              <a:t>Actuator</a:t>
            </a:r>
            <a:r>
              <a:rPr lang="ru-RU" sz="850" dirty="0"/>
              <a:t> Networks. 2021. </a:t>
            </a:r>
            <a:r>
              <a:rPr lang="ru-RU" sz="850" dirty="0" err="1"/>
              <a:t>Vol</a:t>
            </a:r>
            <a:r>
              <a:rPr lang="ru-RU" sz="850" dirty="0"/>
              <a:t>. 10. PP. 25.</a:t>
            </a:r>
          </a:p>
          <a:p>
            <a:pPr indent="179388" algn="just"/>
            <a:r>
              <a:rPr lang="ru-RU" sz="900" b="1" u="sng" dirty="0"/>
              <a:t>материалах конференций</a:t>
            </a:r>
            <a:r>
              <a:rPr lang="en-US" sz="900" b="1" u="sng" dirty="0"/>
              <a:t>:</a:t>
            </a:r>
          </a:p>
          <a:p>
            <a:pPr marL="360363" indent="-180975" algn="just">
              <a:buFont typeface="+mj-lt"/>
              <a:buAutoNum type="arabicPeriod" startAt="13"/>
            </a:pPr>
            <a:r>
              <a:rPr lang="en-US" sz="850" dirty="0"/>
              <a:t>Buinevich M., Izrailov K., Kotenko I., Ushakov I., Vlasov D. Detection of </a:t>
            </a:r>
            <a:r>
              <a:rPr lang="en-US" sz="850" dirty="0" err="1"/>
              <a:t>stego</a:t>
            </a:r>
            <a:r>
              <a:rPr lang="en-US" sz="850" dirty="0"/>
              <a:t>-insiders in corporate networks based on a hybrid NoSQL database model // The proceedings of 4th International Conference on Future Networks and Distributed Systems (New York, USA, 26-27 November 2020). </a:t>
            </a:r>
            <a:r>
              <a:rPr lang="en-US" sz="850" dirty="0" err="1"/>
              <a:t>Iss</a:t>
            </a:r>
            <a:r>
              <a:rPr lang="en-US" sz="850" dirty="0"/>
              <a:t>. 26. PP. 1–6</a:t>
            </a:r>
          </a:p>
          <a:p>
            <a:pPr marL="357188" indent="-177800" algn="just">
              <a:buFont typeface="+mj-lt"/>
              <a:buAutoNum type="arabicPeriod" startAt="13"/>
            </a:pPr>
            <a:r>
              <a:rPr lang="en-US" sz="850" dirty="0"/>
              <a:t>Kotenko I., </a:t>
            </a:r>
            <a:r>
              <a:rPr lang="en-US" sz="850" dirty="0" err="1"/>
              <a:t>Krasov</a:t>
            </a:r>
            <a:r>
              <a:rPr lang="en-US" sz="850" dirty="0"/>
              <a:t> A., Ushakov I., Izrailov K. Approach to combining different methods for detecting insiders // The proceedings of 4th International Conference on Future Networks and Distributed Systems (New York, USA, 26-27 November 2020). </a:t>
            </a:r>
            <a:r>
              <a:rPr lang="en-US" sz="850" dirty="0" err="1"/>
              <a:t>Iss</a:t>
            </a:r>
            <a:r>
              <a:rPr lang="en-US" sz="850" dirty="0"/>
              <a:t>. 26. PP. 1–6</a:t>
            </a:r>
          </a:p>
          <a:p>
            <a:pPr marL="357188" indent="-177800" algn="just">
              <a:buFont typeface="+mj-lt"/>
              <a:buAutoNum type="arabicPeriod" startAt="13"/>
            </a:pPr>
            <a:r>
              <a:rPr lang="en-US" sz="850" dirty="0"/>
              <a:t>Buinevich M., Izrailov K., Vladyko A. Testing of Utilities for Finding Vulnerabilities in the Machine Code of Telecommunication Devices // The proceedings of 19th International Conference on Advanced Communication Technology (Pyeongchang, South Korea, 19-22 February 2017). 2017. PP. 408-414</a:t>
            </a:r>
            <a:endParaRPr lang="ru-RU" sz="850" dirty="0"/>
          </a:p>
          <a:p>
            <a:pPr marL="357188" indent="-177800" algn="just">
              <a:buFont typeface="+mj-lt"/>
              <a:buAutoNum type="arabicPeriod" startAt="13"/>
            </a:pPr>
            <a:endParaRPr lang="ru-RU" sz="800" dirty="0"/>
          </a:p>
          <a:p>
            <a:pPr algn="just"/>
            <a:r>
              <a:rPr lang="ru-RU" sz="900" b="1" u="sng" dirty="0"/>
              <a:t>Свидетельства о регистрации программ для ЭВМ</a:t>
            </a:r>
            <a:r>
              <a:rPr lang="en-US" sz="900" b="1" u="sng" dirty="0"/>
              <a:t>:</a:t>
            </a:r>
            <a:endParaRPr lang="ru-RU" sz="900" b="1" u="sng" dirty="0"/>
          </a:p>
          <a:p>
            <a:pPr marL="360363" indent="-180975" algn="just">
              <a:buFont typeface="+mj-lt"/>
              <a:buAutoNum type="arabicPeriod" startAt="16"/>
            </a:pPr>
            <a:r>
              <a:rPr lang="ru-RU" sz="850" dirty="0"/>
              <a:t>Израилов К.Е., Буйневич М.В. Программное средство сигнатурного поиска уязвимостей в машинном коде на базе генетической декомпиляции // Свидетельство о государственной регистрации программы для ЭВМ </a:t>
            </a:r>
            <a:r>
              <a:rPr lang="ru-RU" sz="850" dirty="0">
                <a:highlight>
                  <a:srgbClr val="FFFF00"/>
                </a:highlight>
              </a:rPr>
              <a:t>(в печати)</a:t>
            </a:r>
          </a:p>
          <a:p>
            <a:pPr marL="357188" indent="-177800" algn="just">
              <a:buFont typeface="+mj-lt"/>
              <a:buAutoNum type="arabicPeriod" startAt="16"/>
            </a:pPr>
            <a:r>
              <a:rPr lang="ru-RU" sz="850" dirty="0"/>
              <a:t>Израилов К.Е., Буйневич М.В., Красов А.В., </a:t>
            </a:r>
            <a:r>
              <a:rPr lang="ru-RU" sz="850" dirty="0" err="1"/>
              <a:t>Хорошенко</a:t>
            </a:r>
            <a:r>
              <a:rPr lang="ru-RU" sz="850" dirty="0"/>
              <a:t> С.В. Программа для визуализации динамического изменения графов, заданных в формате </a:t>
            </a:r>
            <a:r>
              <a:rPr lang="ru-RU" sz="850" dirty="0" err="1"/>
              <a:t>Dot</a:t>
            </a:r>
            <a:r>
              <a:rPr lang="ru-RU" sz="850" dirty="0"/>
              <a:t>, в режиме реального времени // Свидетельство о государственной регистрации программы для ЭВМ № 2019667695 от 17.12.2019.</a:t>
            </a:r>
          </a:p>
        </p:txBody>
      </p:sp>
    </p:spTree>
    <p:extLst>
      <p:ext uri="{BB962C8B-B14F-4D97-AF65-F5344CB8AC3E}">
        <p14:creationId xmlns:p14="http://schemas.microsoft.com/office/powerpoint/2010/main" val="4164306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1F58-FA57-8A4E-59B3-943843B0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3847D4C-686E-DDC5-B4C5-150CB1BF4575}"/>
              </a:ext>
            </a:extLst>
          </p:cNvPr>
          <p:cNvCxnSpPr>
            <a:cxnSpLocks/>
          </p:cNvCxnSpPr>
          <p:nvPr/>
        </p:nvCxnSpPr>
        <p:spPr>
          <a:xfrm>
            <a:off x="279632" y="6525344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9511581-BFCA-E25E-8B0F-0B610F36652E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B06FFF9-3895-14D6-3C8F-B494CFC62A5D}"/>
              </a:ext>
            </a:extLst>
          </p:cNvPr>
          <p:cNvSpPr txBox="1"/>
          <p:nvPr/>
        </p:nvSpPr>
        <p:spPr>
          <a:xfrm>
            <a:off x="279632" y="46365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Внедрение научных результатов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A7343-CEA7-6B6E-9022-0349563572CF}"/>
              </a:ext>
            </a:extLst>
          </p:cNvPr>
          <p:cNvSpPr txBox="1"/>
          <p:nvPr/>
        </p:nvSpPr>
        <p:spPr>
          <a:xfrm>
            <a:off x="240309" y="692696"/>
            <a:ext cx="88967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Основные научные результаты </a:t>
            </a:r>
            <a:r>
              <a:rPr lang="ru-RU" sz="1200" u="sng" dirty="0"/>
              <a:t>использованы</a:t>
            </a:r>
            <a:r>
              <a:rPr lang="ru-RU" sz="1200" dirty="0"/>
              <a:t> в</a:t>
            </a:r>
            <a:r>
              <a:rPr lang="en-US" sz="1200" dirty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отчетных материалах НИР шифр «Гармония» рег. № 123030100009–7, </a:t>
            </a:r>
            <a:r>
              <a:rPr lang="ru-RU" sz="1200" dirty="0" err="1"/>
              <a:t>бюдж</a:t>
            </a:r>
            <a:r>
              <a:rPr lang="ru-RU" sz="1200" dirty="0"/>
              <a:t>. теме № </a:t>
            </a:r>
            <a:r>
              <a:rPr lang="en-US" sz="1200" dirty="0"/>
              <a:t>FFZF-2025-0016</a:t>
            </a:r>
            <a:r>
              <a:rPr lang="ru-RU" sz="1200" dirty="0"/>
              <a:t> и </a:t>
            </a:r>
            <a:r>
              <a:rPr lang="en-US" sz="1200" dirty="0"/>
              <a:t>FFZF-2022-0007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проектно-конструкторской деятельности российской компании интеграторов средств защиты информации АО «НИИ «Масштаб»</a:t>
            </a:r>
            <a:endParaRPr lang="en-US" sz="1200" dirty="0"/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сертификационной деятельности компании ООО «АСБ»  </a:t>
            </a:r>
          </a:p>
          <a:p>
            <a:pPr algn="just"/>
            <a:r>
              <a:rPr lang="ru-RU" sz="1200" u="sng" dirty="0"/>
              <a:t>Внедрены</a:t>
            </a:r>
            <a:r>
              <a:rPr lang="ru-RU" sz="1200" dirty="0"/>
              <a:t> в учебный процесс при подготовке специалистов по информационной безопасности: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Санкт-Петербургский государственный экономический университет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Санкт-Петербургский государственный университет телекоммуникаций им. проф. М.А. Бонч-Бруевича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Санкт-Петербургский университет ГПС МЧС России</a:t>
            </a:r>
          </a:p>
          <a:p>
            <a:pPr algn="just"/>
            <a:r>
              <a:rPr lang="ru-RU" sz="400" dirty="0"/>
              <a:t> </a:t>
            </a:r>
            <a:r>
              <a:rPr lang="ru-RU" sz="300" dirty="0"/>
              <a:t> </a:t>
            </a:r>
            <a:endParaRPr lang="ru-RU" sz="1200" dirty="0"/>
          </a:p>
          <a:p>
            <a:pPr algn="just"/>
            <a:r>
              <a:rPr lang="ru-RU" sz="1200" u="sng" dirty="0"/>
              <a:t>Реализованы</a:t>
            </a:r>
            <a:r>
              <a:rPr lang="ru-RU" sz="1200" dirty="0"/>
              <a:t> в изделиях</a:t>
            </a:r>
            <a:r>
              <a:rPr lang="en-US" sz="1200" dirty="0"/>
              <a:t>: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Средство доверенной загрузки Операционной системы «</a:t>
            </a:r>
            <a:r>
              <a:rPr lang="ru-RU" sz="1200" dirty="0" err="1"/>
              <a:t>TrustLoader</a:t>
            </a:r>
            <a:r>
              <a:rPr lang="ru-RU" sz="1200" dirty="0"/>
              <a:t>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Система антивирусной защиты персонального компьютера «Инспектор»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highlight>
                <a:srgbClr val="FF0000"/>
              </a:highligh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486A318-B7D0-3CF3-AE4D-95AF0C28261F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3E770-8393-EF1F-86C9-0140E120AA57}"/>
              </a:ext>
            </a:extLst>
          </p:cNvPr>
          <p:cNvSpPr txBox="1"/>
          <p:nvPr/>
        </p:nvSpPr>
        <p:spPr>
          <a:xfrm>
            <a:off x="240309" y="3068960"/>
            <a:ext cx="871673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u="sng" dirty="0"/>
              <a:t>Результаты интеллектуальной деятельности</a:t>
            </a:r>
            <a:r>
              <a:rPr lang="en-US" sz="1200" u="sng" dirty="0"/>
              <a:t>:</a:t>
            </a:r>
            <a:endParaRPr lang="ru-RU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Программа для классификации файлов основных типов на базе технологии машинного обучения (рег. № 2020614603)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Программа визуализации процесса кластеризации многомерных точек для учебных целей (рег. № 2020617704)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Средство построения жизненного цикла программы с потенциальными уязвимостями (рег. № 2023664967)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Средство определения класса и уровня уязвимости программного обеспечения киберфизических устройств по ее текстовому описанию с применением классических методов машинного обучения (рег. № 2022681570)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Средство классификации уязвимостей интерфейсов транспортной инфраструктуры умного города (рег. № 2021680235)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Компонент классификации уязвимостей интерфейсов взаимодействия с транспортной инфраструктурой умного города (рег. № 2020661231)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Программное средство генерации экземпляров исходного кода программы согласно формальному синтаксису языка программирования (в печати)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Программное средство реверс-инжиниринга исходного кода программы путем полного перебора ее исходного кода по формальному синтаксису языка программирования (в печати)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Обнаружение атак на основе анализа аномальных состояний и переходов графовой модели киберфизической системы (рег. № 2024668525)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Программный компонент обнаружения атак на основе графо-ориентированного моделирования (рег. № 2023684009)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Программа для графовой визуализации последовательности одношаговых сетевых атак нарушителя в режиме реального времени (рег. № 2020662669)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Компонент аналитического моделирования многошаговых сетевых атак на основе конечного автомата (рег. № 2020660519)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Программа для оценки сложности пароля пользователя по результатам опроса на базе искусственной нейронной сети (рег. № 2020662417)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Программное средство построения распределения константных значений в исходном коде программ на языке C (в печати)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Программное средство оценки размера исходного кода по его машинному коду (в печати)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Программа для идентификации архитектуры процессора машинного кода выполняемых файлов на базе машинного обучения (рег. № 2020619564)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Утилита восстановления алгоритмов работы машинного кода «</a:t>
            </a:r>
            <a:r>
              <a:rPr lang="ru-RU" sz="1000" dirty="0" err="1"/>
              <a:t>AlgorithmRecover</a:t>
            </a:r>
            <a:r>
              <a:rPr lang="ru-RU" sz="1000" dirty="0"/>
              <a:t>» (рег. № 2013618433)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Программное средство сигнатурного поиска уязвимостей в машинном коде на базе генетической декомпиляции (в печати)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Программа для визуализации динамического изменения графов, заданных в формате </a:t>
            </a:r>
            <a:r>
              <a:rPr lang="ru-RU" sz="1000" dirty="0" err="1"/>
              <a:t>Dot</a:t>
            </a:r>
            <a:r>
              <a:rPr lang="ru-RU" sz="1000" dirty="0"/>
              <a:t>, в режиме реального времени (рег. № 2019667695)</a:t>
            </a:r>
          </a:p>
        </p:txBody>
      </p:sp>
    </p:spTree>
    <p:extLst>
      <p:ext uri="{BB962C8B-B14F-4D97-AF65-F5344CB8AC3E}">
        <p14:creationId xmlns:p14="http://schemas.microsoft.com/office/powerpoint/2010/main" val="2917200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8B48B-77DB-AB3E-770A-9D21D9C5D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DFE5845-7A74-AB54-6B12-A6BBEE0FD1EC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6C774-09DE-AB16-362F-5549265C738B}"/>
              </a:ext>
            </a:extLst>
          </p:cNvPr>
          <p:cNvSpPr txBox="1"/>
          <p:nvPr/>
        </p:nvSpPr>
        <p:spPr>
          <a:xfrm>
            <a:off x="279632" y="2348880"/>
            <a:ext cx="8584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44058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702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B14B0-4B89-5438-7757-337F6324A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2B275B52-5107-F3CA-42DE-CAA59C1EDE9A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2784D45-B14E-E9A6-F905-1D81C02A5167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A92B68-53BF-40B5-863A-B6C85682FE81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Введенная терминология</a:t>
            </a:r>
            <a:r>
              <a:rPr lang="en-US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предметной области</a:t>
            </a:r>
            <a:endParaRPr lang="en-US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E6065-22CD-802F-1477-80C3FD1A43AE}"/>
              </a:ext>
            </a:extLst>
          </p:cNvPr>
          <p:cNvSpPr txBox="1"/>
          <p:nvPr/>
        </p:nvSpPr>
        <p:spPr>
          <a:xfrm>
            <a:off x="235738" y="3631664"/>
            <a:ext cx="85847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/>
              <a:t>МашКод</a:t>
            </a:r>
            <a:r>
              <a:rPr lang="en-US" sz="1400" b="1" dirty="0"/>
              <a:t>/</a:t>
            </a:r>
            <a:r>
              <a:rPr lang="ru-RU" sz="1400" b="1" dirty="0" err="1"/>
              <a:t>АсмКод</a:t>
            </a:r>
            <a:r>
              <a:rPr lang="en-US" sz="1400" b="1" dirty="0"/>
              <a:t>/</a:t>
            </a:r>
            <a:r>
              <a:rPr lang="ru-RU" sz="1400" b="1" dirty="0" err="1"/>
              <a:t>ИсхКод</a:t>
            </a:r>
            <a:r>
              <a:rPr lang="ru-RU" sz="1400" dirty="0"/>
              <a:t> (сокр.) – машинный, ассемблерный, исходный код программы</a:t>
            </a:r>
            <a:endParaRPr lang="en-US" sz="1400" dirty="0"/>
          </a:p>
          <a:p>
            <a:pPr algn="just"/>
            <a:r>
              <a:rPr lang="ru-RU" sz="1400" b="1" dirty="0"/>
              <a:t>Представление программы</a:t>
            </a:r>
            <a:r>
              <a:rPr lang="ru-RU" sz="1400" dirty="0"/>
              <a:t> – совокупность формы и содержания представления</a:t>
            </a:r>
          </a:p>
          <a:p>
            <a:pPr algn="just"/>
            <a:r>
              <a:rPr lang="ru-RU" sz="1400" b="1" dirty="0"/>
              <a:t>Форма представления</a:t>
            </a:r>
            <a:r>
              <a:rPr lang="ru-RU" sz="1400" dirty="0"/>
              <a:t> – внешнее описание программы (на собственных конструкциях и уровне абстракции)</a:t>
            </a:r>
          </a:p>
          <a:p>
            <a:pPr algn="just"/>
            <a:r>
              <a:rPr lang="ru-RU" sz="1400" b="1" dirty="0"/>
              <a:t>Содержание представления</a:t>
            </a:r>
            <a:r>
              <a:rPr lang="ru-RU" sz="1400" dirty="0"/>
              <a:t> – внутренняя суть программы (определение ее логики)</a:t>
            </a:r>
          </a:p>
          <a:p>
            <a:pPr algn="just"/>
            <a:r>
              <a:rPr lang="ru-RU" sz="1400" b="1" dirty="0"/>
              <a:t>Эволюция программы</a:t>
            </a:r>
            <a:r>
              <a:rPr lang="ru-RU" sz="1400" dirty="0"/>
              <a:t> – получение каждого следующего представления программы по текущему в процессе ее разработки</a:t>
            </a:r>
            <a:endParaRPr lang="en-US" sz="1400" dirty="0"/>
          </a:p>
          <a:p>
            <a:pPr algn="just"/>
            <a:r>
              <a:rPr lang="ru-RU" sz="1400" b="1" dirty="0"/>
              <a:t>Деэволюция программы</a:t>
            </a:r>
            <a:r>
              <a:rPr lang="ru-RU" sz="1400" dirty="0"/>
              <a:t> – получение предыдущего представления программы по текущему в процессе ее реверс-инжиниринга</a:t>
            </a:r>
          </a:p>
          <a:p>
            <a:pPr algn="just"/>
            <a:r>
              <a:rPr lang="ru-RU" sz="1400" b="1" dirty="0"/>
              <a:t>Генетическая деэволюция</a:t>
            </a:r>
            <a:r>
              <a:rPr lang="ru-RU" sz="1400" dirty="0"/>
              <a:t> (ГДЭ) – деэволюция, основанная на генетических алгоритмах</a:t>
            </a:r>
          </a:p>
          <a:p>
            <a:pPr algn="just"/>
            <a:r>
              <a:rPr lang="ru-RU" sz="1400" b="1" dirty="0"/>
              <a:t>Генетическая декомпиляция</a:t>
            </a:r>
            <a:r>
              <a:rPr lang="ru-RU" sz="1400" dirty="0"/>
              <a:t> (ГДК) – генетическая деэволюция </a:t>
            </a:r>
            <a:r>
              <a:rPr lang="ru-RU" sz="1400" dirty="0" err="1"/>
              <a:t>МашКода</a:t>
            </a:r>
            <a:r>
              <a:rPr lang="ru-RU" sz="1400" dirty="0"/>
              <a:t> или </a:t>
            </a:r>
            <a:r>
              <a:rPr lang="ru-RU" sz="1400" dirty="0" err="1"/>
              <a:t>АсмКода</a:t>
            </a:r>
            <a:r>
              <a:rPr lang="ru-RU" sz="1400" dirty="0"/>
              <a:t> в </a:t>
            </a:r>
            <a:r>
              <a:rPr lang="ru-RU" sz="1400" dirty="0" err="1"/>
              <a:t>ИсхКод</a:t>
            </a:r>
            <a:r>
              <a:rPr lang="ru-RU" sz="1400" dirty="0"/>
              <a:t> программы</a:t>
            </a:r>
          </a:p>
          <a:p>
            <a:pPr algn="just"/>
            <a:r>
              <a:rPr lang="ru-RU" sz="1400" b="1" dirty="0"/>
              <a:t>Генетический реверс-инжиниринг</a:t>
            </a:r>
            <a:r>
              <a:rPr lang="ru-RU" sz="1400" dirty="0"/>
              <a:t> (ГРИ) – весь процесс последовательного применения ГДЭ соседних представлений от конечного низкоуровневого к необходимому высокоуровневому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F43A27-0EF2-703F-D0F2-48746D751B28}"/>
              </a:ext>
            </a:extLst>
          </p:cNvPr>
          <p:cNvSpPr/>
          <p:nvPr/>
        </p:nvSpPr>
        <p:spPr>
          <a:xfrm>
            <a:off x="686991" y="2068369"/>
            <a:ext cx="151216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Представление программы</a:t>
            </a:r>
          </a:p>
          <a:p>
            <a:pPr algn="ctr"/>
            <a:r>
              <a:rPr lang="en-US" sz="1600" dirty="0"/>
              <a:t>X-2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F394A1-B08C-2FFE-D22E-1D47CBBBEF17}"/>
              </a:ext>
            </a:extLst>
          </p:cNvPr>
          <p:cNvSpPr/>
          <p:nvPr/>
        </p:nvSpPr>
        <p:spPr>
          <a:xfrm>
            <a:off x="2820030" y="2060205"/>
            <a:ext cx="151216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Представление программы</a:t>
            </a:r>
          </a:p>
          <a:p>
            <a:pPr algn="ctr"/>
            <a:r>
              <a:rPr lang="en-US" sz="1600" dirty="0"/>
              <a:t>X-1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04428A-037A-A9E9-3201-3C7032C8BD36}"/>
              </a:ext>
            </a:extLst>
          </p:cNvPr>
          <p:cNvSpPr/>
          <p:nvPr/>
        </p:nvSpPr>
        <p:spPr>
          <a:xfrm>
            <a:off x="4949775" y="2060205"/>
            <a:ext cx="151216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Представление программы</a:t>
            </a:r>
          </a:p>
          <a:p>
            <a:pPr algn="ctr"/>
            <a:r>
              <a:rPr lang="en-US" sz="1600" dirty="0"/>
              <a:t>X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253A5E-FFD6-3479-E791-8BAD0C358082}"/>
              </a:ext>
            </a:extLst>
          </p:cNvPr>
          <p:cNvSpPr/>
          <p:nvPr/>
        </p:nvSpPr>
        <p:spPr>
          <a:xfrm>
            <a:off x="7079520" y="2060657"/>
            <a:ext cx="151216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Представление программы</a:t>
            </a:r>
          </a:p>
          <a:p>
            <a:pPr algn="ctr"/>
            <a:r>
              <a:rPr lang="en-US" sz="1600" dirty="0"/>
              <a:t>X+1</a:t>
            </a:r>
            <a:endParaRPr lang="ru-RU" sz="1600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F1AFC0A-6F2F-2AD4-60C5-7D6E0424EE37}"/>
              </a:ext>
            </a:extLst>
          </p:cNvPr>
          <p:cNvSpPr/>
          <p:nvPr/>
        </p:nvSpPr>
        <p:spPr>
          <a:xfrm>
            <a:off x="408296" y="719392"/>
            <a:ext cx="8268159" cy="5760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Эволюция программы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3729E49-A75D-635C-6A5B-793FD12CA78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199159" y="2517405"/>
            <a:ext cx="620871" cy="816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7672F1A-3CFA-480F-A645-35CAD3E7AA5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332198" y="2517405"/>
            <a:ext cx="617577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FE89149-2C4B-2B11-E174-C42CC638BAC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461943" y="2517405"/>
            <a:ext cx="617577" cy="45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F0009DC-B2F0-5931-F0A0-C3C774F96DCB}"/>
              </a:ext>
            </a:extLst>
          </p:cNvPr>
          <p:cNvSpPr txBox="1"/>
          <p:nvPr/>
        </p:nvSpPr>
        <p:spPr>
          <a:xfrm>
            <a:off x="2235284" y="2122504"/>
            <a:ext cx="54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ГДЭ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B52EA8-79F0-884A-E8DD-6DE53FFFB9CC}"/>
              </a:ext>
            </a:extLst>
          </p:cNvPr>
          <p:cNvSpPr txBox="1"/>
          <p:nvPr/>
        </p:nvSpPr>
        <p:spPr>
          <a:xfrm>
            <a:off x="4371112" y="2156355"/>
            <a:ext cx="54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ГДЭ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B66AE0-0508-F378-56B4-0909B2041D88}"/>
              </a:ext>
            </a:extLst>
          </p:cNvPr>
          <p:cNvSpPr txBox="1"/>
          <p:nvPr/>
        </p:nvSpPr>
        <p:spPr>
          <a:xfrm>
            <a:off x="6495841" y="2139889"/>
            <a:ext cx="54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ГДЭ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0B1065B-F068-CD71-9B71-5BC96A0BE103}"/>
              </a:ext>
            </a:extLst>
          </p:cNvPr>
          <p:cNvCxnSpPr>
            <a:cxnSpLocks/>
            <a:stCxn id="8" idx="2"/>
            <a:endCxn id="9" idx="2"/>
          </p:cNvCxnSpPr>
          <p:nvPr/>
        </p:nvCxnSpPr>
        <p:spPr>
          <a:xfrm rot="16200000" flipH="1">
            <a:off x="6770505" y="1909958"/>
            <a:ext cx="452" cy="2129745"/>
          </a:xfrm>
          <a:prstGeom prst="bentConnector3">
            <a:avLst>
              <a:gd name="adj1" fmla="val 50675221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209ABC9-C94F-8097-576D-6ED0AC716F33}"/>
              </a:ext>
            </a:extLst>
          </p:cNvPr>
          <p:cNvSpPr txBox="1"/>
          <p:nvPr/>
        </p:nvSpPr>
        <p:spPr>
          <a:xfrm>
            <a:off x="6488135" y="3203684"/>
            <a:ext cx="54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ГДК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837C2A-8E30-3F23-532B-2E22257F5075}"/>
              </a:ext>
            </a:extLst>
          </p:cNvPr>
          <p:cNvSpPr txBox="1"/>
          <p:nvPr/>
        </p:nvSpPr>
        <p:spPr>
          <a:xfrm>
            <a:off x="4895123" y="2993854"/>
            <a:ext cx="810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/>
              <a:t>ИсхКод</a:t>
            </a:r>
            <a:endParaRPr lang="ru-RU" sz="1600" i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7D8944-182C-7D96-9B86-1E4DD68877FA}"/>
              </a:ext>
            </a:extLst>
          </p:cNvPr>
          <p:cNvSpPr txBox="1"/>
          <p:nvPr/>
        </p:nvSpPr>
        <p:spPr>
          <a:xfrm>
            <a:off x="7815177" y="2989035"/>
            <a:ext cx="94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/>
              <a:t>МашКод</a:t>
            </a:r>
            <a:endParaRPr lang="ru-RU" sz="1600" i="1" dirty="0"/>
          </a:p>
        </p:txBody>
      </p:sp>
      <p:cxnSp>
        <p:nvCxnSpPr>
          <p:cNvPr id="69" name="Прямая со стрелкой 26">
            <a:extLst>
              <a:ext uri="{FF2B5EF4-FFF2-40B4-BE49-F238E27FC236}">
                <a16:creationId xmlns:a16="http://schemas.microsoft.com/office/drawing/2014/main" id="{ABA45B85-F912-4EAE-A806-FF653ABFE7F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23529" y="1544721"/>
            <a:ext cx="7512075" cy="515936"/>
          </a:xfrm>
          <a:prstGeom prst="bentConnector2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ADA8C08F-99DF-E385-4343-311E739897E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5705858" y="1541232"/>
            <a:ext cx="1" cy="5189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B42F903-588D-2521-D6D0-24F05AEF1184}"/>
              </a:ext>
            </a:extLst>
          </p:cNvPr>
          <p:cNvCxnSpPr>
            <a:cxnSpLocks/>
          </p:cNvCxnSpPr>
          <p:nvPr/>
        </p:nvCxnSpPr>
        <p:spPr>
          <a:xfrm flipH="1" flipV="1">
            <a:off x="3331608" y="1541232"/>
            <a:ext cx="1" cy="5189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5B390D3-40ED-F7F4-785C-40C34A69BD4A}"/>
              </a:ext>
            </a:extLst>
          </p:cNvPr>
          <p:cNvCxnSpPr>
            <a:cxnSpLocks/>
          </p:cNvCxnSpPr>
          <p:nvPr/>
        </p:nvCxnSpPr>
        <p:spPr>
          <a:xfrm flipH="1" flipV="1">
            <a:off x="1079610" y="1518816"/>
            <a:ext cx="1" cy="5189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42EF441-C424-5D8B-EC24-C6CAC06DD163}"/>
              </a:ext>
            </a:extLst>
          </p:cNvPr>
          <p:cNvSpPr txBox="1"/>
          <p:nvPr/>
        </p:nvSpPr>
        <p:spPr>
          <a:xfrm>
            <a:off x="4442275" y="117673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ГРИ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52FC1D-E65B-E93D-B92E-A989E4E3A275}"/>
              </a:ext>
            </a:extLst>
          </p:cNvPr>
          <p:cNvSpPr txBox="1"/>
          <p:nvPr/>
        </p:nvSpPr>
        <p:spPr>
          <a:xfrm>
            <a:off x="323529" y="2974604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Архитектура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DF0E1F-69F9-B9EC-4D83-E25389F2D358}"/>
              </a:ext>
            </a:extLst>
          </p:cNvPr>
          <p:cNvSpPr txBox="1"/>
          <p:nvPr/>
        </p:nvSpPr>
        <p:spPr>
          <a:xfrm>
            <a:off x="2572000" y="2993854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Алгоритмы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2D6CCA75-1F90-57F0-45B0-8A01D25A46D1}"/>
              </a:ext>
            </a:extLst>
          </p:cNvPr>
          <p:cNvCxnSpPr>
            <a:cxnSpLocks/>
          </p:cNvCxnSpPr>
          <p:nvPr/>
        </p:nvCxnSpPr>
        <p:spPr>
          <a:xfrm>
            <a:off x="323529" y="2498490"/>
            <a:ext cx="36346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39A0F539-5BAA-12CE-66A0-E7DF71D340AA}"/>
              </a:ext>
            </a:extLst>
          </p:cNvPr>
          <p:cNvCxnSpPr>
            <a:cxnSpLocks/>
          </p:cNvCxnSpPr>
          <p:nvPr/>
        </p:nvCxnSpPr>
        <p:spPr>
          <a:xfrm>
            <a:off x="8560175" y="2508995"/>
            <a:ext cx="304192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39636DB4-5623-05B3-58F7-B4C9B3E4BDE2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А.6</a:t>
            </a:r>
          </a:p>
        </p:txBody>
      </p:sp>
    </p:spTree>
    <p:extLst>
      <p:ext uri="{BB962C8B-B14F-4D97-AF65-F5344CB8AC3E}">
        <p14:creationId xmlns:p14="http://schemas.microsoft.com/office/powerpoint/2010/main" val="15116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D83B3-E2D9-33F2-B8F2-960E51AF9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34FE4288-B5B3-477C-5533-E50077EA4EE1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A1E5863-4C5D-83C4-BCE4-78D04B80B840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F0D0AA-F34A-AF33-60B9-B41B04F1C3D3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Характеристика исследования</a:t>
            </a:r>
            <a:endParaRPr lang="en-US" sz="2000" b="1" dirty="0">
              <a:solidFill>
                <a:srgbClr val="244058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DAFF3E0-7C2C-9C51-A93B-C55331B3E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88931"/>
              </p:ext>
            </p:extLst>
          </p:nvPr>
        </p:nvGraphicFramePr>
        <p:xfrm>
          <a:off x="275194" y="908720"/>
          <a:ext cx="858473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78">
                  <a:extLst>
                    <a:ext uri="{9D8B030D-6E8A-4147-A177-3AD203B41FA5}">
                      <a16:colId xmlns:a16="http://schemas.microsoft.com/office/drawing/2014/main" val="1260516863"/>
                    </a:ext>
                  </a:extLst>
                </a:gridCol>
                <a:gridCol w="7240257">
                  <a:extLst>
                    <a:ext uri="{9D8B030D-6E8A-4147-A177-3AD203B41FA5}">
                      <a16:colId xmlns:a16="http://schemas.microsoft.com/office/drawing/2014/main" val="184234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Негативное последствие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противоречия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Низкая эффективность нейтрализации уязвимостей из-за использования неподходящих для этого представлений программ и поддержки ограниченного количества их нотаций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65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tx1"/>
                          </a:solidFill>
                        </a:rPr>
                        <a:t>Основные факторы результативности процесса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buAutoNum type="arabicParenR"/>
                      </a:pPr>
                      <a:r>
                        <a:rPr lang="ru-RU" sz="1200" i="1" u="none" dirty="0">
                          <a:solidFill>
                            <a:schemeClr val="tx1"/>
                          </a:solidFill>
                        </a:rPr>
                        <a:t>релевантность представлений </a:t>
                      </a:r>
                      <a:r>
                        <a:rPr lang="ru-RU" sz="1200" i="0" u="none" dirty="0">
                          <a:solidFill>
                            <a:schemeClr val="tx1"/>
                          </a:solidFill>
                        </a:rPr>
                        <a:t>– степень возможности получения всех представлений программы, в которых могли возникнуть уязвимости</a:t>
                      </a:r>
                    </a:p>
                    <a:p>
                      <a:pPr marL="176213" indent="-176213" algn="l">
                        <a:buAutoNum type="arabicParenR"/>
                      </a:pPr>
                      <a:r>
                        <a:rPr lang="ru-RU" sz="1200" i="1" u="none" dirty="0">
                          <a:solidFill>
                            <a:schemeClr val="tx1"/>
                          </a:solidFill>
                        </a:rPr>
                        <a:t>функциональная тождественность </a:t>
                      </a:r>
                      <a:r>
                        <a:rPr lang="ru-RU" sz="1200" i="0" u="none" dirty="0">
                          <a:solidFill>
                            <a:schemeClr val="tx1"/>
                          </a:solidFill>
                        </a:rPr>
                        <a:t>– степень соответствия функциональности программы в восстановленном представлении такому же в конечном представлении</a:t>
                      </a:r>
                    </a:p>
                    <a:p>
                      <a:pPr marL="176213" indent="-176213" algn="l">
                        <a:buAutoNum type="arabicParenR"/>
                      </a:pPr>
                      <a:r>
                        <a:rPr lang="ru-RU" sz="1200" i="1" u="none" dirty="0">
                          <a:solidFill>
                            <a:schemeClr val="tx1"/>
                          </a:solidFill>
                        </a:rPr>
                        <a:t>нотационная инвариантность </a:t>
                      </a:r>
                      <a:r>
                        <a:rPr lang="ru-RU" sz="1200" i="0" u="none" dirty="0">
                          <a:solidFill>
                            <a:schemeClr val="tx1"/>
                          </a:solidFill>
                        </a:rPr>
                        <a:t>– степень независимости преобразования представлений к их нотациям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45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Путь разрешения противоречия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Создание инновационного подхода для последовательного получения предыдущих представлений программы, тождественных текущему, для использования в процессе нейтрализации уязвимостей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(т.е. реверс-инжиниринга программы)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6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Основная гипотеза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0" dirty="0">
                          <a:solidFill>
                            <a:schemeClr val="tx1"/>
                          </a:solidFill>
                        </a:rPr>
                        <a:t>Процесс реверс-инжиниринга программы может быть представлен, как решение </a:t>
                      </a:r>
                      <a:r>
                        <a:rPr lang="ru-RU" sz="1200" i="0" u="none" dirty="0">
                          <a:solidFill>
                            <a:schemeClr val="tx1"/>
                          </a:solidFill>
                        </a:rPr>
                        <a:t>оптимизационной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</a:rPr>
                        <a:t> задачи, </a:t>
                      </a:r>
                      <a:r>
                        <a:rPr lang="ru-RU" sz="1200" i="0" u="none" dirty="0">
                          <a:solidFill>
                            <a:schemeClr val="tx1"/>
                          </a:solidFill>
                        </a:rPr>
                        <a:t>целевой функцией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</a:rPr>
                        <a:t> которой является близость двух программ в заданном представлении, а </a:t>
                      </a:r>
                      <a:r>
                        <a:rPr lang="ru-RU" sz="1200" i="0" u="none" dirty="0">
                          <a:solidFill>
                            <a:schemeClr val="tx1"/>
                          </a:solidFill>
                        </a:rPr>
                        <a:t>параметрами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</a:rPr>
                        <a:t> – конструкции этих программ в предыдущем представлении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21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Предлагаемое 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Применение генетических алгоритмов для получения последовательности предыдущих представлений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29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Цель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Повышение эффективности (путем существенного улучшения результативности при отсутствии ухудшения оперативности и ресурсоэкономности) нейтрализации уязвимостей программы за счет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интеллектуализации ее реверс-инжиниринга с помощью генетических алгоритмов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42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Объект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Предмет исследования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Программная система с уязвимостями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Применение реверс-инжиниринга с использованием искусственного интеллекта для нейтрализации уязвимостей программ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0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Научная проблема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Отсутствие теоретических и практических положений реверс-инжиниринга программ на базе генетических алгоритмов, применяемых в интересах результативной, оперативной и </a:t>
                      </a:r>
                      <a:r>
                        <a:rPr lang="ru-RU" sz="1200" dirty="0" err="1"/>
                        <a:t>ресурсоэкономной</a:t>
                      </a:r>
                      <a:r>
                        <a:rPr lang="ru-RU" sz="1200" dirty="0"/>
                        <a:t> нейтрализации уязвимостей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2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Научное достижение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Подход генетической деэволюции представлений программы в интересах нейтрализации уязвимостей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217746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07217716-ED96-1841-F828-B92449736531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А.7</a:t>
            </a:r>
          </a:p>
        </p:txBody>
      </p:sp>
    </p:spTree>
    <p:extLst>
      <p:ext uri="{BB962C8B-B14F-4D97-AF65-F5344CB8AC3E}">
        <p14:creationId xmlns:p14="http://schemas.microsoft.com/office/powerpoint/2010/main" val="214787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729D2-8FA1-C40A-ADDC-E0F170E4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D70960E-C53E-3950-1F5A-06CE26757F3E}"/>
              </a:ext>
            </a:extLst>
          </p:cNvPr>
          <p:cNvCxnSpPr>
            <a:cxnSpLocks/>
          </p:cNvCxnSpPr>
          <p:nvPr/>
        </p:nvCxnSpPr>
        <p:spPr>
          <a:xfrm>
            <a:off x="279632" y="6597352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FA81AAE-2327-B868-723C-5E07B87F929D}"/>
              </a:ext>
            </a:extLst>
          </p:cNvPr>
          <p:cNvCxnSpPr>
            <a:cxnSpLocks/>
          </p:cNvCxnSpPr>
          <p:nvPr/>
        </p:nvCxnSpPr>
        <p:spPr>
          <a:xfrm>
            <a:off x="279632" y="692696"/>
            <a:ext cx="8584735" cy="0"/>
          </a:xfrm>
          <a:prstGeom prst="line">
            <a:avLst/>
          </a:prstGeom>
          <a:ln w="19050">
            <a:solidFill>
              <a:srgbClr val="9BC4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9CE512-0E39-0826-BA3D-AEA1BE42F023}"/>
              </a:ext>
            </a:extLst>
          </p:cNvPr>
          <p:cNvSpPr txBox="1"/>
          <p:nvPr/>
        </p:nvSpPr>
        <p:spPr>
          <a:xfrm>
            <a:off x="279632" y="44624"/>
            <a:ext cx="85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4058"/>
                </a:solidFill>
                <a:latin typeface="Times New Roman" panose="02020603050405020304" pitchFamily="18" charset="0"/>
              </a:rPr>
              <a:t>Предметная область (краткая характеристика)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D60C46-781F-9BAA-3176-86D0D538503B}"/>
              </a:ext>
            </a:extLst>
          </p:cNvPr>
          <p:cNvSpPr txBox="1"/>
          <p:nvPr/>
        </p:nvSpPr>
        <p:spPr>
          <a:xfrm>
            <a:off x="979326" y="709435"/>
            <a:ext cx="193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Программная система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9EBB1-2830-4E87-F7F2-BCF636527F40}"/>
              </a:ext>
            </a:extLst>
          </p:cNvPr>
          <p:cNvSpPr txBox="1"/>
          <p:nvPr/>
        </p:nvSpPr>
        <p:spPr>
          <a:xfrm>
            <a:off x="585696" y="6293998"/>
            <a:ext cx="2690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Информационная безопасность</a:t>
            </a:r>
          </a:p>
        </p:txBody>
      </p:sp>
      <p:sp>
        <p:nvSpPr>
          <p:cNvPr id="70" name="Стрелка: вниз 69">
            <a:extLst>
              <a:ext uri="{FF2B5EF4-FFF2-40B4-BE49-F238E27FC236}">
                <a16:creationId xmlns:a16="http://schemas.microsoft.com/office/drawing/2014/main" id="{6BA97785-D23B-5B2B-6634-F1F0D4977A4C}"/>
              </a:ext>
            </a:extLst>
          </p:cNvPr>
          <p:cNvSpPr/>
          <p:nvPr/>
        </p:nvSpPr>
        <p:spPr>
          <a:xfrm>
            <a:off x="1742504" y="972311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216B790A-CBAF-1590-6B24-A4BCC7C4A720}"/>
              </a:ext>
            </a:extLst>
          </p:cNvPr>
          <p:cNvSpPr/>
          <p:nvPr/>
        </p:nvSpPr>
        <p:spPr>
          <a:xfrm>
            <a:off x="1742504" y="6083092"/>
            <a:ext cx="367688" cy="280539"/>
          </a:xfrm>
          <a:prstGeom prst="downArrow">
            <a:avLst>
              <a:gd name="adj1" fmla="val 32848"/>
              <a:gd name="adj2" fmla="val 4555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0F4E132C-DCD6-4157-6C51-8890DB24569E}"/>
              </a:ext>
            </a:extLst>
          </p:cNvPr>
          <p:cNvCxnSpPr>
            <a:cxnSpLocks/>
          </p:cNvCxnSpPr>
          <p:nvPr/>
        </p:nvCxnSpPr>
        <p:spPr>
          <a:xfrm>
            <a:off x="1145421" y="3311382"/>
            <a:ext cx="1514824" cy="8417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C35FE8E-16CC-A0B8-46B1-06BEB466D008}"/>
              </a:ext>
            </a:extLst>
          </p:cNvPr>
          <p:cNvSpPr txBox="1"/>
          <p:nvPr/>
        </p:nvSpPr>
        <p:spPr>
          <a:xfrm>
            <a:off x="508003" y="2703906"/>
            <a:ext cx="127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Обнаружение</a:t>
            </a:r>
          </a:p>
          <a:p>
            <a:pPr algn="ctr"/>
            <a:r>
              <a:rPr lang="ru-RU" sz="1400" dirty="0"/>
              <a:t>уязвимостей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E158829-F1EC-F5E8-40E3-EAF8D824C000}"/>
              </a:ext>
            </a:extLst>
          </p:cNvPr>
          <p:cNvSpPr txBox="1"/>
          <p:nvPr/>
        </p:nvSpPr>
        <p:spPr>
          <a:xfrm>
            <a:off x="2074703" y="4180621"/>
            <a:ext cx="1157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Устранение</a:t>
            </a:r>
          </a:p>
          <a:p>
            <a:pPr algn="ctr"/>
            <a:r>
              <a:rPr lang="ru-RU" sz="1400" dirty="0"/>
              <a:t>уязвимостей</a:t>
            </a:r>
          </a:p>
        </p:txBody>
      </p: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375582F0-D9FB-98EE-E89A-F645256382BD}"/>
              </a:ext>
            </a:extLst>
          </p:cNvPr>
          <p:cNvCxnSpPr>
            <a:cxnSpLocks/>
            <a:stCxn id="108" idx="2"/>
          </p:cNvCxnSpPr>
          <p:nvPr/>
        </p:nvCxnSpPr>
        <p:spPr>
          <a:xfrm flipH="1">
            <a:off x="1926348" y="4703841"/>
            <a:ext cx="726879" cy="13126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A8B80FC5-6E65-49EC-0138-974028BE8A0B}"/>
              </a:ext>
            </a:extLst>
          </p:cNvPr>
          <p:cNvCxnSpPr>
            <a:cxnSpLocks/>
          </p:cNvCxnSpPr>
          <p:nvPr/>
        </p:nvCxnSpPr>
        <p:spPr>
          <a:xfrm flipH="1">
            <a:off x="1145421" y="1325146"/>
            <a:ext cx="753553" cy="13126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Стрелка: вниз 119">
            <a:extLst>
              <a:ext uri="{FF2B5EF4-FFF2-40B4-BE49-F238E27FC236}">
                <a16:creationId xmlns:a16="http://schemas.microsoft.com/office/drawing/2014/main" id="{B9A4CBB0-D173-B8AF-FE25-7DFAEC025780}"/>
              </a:ext>
            </a:extLst>
          </p:cNvPr>
          <p:cNvSpPr/>
          <p:nvPr/>
        </p:nvSpPr>
        <p:spPr>
          <a:xfrm rot="5400000">
            <a:off x="3579624" y="2334069"/>
            <a:ext cx="1871282" cy="2478820"/>
          </a:xfrm>
          <a:prstGeom prst="downArrow">
            <a:avLst>
              <a:gd name="adj1" fmla="val 50000"/>
              <a:gd name="adj2" fmla="val 40726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Повышение эффективности процесса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i="1" dirty="0">
                <a:solidFill>
                  <a:schemeClr val="tx1"/>
                </a:solidFill>
              </a:rPr>
              <a:t>по результативности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628B4815-9A14-1B6B-53E5-D3343B26AEEA}"/>
              </a:ext>
            </a:extLst>
          </p:cNvPr>
          <p:cNvSpPr/>
          <p:nvPr/>
        </p:nvSpPr>
        <p:spPr>
          <a:xfrm>
            <a:off x="450868" y="1628800"/>
            <a:ext cx="2824988" cy="32403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616B625A-5409-D689-DB6F-7845077EF257}"/>
              </a:ext>
            </a:extLst>
          </p:cNvPr>
          <p:cNvSpPr/>
          <p:nvPr/>
        </p:nvSpPr>
        <p:spPr>
          <a:xfrm>
            <a:off x="5754676" y="2780929"/>
            <a:ext cx="3109691" cy="158417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</a:rPr>
              <a:t>Поход к реверс-инжинирингу</a:t>
            </a:r>
            <a:r>
              <a:rPr lang="en-US" sz="1600" u="sng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решение оптимизационной задачи с помощью генетических алгоритмов</a:t>
            </a:r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C89728C5-6A98-FA79-E04B-AA0679B3854C}"/>
              </a:ext>
            </a:extLst>
          </p:cNvPr>
          <p:cNvSpPr/>
          <p:nvPr/>
        </p:nvSpPr>
        <p:spPr>
          <a:xfrm>
            <a:off x="5756093" y="876671"/>
            <a:ext cx="3109691" cy="10860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Диссертационное исследование</a:t>
            </a:r>
          </a:p>
        </p:txBody>
      </p:sp>
      <p:sp>
        <p:nvSpPr>
          <p:cNvPr id="124" name="Стрелка: вниз 123">
            <a:extLst>
              <a:ext uri="{FF2B5EF4-FFF2-40B4-BE49-F238E27FC236}">
                <a16:creationId xmlns:a16="http://schemas.microsoft.com/office/drawing/2014/main" id="{7AB8C1BC-EA70-8B4A-34AB-13F3FDA52C96}"/>
              </a:ext>
            </a:extLst>
          </p:cNvPr>
          <p:cNvSpPr/>
          <p:nvPr/>
        </p:nvSpPr>
        <p:spPr>
          <a:xfrm>
            <a:off x="6875137" y="1968143"/>
            <a:ext cx="865215" cy="799437"/>
          </a:xfrm>
          <a:prstGeom prst="downArrow">
            <a:avLst>
              <a:gd name="adj1" fmla="val 50000"/>
              <a:gd name="adj2" fmla="val 407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84967A1-A08E-980D-A111-974435FD6813}"/>
              </a:ext>
            </a:extLst>
          </p:cNvPr>
          <p:cNvSpPr txBox="1"/>
          <p:nvPr/>
        </p:nvSpPr>
        <p:spPr>
          <a:xfrm>
            <a:off x="1349956" y="1659887"/>
            <a:ext cx="1895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u="sng" dirty="0">
                <a:solidFill>
                  <a:srgbClr val="0070C0"/>
                </a:solidFill>
              </a:rPr>
              <a:t>Ключевой процесс</a:t>
            </a:r>
            <a:r>
              <a:rPr lang="en-US" sz="1200" dirty="0">
                <a:solidFill>
                  <a:srgbClr val="0070C0"/>
                </a:solidFill>
              </a:rPr>
              <a:t>:</a:t>
            </a:r>
            <a:br>
              <a:rPr lang="ru-RU" sz="1200" dirty="0">
                <a:solidFill>
                  <a:srgbClr val="0070C0"/>
                </a:solidFill>
              </a:rPr>
            </a:br>
            <a:r>
              <a:rPr lang="ru-RU" sz="1200" dirty="0">
                <a:solidFill>
                  <a:srgbClr val="0070C0"/>
                </a:solidFill>
              </a:rPr>
              <a:t>Восстановление</a:t>
            </a:r>
            <a:br>
              <a:rPr lang="ru-RU" sz="1200" dirty="0">
                <a:solidFill>
                  <a:srgbClr val="0070C0"/>
                </a:solidFill>
              </a:rPr>
            </a:br>
            <a:r>
              <a:rPr lang="ru-RU" sz="1200" dirty="0">
                <a:solidFill>
                  <a:srgbClr val="0070C0"/>
                </a:solidFill>
              </a:rPr>
              <a:t>представлений</a:t>
            </a:r>
            <a:br>
              <a:rPr lang="ru-RU" sz="1200" dirty="0">
                <a:solidFill>
                  <a:srgbClr val="0070C0"/>
                </a:solidFill>
              </a:rPr>
            </a:br>
            <a:r>
              <a:rPr lang="ru-RU" sz="1200" dirty="0">
                <a:solidFill>
                  <a:srgbClr val="0070C0"/>
                </a:solidFill>
              </a:rPr>
              <a:t>программы с уязвимостями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62B4245-3D4D-7588-A803-35723F1BA4D1}"/>
              </a:ext>
            </a:extLst>
          </p:cNvPr>
          <p:cNvSpPr/>
          <p:nvPr/>
        </p:nvSpPr>
        <p:spPr>
          <a:xfrm>
            <a:off x="8777039" y="6524"/>
            <a:ext cx="36000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DCBD4-C9EC-7824-A5D6-3743E3029A40}"/>
              </a:ext>
            </a:extLst>
          </p:cNvPr>
          <p:cNvSpPr txBox="1"/>
          <p:nvPr/>
        </p:nvSpPr>
        <p:spPr>
          <a:xfrm>
            <a:off x="4578755" y="4020663"/>
            <a:ext cx="68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343801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11623</TotalTime>
  <Words>16616</Words>
  <Application>Microsoft Office PowerPoint</Application>
  <PresentationFormat>Экран (4:3)</PresentationFormat>
  <Paragraphs>1929</Paragraphs>
  <Slides>62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Arial</vt:lpstr>
      <vt:lpstr>Calibri</vt:lpstr>
      <vt:lpstr>Cambria Math</vt:lpstr>
      <vt:lpstr>Consolas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DB</dc:creator>
  <cp:lastModifiedBy>Константин Израилов</cp:lastModifiedBy>
  <cp:revision>1582</cp:revision>
  <cp:lastPrinted>2017-09-14T12:03:41Z</cp:lastPrinted>
  <dcterms:created xsi:type="dcterms:W3CDTF">2012-02-29T19:12:18Z</dcterms:created>
  <dcterms:modified xsi:type="dcterms:W3CDTF">2025-05-28T21:58:23Z</dcterms:modified>
</cp:coreProperties>
</file>