
<file path=[Content_Types].xml><?xml version="1.0" encoding="utf-8"?>
<Types xmlns="http://schemas.openxmlformats.org/package/2006/content-types">
  <Default Extension="avi" ContentType="video/x-msvideo"/>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sldIdLst>
    <p:sldId id="417" r:id="rId2"/>
    <p:sldId id="475" r:id="rId3"/>
    <p:sldId id="458" r:id="rId4"/>
    <p:sldId id="473" r:id="rId5"/>
    <p:sldId id="477" r:id="rId6"/>
    <p:sldId id="445" r:id="rId7"/>
    <p:sldId id="476" r:id="rId8"/>
    <p:sldId id="479" r:id="rId9"/>
    <p:sldId id="478" r:id="rId10"/>
    <p:sldId id="457" r:id="rId11"/>
    <p:sldId id="465" r:id="rId12"/>
    <p:sldId id="481" r:id="rId13"/>
    <p:sldId id="466" r:id="rId14"/>
    <p:sldId id="463" r:id="rId15"/>
    <p:sldId id="464" r:id="rId16"/>
    <p:sldId id="467" r:id="rId17"/>
    <p:sldId id="468" r:id="rId18"/>
    <p:sldId id="480" r:id="rId19"/>
    <p:sldId id="462" r:id="rId20"/>
    <p:sldId id="470" r:id="rId21"/>
    <p:sldId id="471" r:id="rId22"/>
    <p:sldId id="461" r:id="rId23"/>
    <p:sldId id="469" r:id="rId24"/>
    <p:sldId id="446" r:id="rId25"/>
    <p:sldId id="482" r:id="rId26"/>
    <p:sldId id="483" r:id="rId27"/>
    <p:sldId id="447" r:id="rId28"/>
    <p:sldId id="449" r:id="rId29"/>
    <p:sldId id="450" r:id="rId30"/>
    <p:sldId id="452" r:id="rId31"/>
    <p:sldId id="472" r:id="rId32"/>
    <p:sldId id="444" r:id="rId33"/>
  </p:sldIdLst>
  <p:sldSz cx="9906000" cy="6858000" type="A4"/>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pos="6068" userDrawn="1">
          <p15:clr>
            <a:srgbClr val="A4A3A4"/>
          </p15:clr>
        </p15:guide>
        <p15:guide id="3" pos="17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ey M. Kashevnik" initials="AMK" lastIdx="1" clrIdx="0">
    <p:extLst>
      <p:ext uri="{19B8F6BF-5375-455C-9EA6-DF929625EA0E}">
        <p15:presenceInfo xmlns:p15="http://schemas.microsoft.com/office/powerpoint/2012/main" userId="146219a06c53c3b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6228"/>
    <a:srgbClr val="EBF1DE"/>
    <a:srgbClr val="A55E24"/>
    <a:srgbClr val="FDEADA"/>
    <a:srgbClr val="DBEEF4"/>
    <a:srgbClr val="4572C3"/>
    <a:srgbClr val="FFC000"/>
    <a:srgbClr val="FFCC66"/>
    <a:srgbClr val="003050"/>
    <a:srgbClr val="9BC4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93440" autoAdjust="0"/>
  </p:normalViewPr>
  <p:slideViewPr>
    <p:cSldViewPr>
      <p:cViewPr varScale="1">
        <p:scale>
          <a:sx n="124" d="100"/>
          <a:sy n="124" d="100"/>
        </p:scale>
        <p:origin x="922" y="79"/>
      </p:cViewPr>
      <p:guideLst>
        <p:guide orient="horz" pos="1117"/>
        <p:guide pos="6068"/>
        <p:guide pos="17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2-19T14:53:43.315" idx="1">
    <p:pos x="5719" y="1757"/>
    <p:text>Ушаков, директор института психологии РАН
Ломов
Анохин (сын), академик, МГУ
Прогнозирование
Рекомендательная система
Прогнозирование
Оператор критической инфраструктуры</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46400" cy="4984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1"/>
            <a:ext cx="2946400" cy="498475"/>
          </a:xfrm>
          <a:prstGeom prst="rect">
            <a:avLst/>
          </a:prstGeom>
        </p:spPr>
        <p:txBody>
          <a:bodyPr vert="horz" lIns="91440" tIns="45720" rIns="91440" bIns="45720" rtlCol="0"/>
          <a:lstStyle>
            <a:lvl1pPr algn="r">
              <a:defRPr sz="1200"/>
            </a:lvl1pPr>
          </a:lstStyle>
          <a:p>
            <a:fld id="{A312F370-2571-4F1E-93B4-5B059B29B7D2}" type="datetimeFigureOut">
              <a:rPr lang="ru-RU" smtClean="0"/>
              <a:t>03.04.2025</a:t>
            </a:fld>
            <a:endParaRPr lang="ru-RU"/>
          </a:p>
        </p:txBody>
      </p:sp>
      <p:sp>
        <p:nvSpPr>
          <p:cNvPr id="4" name="Образ слайда 3"/>
          <p:cNvSpPr>
            <a:spLocks noGrp="1" noRot="1" noChangeAspect="1"/>
          </p:cNvSpPr>
          <p:nvPr>
            <p:ph type="sldImg" idx="2"/>
          </p:nvPr>
        </p:nvSpPr>
        <p:spPr>
          <a:xfrm>
            <a:off x="979488" y="1241425"/>
            <a:ext cx="4838700"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78376"/>
            <a:ext cx="5438775" cy="390842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9751"/>
            <a:ext cx="2946400" cy="4984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9751"/>
            <a:ext cx="2946400" cy="498475"/>
          </a:xfrm>
          <a:prstGeom prst="rect">
            <a:avLst/>
          </a:prstGeom>
        </p:spPr>
        <p:txBody>
          <a:bodyPr vert="horz" lIns="91440" tIns="45720" rIns="91440" bIns="45720" rtlCol="0" anchor="b"/>
          <a:lstStyle>
            <a:lvl1pPr algn="r">
              <a:defRPr sz="1200"/>
            </a:lvl1pPr>
          </a:lstStyle>
          <a:p>
            <a:fld id="{32041629-D485-493F-8818-C4B0AD69CE08}" type="slidenum">
              <a:rPr lang="ru-RU" smtClean="0"/>
              <a:t>‹#›</a:t>
            </a:fld>
            <a:endParaRPr lang="ru-RU"/>
          </a:p>
        </p:txBody>
      </p:sp>
    </p:spTree>
    <p:extLst>
      <p:ext uri="{BB962C8B-B14F-4D97-AF65-F5344CB8AC3E}">
        <p14:creationId xmlns:p14="http://schemas.microsoft.com/office/powerpoint/2010/main" val="3615724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2041629-D485-493F-8818-C4B0AD69CE08}" type="slidenum">
              <a:rPr lang="ru-RU" smtClean="0"/>
              <a:t>28</a:t>
            </a:fld>
            <a:endParaRPr lang="ru-RU"/>
          </a:p>
        </p:txBody>
      </p:sp>
    </p:spTree>
    <p:extLst>
      <p:ext uri="{BB962C8B-B14F-4D97-AF65-F5344CB8AC3E}">
        <p14:creationId xmlns:p14="http://schemas.microsoft.com/office/powerpoint/2010/main" val="3065553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Artifacts Filtering module provides to specialist additional functionality of data filtering that usually cannot be automized. The module provides decision support to specialist for removing single artifacts based on the attributes of the corresponding fragment that cannot be corrected at the Data Pre-filtering Stage. When the specialist removes such fragments, they should check the EEG and video data before these artifacts' removal.</a:t>
            </a:r>
          </a:p>
          <a:p>
            <a:endParaRPr lang="ru-RU" dirty="0"/>
          </a:p>
        </p:txBody>
      </p:sp>
      <p:sp>
        <p:nvSpPr>
          <p:cNvPr id="4" name="Номер слайда 3"/>
          <p:cNvSpPr>
            <a:spLocks noGrp="1"/>
          </p:cNvSpPr>
          <p:nvPr>
            <p:ph type="sldNum" sz="quarter" idx="5"/>
          </p:nvPr>
        </p:nvSpPr>
        <p:spPr/>
        <p:txBody>
          <a:bodyPr/>
          <a:lstStyle/>
          <a:p>
            <a:fld id="{08A76CF1-AD8B-4D6A-BD6C-99463D0AE53C}" type="slidenum">
              <a:rPr lang="ru-RU" smtClean="0"/>
              <a:t>29</a:t>
            </a:fld>
            <a:endParaRPr lang="ru-RU"/>
          </a:p>
        </p:txBody>
      </p:sp>
    </p:spTree>
    <p:extLst>
      <p:ext uri="{BB962C8B-B14F-4D97-AF65-F5344CB8AC3E}">
        <p14:creationId xmlns:p14="http://schemas.microsoft.com/office/powerpoint/2010/main" val="4071295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In some cases, the cause of an error in data analysis may not be a technical problem, but rather a participant's behavior that does not comply with the instructions. These types of errors are the most difficult to detect. We propose a function that provides a convenient presentation of the corresponding video data for manual search. This figure shows two rows of topographic maps for the meditator's recordings with eyes closed and open, respectively.</a:t>
            </a:r>
          </a:p>
        </p:txBody>
      </p:sp>
      <p:sp>
        <p:nvSpPr>
          <p:cNvPr id="4" name="Номер слайда 3"/>
          <p:cNvSpPr>
            <a:spLocks noGrp="1"/>
          </p:cNvSpPr>
          <p:nvPr>
            <p:ph type="sldNum" sz="quarter" idx="5"/>
          </p:nvPr>
        </p:nvSpPr>
        <p:spPr/>
        <p:txBody>
          <a:bodyPr/>
          <a:lstStyle/>
          <a:p>
            <a:fld id="{08A76CF1-AD8B-4D6A-BD6C-99463D0AE53C}" type="slidenum">
              <a:rPr lang="ru-RU" smtClean="0"/>
              <a:t>30</a:t>
            </a:fld>
            <a:endParaRPr lang="ru-RU"/>
          </a:p>
        </p:txBody>
      </p:sp>
    </p:spTree>
    <p:extLst>
      <p:ext uri="{BB962C8B-B14F-4D97-AF65-F5344CB8AC3E}">
        <p14:creationId xmlns:p14="http://schemas.microsoft.com/office/powerpoint/2010/main" val="36058979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23739" y="2607047"/>
            <a:ext cx="8458522" cy="1470025"/>
          </a:xfrm>
        </p:spPr>
        <p:txBody>
          <a:bodyPr/>
          <a:lstStyle>
            <a:lvl1pPr algn="ctr">
              <a:defRPr sz="2800">
                <a:solidFill>
                  <a:schemeClr val="bg1"/>
                </a:solidFill>
                <a:latin typeface="Century Gothic" panose="020B0502020202020204" pitchFamily="34" charset="0"/>
              </a:defRPr>
            </a:lvl1pPr>
          </a:lstStyle>
          <a:p>
            <a:r>
              <a:rPr lang="ru-RU" dirty="0"/>
              <a:t>Образец заголовка</a:t>
            </a:r>
          </a:p>
        </p:txBody>
      </p:sp>
      <p:sp>
        <p:nvSpPr>
          <p:cNvPr id="3" name="Подзаголовок 2"/>
          <p:cNvSpPr>
            <a:spLocks noGrp="1"/>
          </p:cNvSpPr>
          <p:nvPr>
            <p:ph type="subTitle" idx="1"/>
          </p:nvPr>
        </p:nvSpPr>
        <p:spPr>
          <a:xfrm>
            <a:off x="704528" y="4268688"/>
            <a:ext cx="8496944" cy="1752600"/>
          </a:xfrm>
        </p:spPr>
        <p:txBody>
          <a:bodyPr/>
          <a:lstStyle>
            <a:lvl1pPr marL="0" indent="0" algn="r">
              <a:buNone/>
              <a:defRPr>
                <a:solidFill>
                  <a:schemeClr val="bg1">
                    <a:lumMod val="9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a:t>Образец подзаголовка</a:t>
            </a:r>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4086" y="1240160"/>
            <a:ext cx="9011914" cy="388640"/>
          </a:xfrm>
        </p:spPr>
        <p:txBody>
          <a:bodyPr/>
          <a:lstStyle/>
          <a:p>
            <a:r>
              <a:rPr lang="ru-RU" dirty="0"/>
              <a:t>Образец заголовка</a:t>
            </a:r>
          </a:p>
        </p:txBody>
      </p:sp>
      <p:sp>
        <p:nvSpPr>
          <p:cNvPr id="3" name="Содержимое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7" name="Номер слайда 1"/>
          <p:cNvSpPr txBox="1">
            <a:spLocks/>
          </p:cNvSpPr>
          <p:nvPr userDrawn="1"/>
        </p:nvSpPr>
        <p:spPr>
          <a:xfrm>
            <a:off x="272480" y="6597352"/>
            <a:ext cx="504056" cy="221110"/>
          </a:xfrm>
          <a:prstGeom prst="rect">
            <a:avLst/>
          </a:prstGeom>
        </p:spPr>
        <p:txBody>
          <a:bodyPr vert="horz" lIns="91440" tIns="45720" rIns="91440" bIns="45720" rtlCol="0" anchor="ctr"/>
          <a:lstStyle>
            <a:defPPr>
              <a:defRPr lang="ru-RU"/>
            </a:defPPr>
            <a:lvl1pPr algn="ctr">
              <a:defRPr sz="1600" b="1">
                <a:solidFill>
                  <a:schemeClr val="bg1"/>
                </a:solidFill>
              </a:defRPr>
            </a:lvl1pPr>
          </a:lstStyle>
          <a:p>
            <a:fld id="{9C094D2E-29DB-450A-8A6C-EF450CD02040}" type="slidenum">
              <a:rPr lang="ru-RU" smtClean="0"/>
              <a:pPr/>
              <a:t>‹#›</a:t>
            </a:fld>
            <a:endParaRPr lang="ru-RU" dirty="0"/>
          </a:p>
        </p:txBody>
      </p:sp>
      <p:cxnSp>
        <p:nvCxnSpPr>
          <p:cNvPr id="8" name="Прямая соединительная линия 7"/>
          <p:cNvCxnSpPr/>
          <p:nvPr userDrawn="1"/>
        </p:nvCxnSpPr>
        <p:spPr>
          <a:xfrm>
            <a:off x="0" y="1619696"/>
            <a:ext cx="9906000" cy="0"/>
          </a:xfrm>
          <a:prstGeom prst="line">
            <a:avLst/>
          </a:prstGeom>
          <a:ln w="28575">
            <a:solidFill>
              <a:srgbClr val="003052"/>
            </a:solidFill>
          </a:ln>
        </p:spPr>
        <p:style>
          <a:lnRef idx="1">
            <a:schemeClr val="accent1"/>
          </a:lnRef>
          <a:fillRef idx="0">
            <a:schemeClr val="accent1"/>
          </a:fillRef>
          <a:effectRef idx="0">
            <a:schemeClr val="accent1"/>
          </a:effectRef>
          <a:fontRef idx="minor">
            <a:schemeClr val="tx1"/>
          </a:fontRef>
        </p:style>
      </p:cxnSp>
      <p:sp>
        <p:nvSpPr>
          <p:cNvPr id="9" name="Полилиния 8"/>
          <p:cNvSpPr/>
          <p:nvPr userDrawn="1"/>
        </p:nvSpPr>
        <p:spPr>
          <a:xfrm>
            <a:off x="-15552" y="1431454"/>
            <a:ext cx="909638" cy="188241"/>
          </a:xfrm>
          <a:custGeom>
            <a:avLst/>
            <a:gdLst>
              <a:gd name="connsiteX0" fmla="*/ 661987 w 742950"/>
              <a:gd name="connsiteY0" fmla="*/ 0 h 197644"/>
              <a:gd name="connsiteX1" fmla="*/ 742950 w 742950"/>
              <a:gd name="connsiteY1" fmla="*/ 197644 h 197644"/>
              <a:gd name="connsiteX2" fmla="*/ 0 w 742950"/>
              <a:gd name="connsiteY2" fmla="*/ 197644 h 197644"/>
              <a:gd name="connsiteX3" fmla="*/ 0 w 742950"/>
              <a:gd name="connsiteY3" fmla="*/ 0 h 197644"/>
              <a:gd name="connsiteX4" fmla="*/ 661987 w 742950"/>
              <a:gd name="connsiteY4" fmla="*/ 0 h 197644"/>
              <a:gd name="connsiteX0" fmla="*/ 828675 w 909638"/>
              <a:gd name="connsiteY0" fmla="*/ 0 h 197644"/>
              <a:gd name="connsiteX1" fmla="*/ 909638 w 909638"/>
              <a:gd name="connsiteY1" fmla="*/ 197644 h 197644"/>
              <a:gd name="connsiteX2" fmla="*/ 166688 w 909638"/>
              <a:gd name="connsiteY2" fmla="*/ 197644 h 197644"/>
              <a:gd name="connsiteX3" fmla="*/ 0 w 909638"/>
              <a:gd name="connsiteY3" fmla="*/ 0 h 197644"/>
              <a:gd name="connsiteX4" fmla="*/ 828675 w 909638"/>
              <a:gd name="connsiteY4" fmla="*/ 0 h 197644"/>
              <a:gd name="connsiteX0" fmla="*/ 828675 w 909638"/>
              <a:gd name="connsiteY0" fmla="*/ 0 h 197644"/>
              <a:gd name="connsiteX1" fmla="*/ 909638 w 909638"/>
              <a:gd name="connsiteY1" fmla="*/ 197644 h 197644"/>
              <a:gd name="connsiteX2" fmla="*/ 2382 w 909638"/>
              <a:gd name="connsiteY2" fmla="*/ 197644 h 197644"/>
              <a:gd name="connsiteX3" fmla="*/ 0 w 909638"/>
              <a:gd name="connsiteY3" fmla="*/ 0 h 197644"/>
              <a:gd name="connsiteX4" fmla="*/ 828675 w 909638"/>
              <a:gd name="connsiteY4" fmla="*/ 0 h 197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638" h="197644">
                <a:moveTo>
                  <a:pt x="828675" y="0"/>
                </a:moveTo>
                <a:lnTo>
                  <a:pt x="909638" y="197644"/>
                </a:lnTo>
                <a:lnTo>
                  <a:pt x="2382" y="197644"/>
                </a:lnTo>
                <a:lnTo>
                  <a:pt x="0" y="0"/>
                </a:lnTo>
                <a:lnTo>
                  <a:pt x="828675" y="0"/>
                </a:lnTo>
                <a:close/>
              </a:path>
            </a:pathLst>
          </a:custGeom>
          <a:solidFill>
            <a:srgbClr val="9BC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0" name="Заголовок 1"/>
          <p:cNvSpPr txBox="1">
            <a:spLocks/>
          </p:cNvSpPr>
          <p:nvPr userDrawn="1"/>
        </p:nvSpPr>
        <p:spPr>
          <a:xfrm>
            <a:off x="1188046" y="6499224"/>
            <a:ext cx="9011914" cy="388640"/>
          </a:xfrm>
          <a:prstGeom prst="rect">
            <a:avLst/>
          </a:prstGeom>
        </p:spPr>
        <p:txBody>
          <a:bodyPr vert="horz" lIns="91440" tIns="45720" rIns="91440" bIns="45720" rtlCol="0" anchor="t">
            <a:noAutofit/>
          </a:bodyPr>
          <a:lstStyle>
            <a:lvl1pPr algn="l" defTabSz="914400" rtl="0" eaLnBrk="1" latinLnBrk="0" hangingPunct="1">
              <a:spcBef>
                <a:spcPct val="0"/>
              </a:spcBef>
              <a:buNone/>
              <a:defRPr sz="2400" b="1" kern="1200">
                <a:solidFill>
                  <a:srgbClr val="003050"/>
                </a:solidFill>
                <a:latin typeface="+mj-lt"/>
                <a:ea typeface="+mj-ea"/>
                <a:cs typeface="+mj-cs"/>
              </a:defRPr>
            </a:lvl1pPr>
          </a:lstStyle>
          <a:p>
            <a:r>
              <a:rPr lang="ru-RU" sz="2000" dirty="0">
                <a:solidFill>
                  <a:schemeClr val="bg1"/>
                </a:solidFill>
              </a:rPr>
              <a:t>Аспирантура СПб ФИЦ РАН</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9" name="Содержимое 2"/>
          <p:cNvSpPr>
            <a:spLocks noGrp="1"/>
          </p:cNvSpPr>
          <p:nvPr>
            <p:ph idx="10"/>
          </p:nvPr>
        </p:nvSpPr>
        <p:spPr>
          <a:xfrm>
            <a:off x="247650" y="1639341"/>
            <a:ext cx="7009606" cy="488600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3" name="Заголовок 1"/>
          <p:cNvSpPr>
            <a:spLocks noGrp="1"/>
          </p:cNvSpPr>
          <p:nvPr>
            <p:ph type="title"/>
          </p:nvPr>
        </p:nvSpPr>
        <p:spPr>
          <a:xfrm>
            <a:off x="894086" y="1240160"/>
            <a:ext cx="9011914" cy="388640"/>
          </a:xfrm>
        </p:spPr>
        <p:txBody>
          <a:bodyPr/>
          <a:lstStyle/>
          <a:p>
            <a:r>
              <a:rPr lang="ru-RU" dirty="0"/>
              <a:t>Образец заголовка</a:t>
            </a:r>
          </a:p>
        </p:txBody>
      </p:sp>
      <p:cxnSp>
        <p:nvCxnSpPr>
          <p:cNvPr id="14" name="Прямая соединительная линия 13"/>
          <p:cNvCxnSpPr/>
          <p:nvPr userDrawn="1"/>
        </p:nvCxnSpPr>
        <p:spPr>
          <a:xfrm>
            <a:off x="0" y="1619696"/>
            <a:ext cx="9906000" cy="0"/>
          </a:xfrm>
          <a:prstGeom prst="line">
            <a:avLst/>
          </a:prstGeom>
          <a:ln w="28575">
            <a:solidFill>
              <a:srgbClr val="003052"/>
            </a:solidFill>
          </a:ln>
        </p:spPr>
        <p:style>
          <a:lnRef idx="1">
            <a:schemeClr val="accent1"/>
          </a:lnRef>
          <a:fillRef idx="0">
            <a:schemeClr val="accent1"/>
          </a:fillRef>
          <a:effectRef idx="0">
            <a:schemeClr val="accent1"/>
          </a:effectRef>
          <a:fontRef idx="minor">
            <a:schemeClr val="tx1"/>
          </a:fontRef>
        </p:style>
      </p:cxnSp>
      <p:sp>
        <p:nvSpPr>
          <p:cNvPr id="15" name="Полилиния 14"/>
          <p:cNvSpPr/>
          <p:nvPr userDrawn="1"/>
        </p:nvSpPr>
        <p:spPr>
          <a:xfrm>
            <a:off x="-15552" y="1431454"/>
            <a:ext cx="909638" cy="188241"/>
          </a:xfrm>
          <a:custGeom>
            <a:avLst/>
            <a:gdLst>
              <a:gd name="connsiteX0" fmla="*/ 661987 w 742950"/>
              <a:gd name="connsiteY0" fmla="*/ 0 h 197644"/>
              <a:gd name="connsiteX1" fmla="*/ 742950 w 742950"/>
              <a:gd name="connsiteY1" fmla="*/ 197644 h 197644"/>
              <a:gd name="connsiteX2" fmla="*/ 0 w 742950"/>
              <a:gd name="connsiteY2" fmla="*/ 197644 h 197644"/>
              <a:gd name="connsiteX3" fmla="*/ 0 w 742950"/>
              <a:gd name="connsiteY3" fmla="*/ 0 h 197644"/>
              <a:gd name="connsiteX4" fmla="*/ 661987 w 742950"/>
              <a:gd name="connsiteY4" fmla="*/ 0 h 197644"/>
              <a:gd name="connsiteX0" fmla="*/ 828675 w 909638"/>
              <a:gd name="connsiteY0" fmla="*/ 0 h 197644"/>
              <a:gd name="connsiteX1" fmla="*/ 909638 w 909638"/>
              <a:gd name="connsiteY1" fmla="*/ 197644 h 197644"/>
              <a:gd name="connsiteX2" fmla="*/ 166688 w 909638"/>
              <a:gd name="connsiteY2" fmla="*/ 197644 h 197644"/>
              <a:gd name="connsiteX3" fmla="*/ 0 w 909638"/>
              <a:gd name="connsiteY3" fmla="*/ 0 h 197644"/>
              <a:gd name="connsiteX4" fmla="*/ 828675 w 909638"/>
              <a:gd name="connsiteY4" fmla="*/ 0 h 197644"/>
              <a:gd name="connsiteX0" fmla="*/ 828675 w 909638"/>
              <a:gd name="connsiteY0" fmla="*/ 0 h 197644"/>
              <a:gd name="connsiteX1" fmla="*/ 909638 w 909638"/>
              <a:gd name="connsiteY1" fmla="*/ 197644 h 197644"/>
              <a:gd name="connsiteX2" fmla="*/ 2382 w 909638"/>
              <a:gd name="connsiteY2" fmla="*/ 197644 h 197644"/>
              <a:gd name="connsiteX3" fmla="*/ 0 w 909638"/>
              <a:gd name="connsiteY3" fmla="*/ 0 h 197644"/>
              <a:gd name="connsiteX4" fmla="*/ 828675 w 909638"/>
              <a:gd name="connsiteY4" fmla="*/ 0 h 197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638" h="197644">
                <a:moveTo>
                  <a:pt x="828675" y="0"/>
                </a:moveTo>
                <a:lnTo>
                  <a:pt x="909638" y="197644"/>
                </a:lnTo>
                <a:lnTo>
                  <a:pt x="2382" y="197644"/>
                </a:lnTo>
                <a:lnTo>
                  <a:pt x="0" y="0"/>
                </a:lnTo>
                <a:lnTo>
                  <a:pt x="828675" y="0"/>
                </a:lnTo>
                <a:close/>
              </a:path>
            </a:pathLst>
          </a:custGeom>
          <a:solidFill>
            <a:srgbClr val="9BC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6" name="Рисунок 2"/>
          <p:cNvSpPr>
            <a:spLocks noGrp="1"/>
          </p:cNvSpPr>
          <p:nvPr>
            <p:ph type="pic" idx="1"/>
          </p:nvPr>
        </p:nvSpPr>
        <p:spPr>
          <a:xfrm>
            <a:off x="7473280" y="1773237"/>
            <a:ext cx="2160239" cy="2159819"/>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17" name="Рисунок 2"/>
          <p:cNvSpPr>
            <a:spLocks noGrp="1"/>
          </p:cNvSpPr>
          <p:nvPr>
            <p:ph type="pic" idx="11"/>
          </p:nvPr>
        </p:nvSpPr>
        <p:spPr>
          <a:xfrm>
            <a:off x="7473280" y="4221509"/>
            <a:ext cx="2160239" cy="2159819"/>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18" name="Номер слайда 1"/>
          <p:cNvSpPr txBox="1">
            <a:spLocks/>
          </p:cNvSpPr>
          <p:nvPr userDrawn="1"/>
        </p:nvSpPr>
        <p:spPr>
          <a:xfrm>
            <a:off x="272480" y="6597352"/>
            <a:ext cx="504056" cy="221110"/>
          </a:xfrm>
          <a:prstGeom prst="rect">
            <a:avLst/>
          </a:prstGeom>
        </p:spPr>
        <p:txBody>
          <a:bodyPr vert="horz" lIns="91440" tIns="45720" rIns="91440" bIns="45720" rtlCol="0" anchor="ctr"/>
          <a:lstStyle>
            <a:defPPr>
              <a:defRPr lang="ru-RU"/>
            </a:defPPr>
            <a:lvl1pPr algn="ctr">
              <a:defRPr sz="1600" b="1">
                <a:solidFill>
                  <a:schemeClr val="bg1"/>
                </a:solidFill>
              </a:defRPr>
            </a:lvl1pPr>
          </a:lstStyle>
          <a:p>
            <a:fld id="{9C094D2E-29DB-450A-8A6C-EF450CD02040}" type="slidenum">
              <a:rPr lang="ru-RU" smtClean="0"/>
              <a:pPr/>
              <a:t>‹#›</a:t>
            </a:fld>
            <a:endParaRPr lang="ru-RU" dirty="0"/>
          </a:p>
        </p:txBody>
      </p:sp>
      <p:sp>
        <p:nvSpPr>
          <p:cNvPr id="10" name="Заголовок 1"/>
          <p:cNvSpPr txBox="1">
            <a:spLocks/>
          </p:cNvSpPr>
          <p:nvPr userDrawn="1"/>
        </p:nvSpPr>
        <p:spPr>
          <a:xfrm>
            <a:off x="1188046" y="6499224"/>
            <a:ext cx="9011914" cy="388640"/>
          </a:xfrm>
          <a:prstGeom prst="rect">
            <a:avLst/>
          </a:prstGeom>
        </p:spPr>
        <p:txBody>
          <a:bodyPr vert="horz" lIns="91440" tIns="45720" rIns="91440" bIns="45720" rtlCol="0" anchor="t">
            <a:noAutofit/>
          </a:bodyPr>
          <a:lstStyle>
            <a:lvl1pPr algn="l" defTabSz="914400" rtl="0" eaLnBrk="1" latinLnBrk="0" hangingPunct="1">
              <a:spcBef>
                <a:spcPct val="0"/>
              </a:spcBef>
              <a:buNone/>
              <a:defRPr sz="2400" b="1" kern="1200">
                <a:solidFill>
                  <a:srgbClr val="003050"/>
                </a:solidFill>
                <a:latin typeface="+mj-lt"/>
                <a:ea typeface="+mj-ea"/>
                <a:cs typeface="+mj-cs"/>
              </a:defRPr>
            </a:lvl1pPr>
          </a:lstStyle>
          <a:p>
            <a:r>
              <a:rPr lang="ru-RU" sz="2000" dirty="0">
                <a:solidFill>
                  <a:schemeClr val="bg1"/>
                </a:solidFill>
              </a:rPr>
              <a:t>Аспирантура СПб ФИЦ РАН</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16" name="Содержимое 2"/>
          <p:cNvSpPr>
            <a:spLocks noGrp="1"/>
          </p:cNvSpPr>
          <p:nvPr>
            <p:ph idx="10"/>
          </p:nvPr>
        </p:nvSpPr>
        <p:spPr>
          <a:xfrm>
            <a:off x="247650" y="1639341"/>
            <a:ext cx="4633342" cy="488600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7" name="Содержимое 2"/>
          <p:cNvSpPr>
            <a:spLocks noGrp="1"/>
          </p:cNvSpPr>
          <p:nvPr>
            <p:ph idx="11"/>
          </p:nvPr>
        </p:nvSpPr>
        <p:spPr>
          <a:xfrm>
            <a:off x="5025008" y="1639341"/>
            <a:ext cx="4633342" cy="488600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0" name="Заголовок 1"/>
          <p:cNvSpPr>
            <a:spLocks noGrp="1"/>
          </p:cNvSpPr>
          <p:nvPr>
            <p:ph type="title"/>
          </p:nvPr>
        </p:nvSpPr>
        <p:spPr>
          <a:xfrm>
            <a:off x="894086" y="1240160"/>
            <a:ext cx="9011914" cy="388640"/>
          </a:xfrm>
        </p:spPr>
        <p:txBody>
          <a:bodyPr/>
          <a:lstStyle/>
          <a:p>
            <a:r>
              <a:rPr lang="ru-RU" dirty="0"/>
              <a:t>Образец заголовка</a:t>
            </a:r>
          </a:p>
        </p:txBody>
      </p:sp>
      <p:cxnSp>
        <p:nvCxnSpPr>
          <p:cNvPr id="11" name="Прямая соединительная линия 10"/>
          <p:cNvCxnSpPr/>
          <p:nvPr userDrawn="1"/>
        </p:nvCxnSpPr>
        <p:spPr>
          <a:xfrm>
            <a:off x="0" y="1619696"/>
            <a:ext cx="9906000" cy="0"/>
          </a:xfrm>
          <a:prstGeom prst="line">
            <a:avLst/>
          </a:prstGeom>
          <a:ln w="28575">
            <a:solidFill>
              <a:srgbClr val="003052"/>
            </a:solidFill>
          </a:ln>
        </p:spPr>
        <p:style>
          <a:lnRef idx="1">
            <a:schemeClr val="accent1"/>
          </a:lnRef>
          <a:fillRef idx="0">
            <a:schemeClr val="accent1"/>
          </a:fillRef>
          <a:effectRef idx="0">
            <a:schemeClr val="accent1"/>
          </a:effectRef>
          <a:fontRef idx="minor">
            <a:schemeClr val="tx1"/>
          </a:fontRef>
        </p:style>
      </p:cxnSp>
      <p:sp>
        <p:nvSpPr>
          <p:cNvPr id="12" name="Полилиния 11"/>
          <p:cNvSpPr/>
          <p:nvPr userDrawn="1"/>
        </p:nvSpPr>
        <p:spPr>
          <a:xfrm>
            <a:off x="-15552" y="1431454"/>
            <a:ext cx="909638" cy="188241"/>
          </a:xfrm>
          <a:custGeom>
            <a:avLst/>
            <a:gdLst>
              <a:gd name="connsiteX0" fmla="*/ 661987 w 742950"/>
              <a:gd name="connsiteY0" fmla="*/ 0 h 197644"/>
              <a:gd name="connsiteX1" fmla="*/ 742950 w 742950"/>
              <a:gd name="connsiteY1" fmla="*/ 197644 h 197644"/>
              <a:gd name="connsiteX2" fmla="*/ 0 w 742950"/>
              <a:gd name="connsiteY2" fmla="*/ 197644 h 197644"/>
              <a:gd name="connsiteX3" fmla="*/ 0 w 742950"/>
              <a:gd name="connsiteY3" fmla="*/ 0 h 197644"/>
              <a:gd name="connsiteX4" fmla="*/ 661987 w 742950"/>
              <a:gd name="connsiteY4" fmla="*/ 0 h 197644"/>
              <a:gd name="connsiteX0" fmla="*/ 828675 w 909638"/>
              <a:gd name="connsiteY0" fmla="*/ 0 h 197644"/>
              <a:gd name="connsiteX1" fmla="*/ 909638 w 909638"/>
              <a:gd name="connsiteY1" fmla="*/ 197644 h 197644"/>
              <a:gd name="connsiteX2" fmla="*/ 166688 w 909638"/>
              <a:gd name="connsiteY2" fmla="*/ 197644 h 197644"/>
              <a:gd name="connsiteX3" fmla="*/ 0 w 909638"/>
              <a:gd name="connsiteY3" fmla="*/ 0 h 197644"/>
              <a:gd name="connsiteX4" fmla="*/ 828675 w 909638"/>
              <a:gd name="connsiteY4" fmla="*/ 0 h 197644"/>
              <a:gd name="connsiteX0" fmla="*/ 828675 w 909638"/>
              <a:gd name="connsiteY0" fmla="*/ 0 h 197644"/>
              <a:gd name="connsiteX1" fmla="*/ 909638 w 909638"/>
              <a:gd name="connsiteY1" fmla="*/ 197644 h 197644"/>
              <a:gd name="connsiteX2" fmla="*/ 2382 w 909638"/>
              <a:gd name="connsiteY2" fmla="*/ 197644 h 197644"/>
              <a:gd name="connsiteX3" fmla="*/ 0 w 909638"/>
              <a:gd name="connsiteY3" fmla="*/ 0 h 197644"/>
              <a:gd name="connsiteX4" fmla="*/ 828675 w 909638"/>
              <a:gd name="connsiteY4" fmla="*/ 0 h 197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638" h="197644">
                <a:moveTo>
                  <a:pt x="828675" y="0"/>
                </a:moveTo>
                <a:lnTo>
                  <a:pt x="909638" y="197644"/>
                </a:lnTo>
                <a:lnTo>
                  <a:pt x="2382" y="197644"/>
                </a:lnTo>
                <a:lnTo>
                  <a:pt x="0" y="0"/>
                </a:lnTo>
                <a:lnTo>
                  <a:pt x="828675" y="0"/>
                </a:lnTo>
                <a:close/>
              </a:path>
            </a:pathLst>
          </a:custGeom>
          <a:solidFill>
            <a:srgbClr val="9BC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8" name="Номер слайда 1"/>
          <p:cNvSpPr txBox="1">
            <a:spLocks/>
          </p:cNvSpPr>
          <p:nvPr userDrawn="1"/>
        </p:nvSpPr>
        <p:spPr>
          <a:xfrm>
            <a:off x="272480" y="6597352"/>
            <a:ext cx="504056" cy="221110"/>
          </a:xfrm>
          <a:prstGeom prst="rect">
            <a:avLst/>
          </a:prstGeom>
        </p:spPr>
        <p:txBody>
          <a:bodyPr vert="horz" lIns="91440" tIns="45720" rIns="91440" bIns="45720" rtlCol="0" anchor="ctr"/>
          <a:lstStyle>
            <a:defPPr>
              <a:defRPr lang="ru-RU"/>
            </a:defPPr>
            <a:lvl1pPr algn="ctr">
              <a:defRPr sz="1600" b="1">
                <a:solidFill>
                  <a:schemeClr val="bg1"/>
                </a:solidFill>
              </a:defRPr>
            </a:lvl1pPr>
          </a:lstStyle>
          <a:p>
            <a:fld id="{9C094D2E-29DB-450A-8A6C-EF450CD02040}" type="slidenum">
              <a:rPr lang="ru-RU" smtClean="0"/>
              <a:pPr/>
              <a:t>‹#›</a:t>
            </a:fld>
            <a:endParaRPr lang="ru-RU" dirty="0"/>
          </a:p>
        </p:txBody>
      </p:sp>
      <p:sp>
        <p:nvSpPr>
          <p:cNvPr id="8" name="Заголовок 1"/>
          <p:cNvSpPr txBox="1">
            <a:spLocks/>
          </p:cNvSpPr>
          <p:nvPr userDrawn="1"/>
        </p:nvSpPr>
        <p:spPr>
          <a:xfrm>
            <a:off x="1188046" y="6499224"/>
            <a:ext cx="9011914" cy="388640"/>
          </a:xfrm>
          <a:prstGeom prst="rect">
            <a:avLst/>
          </a:prstGeom>
        </p:spPr>
        <p:txBody>
          <a:bodyPr vert="horz" lIns="91440" tIns="45720" rIns="91440" bIns="45720" rtlCol="0" anchor="t">
            <a:noAutofit/>
          </a:bodyPr>
          <a:lstStyle>
            <a:lvl1pPr algn="l" defTabSz="914400" rtl="0" eaLnBrk="1" latinLnBrk="0" hangingPunct="1">
              <a:spcBef>
                <a:spcPct val="0"/>
              </a:spcBef>
              <a:buNone/>
              <a:defRPr sz="2400" b="1" kern="1200">
                <a:solidFill>
                  <a:srgbClr val="003050"/>
                </a:solidFill>
                <a:latin typeface="+mj-lt"/>
                <a:ea typeface="+mj-ea"/>
                <a:cs typeface="+mj-cs"/>
              </a:defRPr>
            </a:lvl1pPr>
          </a:lstStyle>
          <a:p>
            <a:r>
              <a:rPr lang="ru-RU" sz="2000" dirty="0">
                <a:solidFill>
                  <a:schemeClr val="bg1"/>
                </a:solidFill>
              </a:rPr>
              <a:t>Аспирантура СПб ФИЦ РАН</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sp>
        <p:nvSpPr>
          <p:cNvPr id="9" name="Содержимое 2"/>
          <p:cNvSpPr>
            <a:spLocks noGrp="1"/>
          </p:cNvSpPr>
          <p:nvPr>
            <p:ph idx="13"/>
          </p:nvPr>
        </p:nvSpPr>
        <p:spPr>
          <a:xfrm>
            <a:off x="247650" y="4797152"/>
            <a:ext cx="9410700" cy="172819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3" name="Рисунок 2"/>
          <p:cNvSpPr>
            <a:spLocks noGrp="1"/>
          </p:cNvSpPr>
          <p:nvPr>
            <p:ph type="pic" idx="1"/>
          </p:nvPr>
        </p:nvSpPr>
        <p:spPr>
          <a:xfrm>
            <a:off x="1941645" y="1773237"/>
            <a:ext cx="5943600" cy="2954337"/>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cxnSp>
        <p:nvCxnSpPr>
          <p:cNvPr id="10" name="Прямая соединительная линия 9"/>
          <p:cNvCxnSpPr/>
          <p:nvPr userDrawn="1"/>
        </p:nvCxnSpPr>
        <p:spPr>
          <a:xfrm>
            <a:off x="0" y="1619696"/>
            <a:ext cx="9906000" cy="0"/>
          </a:xfrm>
          <a:prstGeom prst="line">
            <a:avLst/>
          </a:prstGeom>
          <a:ln w="28575">
            <a:solidFill>
              <a:srgbClr val="003052"/>
            </a:solidFill>
          </a:ln>
        </p:spPr>
        <p:style>
          <a:lnRef idx="1">
            <a:schemeClr val="accent1"/>
          </a:lnRef>
          <a:fillRef idx="0">
            <a:schemeClr val="accent1"/>
          </a:fillRef>
          <a:effectRef idx="0">
            <a:schemeClr val="accent1"/>
          </a:effectRef>
          <a:fontRef idx="minor">
            <a:schemeClr val="tx1"/>
          </a:fontRef>
        </p:style>
      </p:cxnSp>
      <p:sp>
        <p:nvSpPr>
          <p:cNvPr id="11" name="Полилиния 10"/>
          <p:cNvSpPr/>
          <p:nvPr userDrawn="1"/>
        </p:nvSpPr>
        <p:spPr>
          <a:xfrm>
            <a:off x="-15552" y="1431454"/>
            <a:ext cx="909638" cy="188241"/>
          </a:xfrm>
          <a:custGeom>
            <a:avLst/>
            <a:gdLst>
              <a:gd name="connsiteX0" fmla="*/ 661987 w 742950"/>
              <a:gd name="connsiteY0" fmla="*/ 0 h 197644"/>
              <a:gd name="connsiteX1" fmla="*/ 742950 w 742950"/>
              <a:gd name="connsiteY1" fmla="*/ 197644 h 197644"/>
              <a:gd name="connsiteX2" fmla="*/ 0 w 742950"/>
              <a:gd name="connsiteY2" fmla="*/ 197644 h 197644"/>
              <a:gd name="connsiteX3" fmla="*/ 0 w 742950"/>
              <a:gd name="connsiteY3" fmla="*/ 0 h 197644"/>
              <a:gd name="connsiteX4" fmla="*/ 661987 w 742950"/>
              <a:gd name="connsiteY4" fmla="*/ 0 h 197644"/>
              <a:gd name="connsiteX0" fmla="*/ 828675 w 909638"/>
              <a:gd name="connsiteY0" fmla="*/ 0 h 197644"/>
              <a:gd name="connsiteX1" fmla="*/ 909638 w 909638"/>
              <a:gd name="connsiteY1" fmla="*/ 197644 h 197644"/>
              <a:gd name="connsiteX2" fmla="*/ 166688 w 909638"/>
              <a:gd name="connsiteY2" fmla="*/ 197644 h 197644"/>
              <a:gd name="connsiteX3" fmla="*/ 0 w 909638"/>
              <a:gd name="connsiteY3" fmla="*/ 0 h 197644"/>
              <a:gd name="connsiteX4" fmla="*/ 828675 w 909638"/>
              <a:gd name="connsiteY4" fmla="*/ 0 h 197644"/>
              <a:gd name="connsiteX0" fmla="*/ 828675 w 909638"/>
              <a:gd name="connsiteY0" fmla="*/ 0 h 197644"/>
              <a:gd name="connsiteX1" fmla="*/ 909638 w 909638"/>
              <a:gd name="connsiteY1" fmla="*/ 197644 h 197644"/>
              <a:gd name="connsiteX2" fmla="*/ 2382 w 909638"/>
              <a:gd name="connsiteY2" fmla="*/ 197644 h 197644"/>
              <a:gd name="connsiteX3" fmla="*/ 0 w 909638"/>
              <a:gd name="connsiteY3" fmla="*/ 0 h 197644"/>
              <a:gd name="connsiteX4" fmla="*/ 828675 w 909638"/>
              <a:gd name="connsiteY4" fmla="*/ 0 h 197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638" h="197644">
                <a:moveTo>
                  <a:pt x="828675" y="0"/>
                </a:moveTo>
                <a:lnTo>
                  <a:pt x="909638" y="197644"/>
                </a:lnTo>
                <a:lnTo>
                  <a:pt x="2382" y="197644"/>
                </a:lnTo>
                <a:lnTo>
                  <a:pt x="0" y="0"/>
                </a:lnTo>
                <a:lnTo>
                  <a:pt x="828675" y="0"/>
                </a:lnTo>
                <a:close/>
              </a:path>
            </a:pathLst>
          </a:custGeom>
          <a:solidFill>
            <a:srgbClr val="9BC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2" name="Номер слайда 1"/>
          <p:cNvSpPr txBox="1">
            <a:spLocks/>
          </p:cNvSpPr>
          <p:nvPr userDrawn="1"/>
        </p:nvSpPr>
        <p:spPr>
          <a:xfrm>
            <a:off x="272480" y="6597352"/>
            <a:ext cx="504056" cy="221110"/>
          </a:xfrm>
          <a:prstGeom prst="rect">
            <a:avLst/>
          </a:prstGeom>
        </p:spPr>
        <p:txBody>
          <a:bodyPr vert="horz" lIns="91440" tIns="45720" rIns="91440" bIns="45720" rtlCol="0" anchor="ctr"/>
          <a:lstStyle>
            <a:defPPr>
              <a:defRPr lang="ru-RU"/>
            </a:defPPr>
            <a:lvl1pPr algn="ctr">
              <a:defRPr sz="1600" b="1">
                <a:solidFill>
                  <a:schemeClr val="bg1"/>
                </a:solidFill>
              </a:defRPr>
            </a:lvl1pPr>
          </a:lstStyle>
          <a:p>
            <a:fld id="{9C094D2E-29DB-450A-8A6C-EF450CD02040}" type="slidenum">
              <a:rPr lang="ru-RU" smtClean="0"/>
              <a:pPr/>
              <a:t>‹#›</a:t>
            </a:fld>
            <a:endParaRPr lang="ru-RU" dirty="0"/>
          </a:p>
        </p:txBody>
      </p:sp>
      <p:sp>
        <p:nvSpPr>
          <p:cNvPr id="13" name="Заголовок 1"/>
          <p:cNvSpPr>
            <a:spLocks noGrp="1"/>
          </p:cNvSpPr>
          <p:nvPr>
            <p:ph type="title"/>
          </p:nvPr>
        </p:nvSpPr>
        <p:spPr>
          <a:xfrm>
            <a:off x="894086" y="1240160"/>
            <a:ext cx="9011914" cy="388640"/>
          </a:xfrm>
        </p:spPr>
        <p:txBody>
          <a:bodyPr/>
          <a:lstStyle/>
          <a:p>
            <a:r>
              <a:rPr lang="ru-RU" dirty="0"/>
              <a:t>Образец заголовка</a:t>
            </a:r>
          </a:p>
        </p:txBody>
      </p:sp>
      <p:sp>
        <p:nvSpPr>
          <p:cNvPr id="8" name="Заголовок 1"/>
          <p:cNvSpPr txBox="1">
            <a:spLocks/>
          </p:cNvSpPr>
          <p:nvPr userDrawn="1"/>
        </p:nvSpPr>
        <p:spPr>
          <a:xfrm>
            <a:off x="1188046" y="6499224"/>
            <a:ext cx="9011914" cy="388640"/>
          </a:xfrm>
          <a:prstGeom prst="rect">
            <a:avLst/>
          </a:prstGeom>
        </p:spPr>
        <p:txBody>
          <a:bodyPr vert="horz" lIns="91440" tIns="45720" rIns="91440" bIns="45720" rtlCol="0" anchor="t">
            <a:noAutofit/>
          </a:bodyPr>
          <a:lstStyle>
            <a:lvl1pPr algn="l" defTabSz="914400" rtl="0" eaLnBrk="1" latinLnBrk="0" hangingPunct="1">
              <a:spcBef>
                <a:spcPct val="0"/>
              </a:spcBef>
              <a:buNone/>
              <a:defRPr sz="2400" b="1" kern="1200">
                <a:solidFill>
                  <a:srgbClr val="003050"/>
                </a:solidFill>
                <a:latin typeface="+mj-lt"/>
                <a:ea typeface="+mj-ea"/>
                <a:cs typeface="+mj-cs"/>
              </a:defRPr>
            </a:lvl1pPr>
          </a:lstStyle>
          <a:p>
            <a:r>
              <a:rPr lang="ru-RU" sz="2000" dirty="0">
                <a:solidFill>
                  <a:schemeClr val="bg1"/>
                </a:solidFill>
              </a:rPr>
              <a:t>Аспирантура СПб ФИЦ РАН</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Рисунок с подписью">
    <p:spTree>
      <p:nvGrpSpPr>
        <p:cNvPr id="1" name=""/>
        <p:cNvGrpSpPr/>
        <p:nvPr/>
      </p:nvGrpSpPr>
      <p:grpSpPr>
        <a:xfrm>
          <a:off x="0" y="0"/>
          <a:ext cx="0" cy="0"/>
          <a:chOff x="0" y="0"/>
          <a:chExt cx="0" cy="0"/>
        </a:xfrm>
      </p:grpSpPr>
      <p:sp>
        <p:nvSpPr>
          <p:cNvPr id="9" name="Содержимое 2"/>
          <p:cNvSpPr>
            <a:spLocks noGrp="1"/>
          </p:cNvSpPr>
          <p:nvPr>
            <p:ph idx="13"/>
          </p:nvPr>
        </p:nvSpPr>
        <p:spPr>
          <a:xfrm>
            <a:off x="258539" y="5085184"/>
            <a:ext cx="9410700" cy="144016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cxnSp>
        <p:nvCxnSpPr>
          <p:cNvPr id="10" name="Прямая соединительная линия 9"/>
          <p:cNvCxnSpPr/>
          <p:nvPr userDrawn="1"/>
        </p:nvCxnSpPr>
        <p:spPr>
          <a:xfrm>
            <a:off x="0" y="1619696"/>
            <a:ext cx="9906000" cy="0"/>
          </a:xfrm>
          <a:prstGeom prst="line">
            <a:avLst/>
          </a:prstGeom>
          <a:ln w="28575">
            <a:solidFill>
              <a:srgbClr val="003052"/>
            </a:solidFill>
          </a:ln>
        </p:spPr>
        <p:style>
          <a:lnRef idx="1">
            <a:schemeClr val="accent1"/>
          </a:lnRef>
          <a:fillRef idx="0">
            <a:schemeClr val="accent1"/>
          </a:fillRef>
          <a:effectRef idx="0">
            <a:schemeClr val="accent1"/>
          </a:effectRef>
          <a:fontRef idx="minor">
            <a:schemeClr val="tx1"/>
          </a:fontRef>
        </p:style>
      </p:cxnSp>
      <p:sp>
        <p:nvSpPr>
          <p:cNvPr id="11" name="Полилиния 10"/>
          <p:cNvSpPr/>
          <p:nvPr userDrawn="1"/>
        </p:nvSpPr>
        <p:spPr>
          <a:xfrm>
            <a:off x="-15552" y="1431454"/>
            <a:ext cx="909638" cy="188241"/>
          </a:xfrm>
          <a:custGeom>
            <a:avLst/>
            <a:gdLst>
              <a:gd name="connsiteX0" fmla="*/ 661987 w 742950"/>
              <a:gd name="connsiteY0" fmla="*/ 0 h 197644"/>
              <a:gd name="connsiteX1" fmla="*/ 742950 w 742950"/>
              <a:gd name="connsiteY1" fmla="*/ 197644 h 197644"/>
              <a:gd name="connsiteX2" fmla="*/ 0 w 742950"/>
              <a:gd name="connsiteY2" fmla="*/ 197644 h 197644"/>
              <a:gd name="connsiteX3" fmla="*/ 0 w 742950"/>
              <a:gd name="connsiteY3" fmla="*/ 0 h 197644"/>
              <a:gd name="connsiteX4" fmla="*/ 661987 w 742950"/>
              <a:gd name="connsiteY4" fmla="*/ 0 h 197644"/>
              <a:gd name="connsiteX0" fmla="*/ 828675 w 909638"/>
              <a:gd name="connsiteY0" fmla="*/ 0 h 197644"/>
              <a:gd name="connsiteX1" fmla="*/ 909638 w 909638"/>
              <a:gd name="connsiteY1" fmla="*/ 197644 h 197644"/>
              <a:gd name="connsiteX2" fmla="*/ 166688 w 909638"/>
              <a:gd name="connsiteY2" fmla="*/ 197644 h 197644"/>
              <a:gd name="connsiteX3" fmla="*/ 0 w 909638"/>
              <a:gd name="connsiteY3" fmla="*/ 0 h 197644"/>
              <a:gd name="connsiteX4" fmla="*/ 828675 w 909638"/>
              <a:gd name="connsiteY4" fmla="*/ 0 h 197644"/>
              <a:gd name="connsiteX0" fmla="*/ 828675 w 909638"/>
              <a:gd name="connsiteY0" fmla="*/ 0 h 197644"/>
              <a:gd name="connsiteX1" fmla="*/ 909638 w 909638"/>
              <a:gd name="connsiteY1" fmla="*/ 197644 h 197644"/>
              <a:gd name="connsiteX2" fmla="*/ 2382 w 909638"/>
              <a:gd name="connsiteY2" fmla="*/ 197644 h 197644"/>
              <a:gd name="connsiteX3" fmla="*/ 0 w 909638"/>
              <a:gd name="connsiteY3" fmla="*/ 0 h 197644"/>
              <a:gd name="connsiteX4" fmla="*/ 828675 w 909638"/>
              <a:gd name="connsiteY4" fmla="*/ 0 h 197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638" h="197644">
                <a:moveTo>
                  <a:pt x="828675" y="0"/>
                </a:moveTo>
                <a:lnTo>
                  <a:pt x="909638" y="197644"/>
                </a:lnTo>
                <a:lnTo>
                  <a:pt x="2382" y="197644"/>
                </a:lnTo>
                <a:lnTo>
                  <a:pt x="0" y="0"/>
                </a:lnTo>
                <a:lnTo>
                  <a:pt x="828675" y="0"/>
                </a:lnTo>
                <a:close/>
              </a:path>
            </a:pathLst>
          </a:custGeom>
          <a:solidFill>
            <a:srgbClr val="9BC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ru-RU" dirty="0"/>
          </a:p>
        </p:txBody>
      </p:sp>
      <p:sp>
        <p:nvSpPr>
          <p:cNvPr id="12" name="Рисунок 3">
            <a:extLst>
              <a:ext uri="{FF2B5EF4-FFF2-40B4-BE49-F238E27FC236}">
                <a16:creationId xmlns:a16="http://schemas.microsoft.com/office/drawing/2014/main" id="{8158B51D-90ED-4D58-B6D3-71DECF627047}"/>
              </a:ext>
            </a:extLst>
          </p:cNvPr>
          <p:cNvSpPr>
            <a:spLocks noGrp="1"/>
          </p:cNvSpPr>
          <p:nvPr>
            <p:ph type="pic" idx="14"/>
          </p:nvPr>
        </p:nvSpPr>
        <p:spPr>
          <a:xfrm>
            <a:off x="3469865" y="3129804"/>
            <a:ext cx="2988047" cy="1908504"/>
          </a:xfrm>
        </p:spPr>
      </p:sp>
      <p:sp>
        <p:nvSpPr>
          <p:cNvPr id="15" name="Рисунок 3">
            <a:extLst>
              <a:ext uri="{FF2B5EF4-FFF2-40B4-BE49-F238E27FC236}">
                <a16:creationId xmlns:a16="http://schemas.microsoft.com/office/drawing/2014/main" id="{8158B51D-90ED-4D58-B6D3-71DECF627047}"/>
              </a:ext>
            </a:extLst>
          </p:cNvPr>
          <p:cNvSpPr>
            <a:spLocks noGrp="1"/>
          </p:cNvSpPr>
          <p:nvPr>
            <p:ph type="pic" idx="15"/>
          </p:nvPr>
        </p:nvSpPr>
        <p:spPr>
          <a:xfrm>
            <a:off x="6681192" y="3129804"/>
            <a:ext cx="2988047" cy="1908504"/>
          </a:xfrm>
        </p:spPr>
      </p:sp>
      <p:sp>
        <p:nvSpPr>
          <p:cNvPr id="16" name="Рисунок 3">
            <a:extLst>
              <a:ext uri="{FF2B5EF4-FFF2-40B4-BE49-F238E27FC236}">
                <a16:creationId xmlns:a16="http://schemas.microsoft.com/office/drawing/2014/main" id="{8158B51D-90ED-4D58-B6D3-71DECF627047}"/>
              </a:ext>
            </a:extLst>
          </p:cNvPr>
          <p:cNvSpPr>
            <a:spLocks noGrp="1"/>
          </p:cNvSpPr>
          <p:nvPr>
            <p:ph type="pic" idx="16"/>
          </p:nvPr>
        </p:nvSpPr>
        <p:spPr>
          <a:xfrm>
            <a:off x="258539" y="3129804"/>
            <a:ext cx="2988047" cy="1908504"/>
          </a:xfrm>
        </p:spPr>
      </p:sp>
      <p:sp>
        <p:nvSpPr>
          <p:cNvPr id="17" name="Содержимое 2"/>
          <p:cNvSpPr>
            <a:spLocks noGrp="1"/>
          </p:cNvSpPr>
          <p:nvPr>
            <p:ph idx="17"/>
          </p:nvPr>
        </p:nvSpPr>
        <p:spPr>
          <a:xfrm>
            <a:off x="258539" y="1628800"/>
            <a:ext cx="9410700" cy="144016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8" name="Номер слайда 1"/>
          <p:cNvSpPr txBox="1">
            <a:spLocks/>
          </p:cNvSpPr>
          <p:nvPr userDrawn="1"/>
        </p:nvSpPr>
        <p:spPr>
          <a:xfrm>
            <a:off x="272480" y="6597352"/>
            <a:ext cx="504056" cy="221110"/>
          </a:xfrm>
          <a:prstGeom prst="rect">
            <a:avLst/>
          </a:prstGeom>
        </p:spPr>
        <p:txBody>
          <a:bodyPr vert="horz" lIns="91440" tIns="45720" rIns="91440" bIns="45720" rtlCol="0" anchor="ctr"/>
          <a:lstStyle>
            <a:defPPr>
              <a:defRPr lang="ru-RU"/>
            </a:defPPr>
            <a:lvl1pPr algn="ctr">
              <a:defRPr sz="1600" b="1">
                <a:solidFill>
                  <a:schemeClr val="bg1"/>
                </a:solidFill>
              </a:defRPr>
            </a:lvl1pPr>
          </a:lstStyle>
          <a:p>
            <a:fld id="{9C094D2E-29DB-450A-8A6C-EF450CD02040}" type="slidenum">
              <a:rPr lang="ru-RU" smtClean="0"/>
              <a:pPr/>
              <a:t>‹#›</a:t>
            </a:fld>
            <a:endParaRPr lang="ru-RU" dirty="0"/>
          </a:p>
        </p:txBody>
      </p:sp>
      <p:sp>
        <p:nvSpPr>
          <p:cNvPr id="19" name="Заголовок 1"/>
          <p:cNvSpPr>
            <a:spLocks noGrp="1"/>
          </p:cNvSpPr>
          <p:nvPr>
            <p:ph type="title"/>
          </p:nvPr>
        </p:nvSpPr>
        <p:spPr>
          <a:xfrm>
            <a:off x="894086" y="1240160"/>
            <a:ext cx="9011914" cy="388640"/>
          </a:xfrm>
        </p:spPr>
        <p:txBody>
          <a:bodyPr/>
          <a:lstStyle/>
          <a:p>
            <a:r>
              <a:rPr lang="ru-RU" dirty="0"/>
              <a:t>Образец заголовка</a:t>
            </a:r>
          </a:p>
        </p:txBody>
      </p:sp>
      <p:sp>
        <p:nvSpPr>
          <p:cNvPr id="13" name="Заголовок 1"/>
          <p:cNvSpPr txBox="1">
            <a:spLocks/>
          </p:cNvSpPr>
          <p:nvPr userDrawn="1"/>
        </p:nvSpPr>
        <p:spPr>
          <a:xfrm>
            <a:off x="1188046" y="6499224"/>
            <a:ext cx="9011914" cy="388640"/>
          </a:xfrm>
          <a:prstGeom prst="rect">
            <a:avLst/>
          </a:prstGeom>
        </p:spPr>
        <p:txBody>
          <a:bodyPr vert="horz" lIns="91440" tIns="45720" rIns="91440" bIns="45720" rtlCol="0" anchor="t">
            <a:noAutofit/>
          </a:bodyPr>
          <a:lstStyle>
            <a:lvl1pPr algn="l" defTabSz="914400" rtl="0" eaLnBrk="1" latinLnBrk="0" hangingPunct="1">
              <a:spcBef>
                <a:spcPct val="0"/>
              </a:spcBef>
              <a:buNone/>
              <a:defRPr sz="2400" b="1" kern="1200">
                <a:solidFill>
                  <a:srgbClr val="003050"/>
                </a:solidFill>
                <a:latin typeface="+mj-lt"/>
                <a:ea typeface="+mj-ea"/>
                <a:cs typeface="+mj-cs"/>
              </a:defRPr>
            </a:lvl1pPr>
          </a:lstStyle>
          <a:p>
            <a:r>
              <a:rPr lang="ru-RU" sz="2000" dirty="0">
                <a:solidFill>
                  <a:schemeClr val="bg1"/>
                </a:solidFill>
              </a:rPr>
              <a:t>Аспирантура СПб ФИЦ РАН</a:t>
            </a:r>
          </a:p>
        </p:txBody>
      </p:sp>
    </p:spTree>
    <p:extLst>
      <p:ext uri="{BB962C8B-B14F-4D97-AF65-F5344CB8AC3E}">
        <p14:creationId xmlns:p14="http://schemas.microsoft.com/office/powerpoint/2010/main" val="2868320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5"/>
          <p:cNvSpPr>
            <a:spLocks noGrp="1" noChangeArrowheads="1"/>
          </p:cNvSpPr>
          <p:nvPr>
            <p:ph type="dt" sz="half" idx="10"/>
          </p:nvPr>
        </p:nvSpPr>
        <p:spPr>
          <a:xfrm>
            <a:off x="278606" y="6597651"/>
            <a:ext cx="1458383" cy="219075"/>
          </a:xfrm>
          <a:prstGeom prst="rect">
            <a:avLst/>
          </a:prstGeom>
          <a:ln/>
        </p:spPr>
        <p:txBody>
          <a:bodyPr/>
          <a:lstStyle>
            <a:lvl1pPr>
              <a:defRPr/>
            </a:lvl1pPr>
          </a:lstStyle>
          <a:p>
            <a:pPr>
              <a:defRPr/>
            </a:pPr>
            <a:r>
              <a:rPr lang="ru-RU" altLang="en-US"/>
              <a:t>12-14.07.2010</a:t>
            </a:r>
            <a:endParaRPr lang="ru-RU" altLang="en-US" dirty="0"/>
          </a:p>
        </p:txBody>
      </p:sp>
      <p:sp>
        <p:nvSpPr>
          <p:cNvPr id="5" name="Rectangle 6"/>
          <p:cNvSpPr>
            <a:spLocks noGrp="1" noChangeArrowheads="1"/>
          </p:cNvSpPr>
          <p:nvPr>
            <p:ph type="ftr" sz="quarter" idx="11"/>
          </p:nvPr>
        </p:nvSpPr>
        <p:spPr>
          <a:xfrm>
            <a:off x="2005278" y="6597651"/>
            <a:ext cx="5990035" cy="219075"/>
          </a:xfrm>
          <a:prstGeom prst="rect">
            <a:avLst/>
          </a:prstGeom>
          <a:ln/>
        </p:spPr>
        <p:txBody>
          <a:bodyPr/>
          <a:lstStyle>
            <a:lvl1pPr>
              <a:defRPr/>
            </a:lvl1pPr>
          </a:lstStyle>
          <a:p>
            <a:pPr>
              <a:defRPr/>
            </a:pPr>
            <a:endParaRPr lang="ru-RU" altLang="en-US"/>
          </a:p>
        </p:txBody>
      </p:sp>
      <p:sp>
        <p:nvSpPr>
          <p:cNvPr id="6" name="Rectangle 7"/>
          <p:cNvSpPr>
            <a:spLocks noGrp="1" noChangeArrowheads="1"/>
          </p:cNvSpPr>
          <p:nvPr>
            <p:ph type="sldNum" sz="quarter" idx="12"/>
          </p:nvPr>
        </p:nvSpPr>
        <p:spPr>
          <a:xfrm>
            <a:off x="8169010" y="6597651"/>
            <a:ext cx="1418829" cy="219075"/>
          </a:xfrm>
          <a:prstGeom prst="rect">
            <a:avLst/>
          </a:prstGeom>
          <a:ln/>
        </p:spPr>
        <p:txBody>
          <a:bodyPr/>
          <a:lstStyle>
            <a:lvl1pPr>
              <a:defRPr/>
            </a:lvl1pPr>
          </a:lstStyle>
          <a:p>
            <a:pPr>
              <a:defRPr/>
            </a:pPr>
            <a:fld id="{E31854B7-EA64-4DF7-9F3B-EDD2BE4CAF1D}" type="slidenum">
              <a:rPr lang="ru-RU" altLang="en-US"/>
              <a:pPr>
                <a:defRPr/>
              </a:pPr>
              <a:t>‹#›</a:t>
            </a:fld>
            <a:endParaRPr lang="ru-RU" altLang="en-US"/>
          </a:p>
        </p:txBody>
      </p:sp>
    </p:spTree>
    <p:extLst>
      <p:ext uri="{BB962C8B-B14F-4D97-AF65-F5344CB8AC3E}">
        <p14:creationId xmlns:p14="http://schemas.microsoft.com/office/powerpoint/2010/main" val="2358325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4086" y="1240160"/>
            <a:ext cx="8516614" cy="388640"/>
          </a:xfrm>
          <a:prstGeom prst="rect">
            <a:avLst/>
          </a:prstGeom>
        </p:spPr>
        <p:txBody>
          <a:bodyPr vert="horz" lIns="91440" tIns="45720" rIns="91440" bIns="45720" rtlCol="0" anchor="t">
            <a:noAutofit/>
          </a:bodyPr>
          <a:lstStyle/>
          <a:p>
            <a:r>
              <a:rPr lang="ru-RU" dirty="0"/>
              <a:t>Образец заголовка</a:t>
            </a:r>
          </a:p>
        </p:txBody>
      </p:sp>
      <p:sp>
        <p:nvSpPr>
          <p:cNvPr id="3" name="Текст 2"/>
          <p:cNvSpPr>
            <a:spLocks noGrp="1"/>
          </p:cNvSpPr>
          <p:nvPr>
            <p:ph type="body" idx="1"/>
          </p:nvPr>
        </p:nvSpPr>
        <p:spPr>
          <a:xfrm>
            <a:off x="247650" y="1639341"/>
            <a:ext cx="9410700" cy="4886003"/>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7" r:id="rId5"/>
    <p:sldLayoutId id="2147483658" r:id="rId6"/>
    <p:sldLayoutId id="2147483660" r:id="rId7"/>
  </p:sldLayoutIdLst>
  <p:hf hdr="0" ftr="0" dt="0"/>
  <p:txStyles>
    <p:titleStyle>
      <a:lvl1pPr algn="l" defTabSz="914400" rtl="0" eaLnBrk="1" latinLnBrk="0" hangingPunct="1">
        <a:spcBef>
          <a:spcPct val="0"/>
        </a:spcBef>
        <a:buNone/>
        <a:defRPr sz="2400" b="1" kern="1200">
          <a:solidFill>
            <a:srgbClr val="003050"/>
          </a:solidFill>
          <a:latin typeface="+mj-lt"/>
          <a:ea typeface="+mj-ea"/>
          <a:cs typeface="+mj-cs"/>
        </a:defRPr>
      </a:lvl1pPr>
    </p:titleStyle>
    <p:bodyStyle>
      <a:lvl1pPr marL="342900" indent="-342900" algn="just"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just"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143000" indent="-228600" algn="just"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just" defTabSz="91440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057400" indent="-228600" algn="just"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23739" y="2783633"/>
            <a:ext cx="8458522" cy="1725487"/>
          </a:xfrm>
        </p:spPr>
        <p:txBody>
          <a:bodyPr anchor="ctr"/>
          <a:lstStyle/>
          <a:p>
            <a:r>
              <a:rPr lang="ru-RU" dirty="0"/>
              <a:t>Методы анализа неинвазивно собираемых </a:t>
            </a:r>
            <a:r>
              <a:rPr lang="ru-RU" dirty="0" err="1"/>
              <a:t>многомодальных</a:t>
            </a:r>
            <a:r>
              <a:rPr lang="ru-RU" dirty="0"/>
              <a:t> данных об операторах </a:t>
            </a:r>
            <a:r>
              <a:rPr lang="ru-RU" dirty="0" err="1"/>
              <a:t>эргатических</a:t>
            </a:r>
            <a:r>
              <a:rPr lang="ru-RU" dirty="0"/>
              <a:t> систем для прогнозирования их психофизиологического состояния</a:t>
            </a:r>
          </a:p>
        </p:txBody>
      </p:sp>
      <p:sp>
        <p:nvSpPr>
          <p:cNvPr id="3" name="Подзаголовок 2"/>
          <p:cNvSpPr>
            <a:spLocks noGrp="1"/>
          </p:cNvSpPr>
          <p:nvPr>
            <p:ph type="subTitle" idx="1"/>
          </p:nvPr>
        </p:nvSpPr>
        <p:spPr>
          <a:xfrm>
            <a:off x="704528" y="4869160"/>
            <a:ext cx="8496944" cy="1152128"/>
          </a:xfrm>
        </p:spPr>
        <p:txBody>
          <a:bodyPr>
            <a:normAutofit fontScale="77500" lnSpcReduction="20000"/>
          </a:bodyPr>
          <a:lstStyle/>
          <a:p>
            <a:r>
              <a:rPr lang="ru-RU" dirty="0"/>
              <a:t>Специальность 2.3.1 Системный анализ, управление и обработка информации, статистика</a:t>
            </a:r>
          </a:p>
          <a:p>
            <a:endParaRPr lang="ru-RU" dirty="0"/>
          </a:p>
          <a:p>
            <a:r>
              <a:rPr lang="ru-RU" dirty="0"/>
              <a:t>Кашевник Алексей Михайлович</a:t>
            </a:r>
          </a:p>
          <a:p>
            <a:r>
              <a:rPr lang="ru-RU" dirty="0"/>
              <a:t>К.т.н., </a:t>
            </a:r>
            <a:r>
              <a:rPr lang="ru-RU" dirty="0" err="1"/>
              <a:t>с.н.с</a:t>
            </a:r>
            <a:r>
              <a:rPr lang="ru-RU" dirty="0"/>
              <a:t>., лаборатория интегрированных систем автоматизации СПИИРАН</a:t>
            </a:r>
            <a:endParaRPr lang="en-US" dirty="0"/>
          </a:p>
          <a:p>
            <a:r>
              <a:rPr lang="ru-RU" dirty="0"/>
              <a:t>СПб ФИЦ РАН</a:t>
            </a:r>
          </a:p>
          <a:p>
            <a:endParaRPr lang="ru-RU" dirty="0"/>
          </a:p>
        </p:txBody>
      </p:sp>
    </p:spTree>
    <p:extLst>
      <p:ext uri="{BB962C8B-B14F-4D97-AF65-F5344CB8AC3E}">
        <p14:creationId xmlns:p14="http://schemas.microsoft.com/office/powerpoint/2010/main" val="1648445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dirty="0"/>
              <a:t>Метод анализа видеоданных оператора</a:t>
            </a:r>
            <a:endParaRPr lang="ru-RU" dirty="0"/>
          </a:p>
        </p:txBody>
      </p:sp>
      <p:sp>
        <p:nvSpPr>
          <p:cNvPr id="3" name="Объект 2"/>
          <p:cNvSpPr>
            <a:spLocks noGrp="1"/>
          </p:cNvSpPr>
          <p:nvPr>
            <p:ph idx="1"/>
          </p:nvPr>
        </p:nvSpPr>
        <p:spPr>
          <a:xfrm>
            <a:off x="247650" y="1639341"/>
            <a:ext cx="6289526" cy="4886003"/>
          </a:xfrm>
        </p:spPr>
        <p:txBody>
          <a:bodyPr/>
          <a:lstStyle/>
          <a:p>
            <a:r>
              <a:rPr lang="ru-RU" b="1" dirty="0"/>
              <a:t>Голова оператора</a:t>
            </a:r>
            <a:r>
              <a:rPr lang="ru-RU" dirty="0"/>
              <a:t>:</a:t>
            </a:r>
          </a:p>
          <a:p>
            <a:pPr lvl="1"/>
            <a:r>
              <a:rPr lang="ru-RU" dirty="0"/>
              <a:t>углы поворота / наклона / рыскания головы;</a:t>
            </a:r>
          </a:p>
          <a:p>
            <a:pPr lvl="1"/>
            <a:r>
              <a:rPr lang="ru-RU" dirty="0"/>
              <a:t>открытость / закрытость глаз;</a:t>
            </a:r>
          </a:p>
          <a:p>
            <a:pPr lvl="1"/>
            <a:r>
              <a:rPr lang="ru-RU" dirty="0"/>
              <a:t>открытость / закрытость рта;</a:t>
            </a:r>
          </a:p>
          <a:p>
            <a:pPr lvl="1"/>
            <a:r>
              <a:rPr lang="ru-RU" dirty="0"/>
              <a:t>частота сердечного ритма;</a:t>
            </a:r>
          </a:p>
          <a:p>
            <a:pPr lvl="1"/>
            <a:r>
              <a:rPr lang="ru-RU" dirty="0"/>
              <a:t>кровяное давление;</a:t>
            </a:r>
          </a:p>
          <a:p>
            <a:pPr lvl="1"/>
            <a:r>
              <a:rPr lang="ru-RU" dirty="0"/>
              <a:t>насыщенность крови кислородом.</a:t>
            </a:r>
          </a:p>
          <a:p>
            <a:r>
              <a:rPr lang="ru-RU" b="1" dirty="0"/>
              <a:t>Торс оператора:</a:t>
            </a:r>
          </a:p>
          <a:p>
            <a:pPr lvl="1"/>
            <a:r>
              <a:rPr lang="ru-RU" dirty="0"/>
              <a:t>Скелет (ключевые точки) и тепловые карты;</a:t>
            </a:r>
          </a:p>
          <a:p>
            <a:pPr lvl="1"/>
            <a:r>
              <a:rPr lang="ru-RU" dirty="0"/>
              <a:t>движение каждой из точек в разных плоскостях:</a:t>
            </a:r>
          </a:p>
          <a:p>
            <a:pPr lvl="2"/>
            <a:r>
              <a:rPr lang="ru-RU" dirty="0"/>
              <a:t>частота, стабильность и ритмичность дыхания;</a:t>
            </a:r>
          </a:p>
          <a:p>
            <a:pPr lvl="2"/>
            <a:r>
              <a:rPr lang="ru-RU" dirty="0"/>
              <a:t>движения и микродвижения конечностей;</a:t>
            </a:r>
          </a:p>
          <a:p>
            <a:pPr lvl="2"/>
            <a:r>
              <a:rPr lang="ru-RU" dirty="0"/>
              <a:t>движения и микродвижения тела;</a:t>
            </a:r>
          </a:p>
        </p:txBody>
      </p:sp>
      <p:sp>
        <p:nvSpPr>
          <p:cNvPr id="4" name="Прямоугольник 3"/>
          <p:cNvSpPr/>
          <p:nvPr/>
        </p:nvSpPr>
        <p:spPr>
          <a:xfrm>
            <a:off x="6933401" y="2276872"/>
            <a:ext cx="172819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Сонливость</a:t>
            </a:r>
          </a:p>
        </p:txBody>
      </p:sp>
      <p:sp>
        <p:nvSpPr>
          <p:cNvPr id="5" name="Прямоугольник 4"/>
          <p:cNvSpPr/>
          <p:nvPr/>
        </p:nvSpPr>
        <p:spPr>
          <a:xfrm>
            <a:off x="7653481" y="2973860"/>
            <a:ext cx="208823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Ослабленное внимание</a:t>
            </a:r>
          </a:p>
        </p:txBody>
      </p:sp>
      <p:sp>
        <p:nvSpPr>
          <p:cNvPr id="6" name="Прямоугольник 5"/>
          <p:cNvSpPr/>
          <p:nvPr/>
        </p:nvSpPr>
        <p:spPr>
          <a:xfrm>
            <a:off x="6573361" y="3670848"/>
            <a:ext cx="208823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Утомление</a:t>
            </a:r>
          </a:p>
        </p:txBody>
      </p:sp>
      <p:sp>
        <p:nvSpPr>
          <p:cNvPr id="7" name="Прямоугольник 6"/>
          <p:cNvSpPr/>
          <p:nvPr/>
        </p:nvSpPr>
        <p:spPr>
          <a:xfrm>
            <a:off x="7437457" y="4377402"/>
            <a:ext cx="2088232" cy="540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Жизненно важные показатели</a:t>
            </a:r>
          </a:p>
        </p:txBody>
      </p:sp>
      <p:sp>
        <p:nvSpPr>
          <p:cNvPr id="9" name="Стрелка вправо 8"/>
          <p:cNvSpPr/>
          <p:nvPr/>
        </p:nvSpPr>
        <p:spPr>
          <a:xfrm>
            <a:off x="5529064" y="3133498"/>
            <a:ext cx="720080" cy="1062563"/>
          </a:xfrm>
          <a:prstGeom prst="rightArrow">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40847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7F070C-789F-4207-A1BA-96A76CFA0190}"/>
              </a:ext>
            </a:extLst>
          </p:cNvPr>
          <p:cNvSpPr>
            <a:spLocks noGrp="1"/>
          </p:cNvSpPr>
          <p:nvPr>
            <p:ph type="title"/>
          </p:nvPr>
        </p:nvSpPr>
        <p:spPr>
          <a:xfrm>
            <a:off x="632520" y="1240160"/>
            <a:ext cx="9361040" cy="460648"/>
          </a:xfrm>
        </p:spPr>
        <p:txBody>
          <a:bodyPr/>
          <a:lstStyle/>
          <a:p>
            <a:r>
              <a:rPr lang="ru-RU" dirty="0"/>
              <a:t>Алгоритм определения углов поворота / наклона / рыскания головы</a:t>
            </a:r>
          </a:p>
        </p:txBody>
      </p:sp>
      <p:sp>
        <p:nvSpPr>
          <p:cNvPr id="3" name="Объект 2">
            <a:extLst>
              <a:ext uri="{FF2B5EF4-FFF2-40B4-BE49-F238E27FC236}">
                <a16:creationId xmlns:a16="http://schemas.microsoft.com/office/drawing/2014/main" id="{2E40F04B-80A8-4798-AAAC-6F988E391770}"/>
              </a:ext>
            </a:extLst>
          </p:cNvPr>
          <p:cNvSpPr>
            <a:spLocks noGrp="1"/>
          </p:cNvSpPr>
          <p:nvPr>
            <p:ph idx="1"/>
          </p:nvPr>
        </p:nvSpPr>
        <p:spPr>
          <a:xfrm>
            <a:off x="632520" y="1844824"/>
            <a:ext cx="8599488" cy="4608512"/>
          </a:xfrm>
        </p:spPr>
        <p:txBody>
          <a:bodyPr>
            <a:normAutofit fontScale="92500" lnSpcReduction="10000"/>
          </a:bodyPr>
          <a:lstStyle/>
          <a:p>
            <a:r>
              <a:rPr lang="en-US" dirty="0" err="1"/>
              <a:t>Dlib</a:t>
            </a:r>
            <a:endParaRPr lang="en-US" dirty="0"/>
          </a:p>
          <a:p>
            <a:pPr lvl="1"/>
            <a:r>
              <a:rPr lang="ru-RU" dirty="0"/>
              <a:t>Лицевые характеристики (68 точек)</a:t>
            </a:r>
            <a:endParaRPr lang="en-US" dirty="0"/>
          </a:p>
          <a:p>
            <a:pPr lvl="1"/>
            <a:r>
              <a:rPr lang="ru-RU" dirty="0"/>
              <a:t>Определение углов: -30 – 30 градусов</a:t>
            </a:r>
            <a:endParaRPr lang="en-US" dirty="0"/>
          </a:p>
          <a:p>
            <a:r>
              <a:rPr lang="en-US" dirty="0"/>
              <a:t>Face reconstruction based on 3DDFA</a:t>
            </a:r>
            <a:endParaRPr lang="ru-RU" dirty="0"/>
          </a:p>
          <a:p>
            <a:pPr lvl="1"/>
            <a:r>
              <a:rPr lang="ru-RU" dirty="0"/>
              <a:t>Определение углов -70 – 70 градусов</a:t>
            </a:r>
            <a:endParaRPr lang="en-US" dirty="0"/>
          </a:p>
          <a:p>
            <a:pPr marL="0" indent="0">
              <a:buNone/>
            </a:pPr>
            <a:endParaRPr lang="en-US" b="0" i="0" dirty="0">
              <a:solidFill>
                <a:srgbClr val="212529"/>
              </a:solidFill>
              <a:effectLst/>
              <a:latin typeface="-apple-system"/>
            </a:endParaRPr>
          </a:p>
          <a:p>
            <a:pPr marL="0" indent="0">
              <a:buNone/>
            </a:pPr>
            <a:endParaRPr lang="en-US" dirty="0">
              <a:solidFill>
                <a:srgbClr val="212529"/>
              </a:solidFill>
              <a:latin typeface="-apple-system"/>
            </a:endParaRPr>
          </a:p>
          <a:p>
            <a:pPr marL="0" indent="0">
              <a:buNone/>
            </a:pPr>
            <a:endParaRPr lang="en-US" dirty="0">
              <a:solidFill>
                <a:srgbClr val="212529"/>
              </a:solidFill>
              <a:latin typeface="-apple-system"/>
            </a:endParaRPr>
          </a:p>
          <a:p>
            <a:pPr marL="0" indent="0">
              <a:buNone/>
            </a:pPr>
            <a:endParaRPr lang="en-US" dirty="0">
              <a:solidFill>
                <a:srgbClr val="212529"/>
              </a:solidFill>
              <a:latin typeface="-apple-system"/>
            </a:endParaRPr>
          </a:p>
          <a:p>
            <a:pPr marL="0" indent="0">
              <a:buNone/>
            </a:pPr>
            <a:endParaRPr lang="en-US" dirty="0">
              <a:solidFill>
                <a:srgbClr val="212529"/>
              </a:solidFill>
              <a:latin typeface="-apple-system"/>
            </a:endParaRPr>
          </a:p>
          <a:p>
            <a:pPr marL="0" indent="0">
              <a:buNone/>
            </a:pPr>
            <a:endParaRPr lang="en-US" dirty="0">
              <a:solidFill>
                <a:srgbClr val="212529"/>
              </a:solidFill>
              <a:latin typeface="-apple-system"/>
            </a:endParaRPr>
          </a:p>
          <a:p>
            <a:pPr marL="0" indent="0">
              <a:buNone/>
            </a:pPr>
            <a:endParaRPr lang="ru-RU" sz="1400" i="1" dirty="0">
              <a:solidFill>
                <a:srgbClr val="212529"/>
              </a:solidFill>
              <a:latin typeface="-apple-system"/>
            </a:endParaRPr>
          </a:p>
          <a:p>
            <a:pPr marL="0" indent="0">
              <a:buNone/>
            </a:pPr>
            <a:endParaRPr lang="ru-RU" sz="1400" i="1" dirty="0">
              <a:solidFill>
                <a:srgbClr val="212529"/>
              </a:solidFill>
              <a:latin typeface="-apple-system"/>
            </a:endParaRPr>
          </a:p>
          <a:p>
            <a:pPr marL="0" indent="0">
              <a:buNone/>
            </a:pPr>
            <a:endParaRPr lang="ru-RU" sz="1400" i="1" dirty="0">
              <a:solidFill>
                <a:srgbClr val="212529"/>
              </a:solidFill>
              <a:latin typeface="-apple-system"/>
            </a:endParaRPr>
          </a:p>
          <a:p>
            <a:pPr marL="0" indent="0">
              <a:buNone/>
            </a:pPr>
            <a:endParaRPr lang="ru-RU" sz="1100" i="1" dirty="0">
              <a:solidFill>
                <a:srgbClr val="212529"/>
              </a:solidFill>
              <a:latin typeface="-apple-system"/>
            </a:endParaRPr>
          </a:p>
          <a:p>
            <a:pPr marL="0" indent="0">
              <a:buNone/>
            </a:pPr>
            <a:endParaRPr lang="ru-RU" sz="1100" i="1" dirty="0">
              <a:solidFill>
                <a:srgbClr val="212529"/>
              </a:solidFill>
              <a:latin typeface="-apple-system"/>
            </a:endParaRPr>
          </a:p>
          <a:p>
            <a:pPr marL="0" indent="0">
              <a:buNone/>
            </a:pPr>
            <a:endParaRPr lang="ru-RU" sz="1100" i="1" dirty="0">
              <a:solidFill>
                <a:srgbClr val="212529"/>
              </a:solidFill>
              <a:latin typeface="-apple-system"/>
            </a:endParaRPr>
          </a:p>
          <a:p>
            <a:pPr marL="0" indent="0">
              <a:buNone/>
            </a:pPr>
            <a:r>
              <a:rPr lang="en-US" sz="1100" i="1" dirty="0">
                <a:solidFill>
                  <a:srgbClr val="212529"/>
                </a:solidFill>
                <a:latin typeface="-apple-system"/>
              </a:rPr>
              <a:t>Kashevnik A., Ali A., Lashkov I., Zubok D. Human Head Angle Detection Based on Image Analysis. </a:t>
            </a:r>
            <a:r>
              <a:rPr lang="en-US" sz="1100" i="1" dirty="0" err="1">
                <a:solidFill>
                  <a:srgbClr val="212529"/>
                </a:solidFill>
                <a:latin typeface="-apple-system"/>
              </a:rPr>
              <a:t>Proceedigns</a:t>
            </a:r>
            <a:r>
              <a:rPr lang="en-US" sz="1100" i="1" dirty="0">
                <a:solidFill>
                  <a:srgbClr val="212529"/>
                </a:solidFill>
                <a:latin typeface="-apple-system"/>
              </a:rPr>
              <a:t> of the Future Technologies Conference, Vancouver, USA, 5-6 November 2020, Advances in Intelligent Systems and Computing, Springer. 2020. P. 233–242.</a:t>
            </a:r>
            <a:endParaRPr lang="ru-RU" sz="1700" i="1" dirty="0"/>
          </a:p>
        </p:txBody>
      </p:sp>
      <p:sp>
        <p:nvSpPr>
          <p:cNvPr id="4" name="Номер слайда 3">
            <a:extLst>
              <a:ext uri="{FF2B5EF4-FFF2-40B4-BE49-F238E27FC236}">
                <a16:creationId xmlns:a16="http://schemas.microsoft.com/office/drawing/2014/main" id="{8393662F-F315-4549-9028-64C3B3893BC4}"/>
              </a:ext>
            </a:extLst>
          </p:cNvPr>
          <p:cNvSpPr>
            <a:spLocks noGrp="1"/>
          </p:cNvSpPr>
          <p:nvPr>
            <p:ph type="sldNum" sz="quarter" idx="12"/>
          </p:nvPr>
        </p:nvSpPr>
        <p:spPr/>
        <p:txBody>
          <a:bodyPr/>
          <a:lstStyle/>
          <a:p>
            <a:pPr>
              <a:defRPr/>
            </a:pPr>
            <a:fld id="{E31854B7-EA64-4DF7-9F3B-EDD2BE4CAF1D}" type="slidenum">
              <a:rPr lang="ru-RU" altLang="en-US" smtClean="0"/>
              <a:pPr>
                <a:defRPr/>
              </a:pPr>
              <a:t>11</a:t>
            </a:fld>
            <a:endParaRPr lang="ru-RU" altLang="en-US"/>
          </a:p>
        </p:txBody>
      </p:sp>
      <p:pic>
        <p:nvPicPr>
          <p:cNvPr id="6" name="Рисунок 5">
            <a:extLst>
              <a:ext uri="{FF2B5EF4-FFF2-40B4-BE49-F238E27FC236}">
                <a16:creationId xmlns:a16="http://schemas.microsoft.com/office/drawing/2014/main" id="{493179F3-A2DE-45A0-8775-FDA81090D4BD}"/>
              </a:ext>
            </a:extLst>
          </p:cNvPr>
          <p:cNvPicPr/>
          <p:nvPr/>
        </p:nvPicPr>
        <p:blipFill rotWithShape="1">
          <a:blip r:embed="rId2">
            <a:extLst>
              <a:ext uri="{28A0092B-C50C-407E-A947-70E740481C1C}">
                <a14:useLocalDpi xmlns:a14="http://schemas.microsoft.com/office/drawing/2010/main" val="0"/>
              </a:ext>
            </a:extLst>
          </a:blip>
          <a:srcRect r="68946"/>
          <a:stretch/>
        </p:blipFill>
        <p:spPr bwMode="auto">
          <a:xfrm>
            <a:off x="2432720" y="3429000"/>
            <a:ext cx="2003955" cy="2272359"/>
          </a:xfrm>
          <a:prstGeom prst="rect">
            <a:avLst/>
          </a:prstGeom>
          <a:noFill/>
          <a:ln>
            <a:noFill/>
          </a:ln>
        </p:spPr>
      </p:pic>
      <p:pic>
        <p:nvPicPr>
          <p:cNvPr id="7" name="Рисунок 6">
            <a:extLst>
              <a:ext uri="{FF2B5EF4-FFF2-40B4-BE49-F238E27FC236}">
                <a16:creationId xmlns:a16="http://schemas.microsoft.com/office/drawing/2014/main" id="{C18308DF-E020-4F0A-807D-DA0CB70182BF}"/>
              </a:ext>
            </a:extLst>
          </p:cNvPr>
          <p:cNvPicPr/>
          <p:nvPr/>
        </p:nvPicPr>
        <p:blipFill rotWithShape="1">
          <a:blip r:embed="rId2">
            <a:extLst>
              <a:ext uri="{28A0092B-C50C-407E-A947-70E740481C1C}">
                <a14:useLocalDpi xmlns:a14="http://schemas.microsoft.com/office/drawing/2010/main" val="0"/>
              </a:ext>
            </a:extLst>
          </a:blip>
          <a:srcRect l="66461"/>
          <a:stretch/>
        </p:blipFill>
        <p:spPr bwMode="auto">
          <a:xfrm>
            <a:off x="5421373" y="3428999"/>
            <a:ext cx="2089272" cy="2193608"/>
          </a:xfrm>
          <a:prstGeom prst="rect">
            <a:avLst/>
          </a:prstGeom>
          <a:noFill/>
          <a:ln>
            <a:noFill/>
          </a:ln>
        </p:spPr>
      </p:pic>
    </p:spTree>
    <p:extLst>
      <p:ext uri="{BB962C8B-B14F-4D97-AF65-F5344CB8AC3E}">
        <p14:creationId xmlns:p14="http://schemas.microsoft.com/office/powerpoint/2010/main" val="1116506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0F84D2-067C-73F1-300E-D4C7E0EDD7E1}"/>
              </a:ext>
            </a:extLst>
          </p:cNvPr>
          <p:cNvSpPr>
            <a:spLocks noGrp="1"/>
          </p:cNvSpPr>
          <p:nvPr>
            <p:ph type="title"/>
          </p:nvPr>
        </p:nvSpPr>
        <p:spPr/>
        <p:txBody>
          <a:bodyPr/>
          <a:lstStyle/>
          <a:p>
            <a:r>
              <a:rPr lang="ru-RU" dirty="0"/>
              <a:t>Алгоритм определение открытости и закрытости рта</a:t>
            </a:r>
          </a:p>
        </p:txBody>
      </p:sp>
      <p:sp>
        <p:nvSpPr>
          <p:cNvPr id="4" name="Номер слайда 3">
            <a:extLst>
              <a:ext uri="{FF2B5EF4-FFF2-40B4-BE49-F238E27FC236}">
                <a16:creationId xmlns:a16="http://schemas.microsoft.com/office/drawing/2014/main" id="{1E41C6AD-D697-78F2-0AAD-003011EFE1E6}"/>
              </a:ext>
            </a:extLst>
          </p:cNvPr>
          <p:cNvSpPr>
            <a:spLocks noGrp="1"/>
          </p:cNvSpPr>
          <p:nvPr>
            <p:ph type="sldNum" sz="quarter" idx="12"/>
          </p:nvPr>
        </p:nvSpPr>
        <p:spPr/>
        <p:txBody>
          <a:bodyPr/>
          <a:lstStyle/>
          <a:p>
            <a:pPr>
              <a:defRPr/>
            </a:pPr>
            <a:fld id="{E31854B7-EA64-4DF7-9F3B-EDD2BE4CAF1D}" type="slidenum">
              <a:rPr lang="ru-RU" altLang="en-US" smtClean="0"/>
              <a:pPr>
                <a:defRPr/>
              </a:pPr>
              <a:t>12</a:t>
            </a:fld>
            <a:endParaRPr lang="ru-RU" altLang="en-US"/>
          </a:p>
        </p:txBody>
      </p:sp>
      <p:sp>
        <p:nvSpPr>
          <p:cNvPr id="5" name="Прямоугольник 4">
            <a:extLst>
              <a:ext uri="{FF2B5EF4-FFF2-40B4-BE49-F238E27FC236}">
                <a16:creationId xmlns:a16="http://schemas.microsoft.com/office/drawing/2014/main" id="{8283DE9F-6049-994E-5581-4A8C764460C6}"/>
              </a:ext>
            </a:extLst>
          </p:cNvPr>
          <p:cNvSpPr/>
          <p:nvPr/>
        </p:nvSpPr>
        <p:spPr>
          <a:xfrm>
            <a:off x="344488" y="2500612"/>
            <a:ext cx="4104456" cy="261610"/>
          </a:xfrm>
          <a:prstGeom prst="rect">
            <a:avLst/>
          </a:prstGeom>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ru-RU" sz="1100" i="1" dirty="0">
                <a:latin typeface="Times New Roman" panose="02020603050405020304" pitchFamily="18" charset="0"/>
                <a:ea typeface="MS Mincho"/>
                <a:cs typeface="Arial" panose="020B0604020202020204" pitchFamily="34" charset="0"/>
              </a:rPr>
              <a:t>Открытый набор данных </a:t>
            </a:r>
            <a:r>
              <a:rPr lang="en-GB" sz="1100" i="1" dirty="0">
                <a:latin typeface="Times New Roman" panose="02020603050405020304" pitchFamily="18" charset="0"/>
                <a:ea typeface="MS Mincho"/>
                <a:cs typeface="Arial" panose="020B0604020202020204" pitchFamily="34" charset="0"/>
              </a:rPr>
              <a:t>Yawning Detection Dataset (</a:t>
            </a:r>
            <a:r>
              <a:rPr lang="en-US" sz="1100" i="1" dirty="0" err="1">
                <a:latin typeface="Times New Roman" panose="02020603050405020304" pitchFamily="18" charset="0"/>
                <a:ea typeface="MS Mincho"/>
                <a:cs typeface="Arial" panose="020B0604020202020204" pitchFamily="34" charset="0"/>
              </a:rPr>
              <a:t>YawDD</a:t>
            </a:r>
            <a:r>
              <a:rPr lang="en-US" sz="1100" i="1" dirty="0">
                <a:latin typeface="Times New Roman" panose="02020603050405020304" pitchFamily="18" charset="0"/>
                <a:ea typeface="MS Mincho"/>
                <a:cs typeface="Arial" panose="020B0604020202020204" pitchFamily="34" charset="0"/>
              </a:rPr>
              <a:t>)</a:t>
            </a:r>
            <a:endParaRPr lang="ru-RU" sz="1100" i="1" dirty="0"/>
          </a:p>
        </p:txBody>
      </p:sp>
      <p:sp>
        <p:nvSpPr>
          <p:cNvPr id="6" name="Прямоугольник 5">
            <a:extLst>
              <a:ext uri="{FF2B5EF4-FFF2-40B4-BE49-F238E27FC236}">
                <a16:creationId xmlns:a16="http://schemas.microsoft.com/office/drawing/2014/main" id="{1C6AD1F3-878C-79B4-207C-E2E5752F052A}"/>
              </a:ext>
            </a:extLst>
          </p:cNvPr>
          <p:cNvSpPr/>
          <p:nvPr/>
        </p:nvSpPr>
        <p:spPr>
          <a:xfrm>
            <a:off x="6321152" y="2579339"/>
            <a:ext cx="2184974" cy="261610"/>
          </a:xfrm>
          <a:prstGeom prst="rect">
            <a:avLst/>
          </a:prstGeom>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ru-RU" sz="1100" i="1" dirty="0">
                <a:latin typeface="Times New Roman" panose="02020603050405020304" pitchFamily="18" charset="0"/>
                <a:ea typeface="MS Mincho"/>
                <a:cs typeface="Arial" panose="020B0604020202020204" pitchFamily="34" charset="0"/>
              </a:rPr>
              <a:t>Собственный набор данных</a:t>
            </a:r>
          </a:p>
        </p:txBody>
      </p:sp>
      <p:sp>
        <p:nvSpPr>
          <p:cNvPr id="7" name="Прямоугольник 6">
            <a:extLst>
              <a:ext uri="{FF2B5EF4-FFF2-40B4-BE49-F238E27FC236}">
                <a16:creationId xmlns:a16="http://schemas.microsoft.com/office/drawing/2014/main" id="{34DF3757-EA48-791F-ABCB-F9A46082952F}"/>
              </a:ext>
            </a:extLst>
          </p:cNvPr>
          <p:cNvSpPr/>
          <p:nvPr/>
        </p:nvSpPr>
        <p:spPr>
          <a:xfrm>
            <a:off x="1376463" y="2730523"/>
            <a:ext cx="1274213" cy="261610"/>
          </a:xfrm>
          <a:prstGeom prst="rect">
            <a:avLst/>
          </a:prstGeom>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n-US" sz="1100" i="1" dirty="0">
                <a:latin typeface="Times New Roman" panose="02020603050405020304" pitchFamily="18" charset="0"/>
                <a:ea typeface="MS Mincho"/>
                <a:cs typeface="Arial" panose="020B0604020202020204" pitchFamily="34" charset="0"/>
              </a:rPr>
              <a:t>107</a:t>
            </a:r>
            <a:r>
              <a:rPr lang="ru-RU" sz="1100" i="1" dirty="0">
                <a:latin typeface="Times New Roman" panose="02020603050405020304" pitchFamily="18" charset="0"/>
                <a:ea typeface="MS Mincho"/>
                <a:cs typeface="Arial" panose="020B0604020202020204" pitchFamily="34" charset="0"/>
              </a:rPr>
              <a:t> человек</a:t>
            </a:r>
          </a:p>
        </p:txBody>
      </p:sp>
      <p:pic>
        <p:nvPicPr>
          <p:cNvPr id="8" name="Picture 24">
            <a:extLst>
              <a:ext uri="{FF2B5EF4-FFF2-40B4-BE49-F238E27FC236}">
                <a16:creationId xmlns:a16="http://schemas.microsoft.com/office/drawing/2014/main" id="{1AD089FB-7897-6030-49B7-E545CFECE24E}"/>
              </a:ext>
            </a:extLst>
          </p:cNvPr>
          <p:cNvPicPr/>
          <p:nvPr/>
        </p:nvPicPr>
        <p:blipFill rotWithShape="1">
          <a:blip r:embed="rId2">
            <a:extLst>
              <a:ext uri="{28A0092B-C50C-407E-A947-70E740481C1C}">
                <a14:useLocalDpi xmlns:a14="http://schemas.microsoft.com/office/drawing/2010/main" val="0"/>
              </a:ext>
            </a:extLst>
          </a:blip>
          <a:srcRect b="61975"/>
          <a:stretch/>
        </p:blipFill>
        <p:spPr bwMode="auto">
          <a:xfrm>
            <a:off x="1344736" y="1766370"/>
            <a:ext cx="1569465" cy="658842"/>
          </a:xfrm>
          <a:prstGeom prst="rect">
            <a:avLst/>
          </a:prstGeom>
          <a:noFill/>
          <a:ln>
            <a:noFill/>
          </a:ln>
          <a:extLst>
            <a:ext uri="{53640926-AAD7-44D8-BBD7-CCE9431645EC}">
              <a14:shadowObscured xmlns:a14="http://schemas.microsoft.com/office/drawing/2010/main"/>
            </a:ext>
          </a:extLst>
        </p:spPr>
      </p:pic>
      <p:pic>
        <p:nvPicPr>
          <p:cNvPr id="9" name="Picture 24">
            <a:extLst>
              <a:ext uri="{FF2B5EF4-FFF2-40B4-BE49-F238E27FC236}">
                <a16:creationId xmlns:a16="http://schemas.microsoft.com/office/drawing/2014/main" id="{933125A7-342E-477D-244C-173AF7908556}"/>
              </a:ext>
            </a:extLst>
          </p:cNvPr>
          <p:cNvPicPr/>
          <p:nvPr/>
        </p:nvPicPr>
        <p:blipFill rotWithShape="1">
          <a:blip r:embed="rId2">
            <a:extLst>
              <a:ext uri="{28A0092B-C50C-407E-A947-70E740481C1C}">
                <a14:useLocalDpi xmlns:a14="http://schemas.microsoft.com/office/drawing/2010/main" val="0"/>
              </a:ext>
            </a:extLst>
          </a:blip>
          <a:srcRect t="51480" r="58447" b="11031"/>
          <a:stretch/>
        </p:blipFill>
        <p:spPr bwMode="auto">
          <a:xfrm>
            <a:off x="6912369" y="1867845"/>
            <a:ext cx="640993" cy="642594"/>
          </a:xfrm>
          <a:prstGeom prst="rect">
            <a:avLst/>
          </a:prstGeom>
          <a:noFill/>
          <a:ln>
            <a:noFill/>
          </a:ln>
          <a:extLst>
            <a:ext uri="{53640926-AAD7-44D8-BBD7-CCE9431645EC}">
              <a14:shadowObscured xmlns:a14="http://schemas.microsoft.com/office/drawing/2010/main"/>
            </a:ext>
          </a:extLst>
        </p:spPr>
      </p:pic>
      <p:pic>
        <p:nvPicPr>
          <p:cNvPr id="10" name="Picture 35">
            <a:extLst>
              <a:ext uri="{FF2B5EF4-FFF2-40B4-BE49-F238E27FC236}">
                <a16:creationId xmlns:a16="http://schemas.microsoft.com/office/drawing/2014/main" id="{E4B8A0CC-59C6-837A-416C-5649EC2BD969}"/>
              </a:ext>
            </a:extLst>
          </p:cNvPr>
          <p:cNvPicPr/>
          <p:nvPr/>
        </p:nvPicPr>
        <p:blipFill>
          <a:blip r:embed="rId3"/>
          <a:stretch>
            <a:fillRect/>
          </a:stretch>
        </p:blipFill>
        <p:spPr>
          <a:xfrm>
            <a:off x="488504" y="3017113"/>
            <a:ext cx="3600400" cy="3367507"/>
          </a:xfrm>
          <a:prstGeom prst="rect">
            <a:avLst/>
          </a:prstGeom>
        </p:spPr>
      </p:pic>
      <p:sp>
        <p:nvSpPr>
          <p:cNvPr id="11" name="TextBox 20">
            <a:extLst>
              <a:ext uri="{FF2B5EF4-FFF2-40B4-BE49-F238E27FC236}">
                <a16:creationId xmlns:a16="http://schemas.microsoft.com/office/drawing/2014/main" id="{2FB6F785-50C7-4C0A-48E6-41798FEA7275}"/>
              </a:ext>
            </a:extLst>
          </p:cNvPr>
          <p:cNvSpPr txBox="1"/>
          <p:nvPr/>
        </p:nvSpPr>
        <p:spPr>
          <a:xfrm>
            <a:off x="4393627" y="3529878"/>
            <a:ext cx="1927525" cy="523220"/>
          </a:xfrm>
          <a:prstGeom prst="rect">
            <a:avLst/>
          </a:prstGeom>
          <a:noFill/>
        </p:spPr>
        <p:txBody>
          <a:bodyPr wrap="square" rtlCol="0">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ru-RU" sz="1400" dirty="0"/>
              <a:t>Модифицированная</a:t>
            </a:r>
            <a:r>
              <a:rPr lang="en-US" sz="1400" dirty="0"/>
              <a:t> MobileNetv2</a:t>
            </a:r>
            <a:r>
              <a:rPr lang="ru-RU" sz="1400" dirty="0"/>
              <a:t> </a:t>
            </a:r>
          </a:p>
        </p:txBody>
      </p:sp>
      <p:pic>
        <p:nvPicPr>
          <p:cNvPr id="12" name="table">
            <a:extLst>
              <a:ext uri="{FF2B5EF4-FFF2-40B4-BE49-F238E27FC236}">
                <a16:creationId xmlns:a16="http://schemas.microsoft.com/office/drawing/2014/main" id="{4A33F791-3DE1-98E2-C2E1-8014D4858AC3}"/>
              </a:ext>
            </a:extLst>
          </p:cNvPr>
          <p:cNvPicPr>
            <a:picLocks noChangeAspect="1"/>
          </p:cNvPicPr>
          <p:nvPr/>
        </p:nvPicPr>
        <p:blipFill>
          <a:blip r:embed="rId4"/>
          <a:stretch>
            <a:fillRect/>
          </a:stretch>
        </p:blipFill>
        <p:spPr>
          <a:xfrm>
            <a:off x="4448944" y="4742027"/>
            <a:ext cx="5184085" cy="1253310"/>
          </a:xfrm>
          <a:prstGeom prst="rect">
            <a:avLst/>
          </a:prstGeom>
        </p:spPr>
      </p:pic>
    </p:spTree>
    <p:extLst>
      <p:ext uri="{BB962C8B-B14F-4D97-AF65-F5344CB8AC3E}">
        <p14:creationId xmlns:p14="http://schemas.microsoft.com/office/powerpoint/2010/main" val="1699352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D61883-B265-4B5F-9666-43BC6C524C00}"/>
              </a:ext>
            </a:extLst>
          </p:cNvPr>
          <p:cNvSpPr>
            <a:spLocks noGrp="1"/>
          </p:cNvSpPr>
          <p:nvPr>
            <p:ph type="title"/>
          </p:nvPr>
        </p:nvSpPr>
        <p:spPr/>
        <p:txBody>
          <a:bodyPr/>
          <a:lstStyle/>
          <a:p>
            <a:r>
              <a:rPr lang="ru-RU" dirty="0"/>
              <a:t>Алгоритм определения невнимательности</a:t>
            </a:r>
          </a:p>
        </p:txBody>
      </p:sp>
      <p:sp>
        <p:nvSpPr>
          <p:cNvPr id="4" name="Номер слайда 3">
            <a:extLst>
              <a:ext uri="{FF2B5EF4-FFF2-40B4-BE49-F238E27FC236}">
                <a16:creationId xmlns:a16="http://schemas.microsoft.com/office/drawing/2014/main" id="{F77A20F2-8A63-49FF-9187-9A909011B364}"/>
              </a:ext>
            </a:extLst>
          </p:cNvPr>
          <p:cNvSpPr>
            <a:spLocks noGrp="1"/>
          </p:cNvSpPr>
          <p:nvPr>
            <p:ph type="sldNum" sz="quarter" idx="12"/>
          </p:nvPr>
        </p:nvSpPr>
        <p:spPr/>
        <p:txBody>
          <a:bodyPr/>
          <a:lstStyle/>
          <a:p>
            <a:pPr>
              <a:defRPr/>
            </a:pPr>
            <a:fld id="{E31854B7-EA64-4DF7-9F3B-EDD2BE4CAF1D}" type="slidenum">
              <a:rPr lang="ru-RU" altLang="en-US" smtClean="0"/>
              <a:pPr>
                <a:defRPr/>
              </a:pPr>
              <a:t>13</a:t>
            </a:fld>
            <a:endParaRPr lang="ru-RU" altLang="en-US" dirty="0"/>
          </a:p>
        </p:txBody>
      </p:sp>
      <p:pic>
        <p:nvPicPr>
          <p:cNvPr id="6" name="Рисунок 5">
            <a:extLst>
              <a:ext uri="{FF2B5EF4-FFF2-40B4-BE49-F238E27FC236}">
                <a16:creationId xmlns:a16="http://schemas.microsoft.com/office/drawing/2014/main" id="{982B7B66-4122-4FEE-B0C0-A5056FD96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13" y="1988840"/>
            <a:ext cx="9023387" cy="4103351"/>
          </a:xfrm>
          <a:prstGeom prst="rect">
            <a:avLst/>
          </a:prstGeom>
        </p:spPr>
      </p:pic>
    </p:spTree>
    <p:extLst>
      <p:ext uri="{BB962C8B-B14F-4D97-AF65-F5344CB8AC3E}">
        <p14:creationId xmlns:p14="http://schemas.microsoft.com/office/powerpoint/2010/main" val="2670190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3E2318-5EF1-40EA-81B9-FD6C714BDBEF}"/>
              </a:ext>
            </a:extLst>
          </p:cNvPr>
          <p:cNvSpPr>
            <a:spLocks noGrp="1"/>
          </p:cNvSpPr>
          <p:nvPr>
            <p:ph type="title"/>
          </p:nvPr>
        </p:nvSpPr>
        <p:spPr/>
        <p:txBody>
          <a:bodyPr/>
          <a:lstStyle/>
          <a:p>
            <a:r>
              <a:rPr lang="ru-RU" dirty="0"/>
              <a:t>Модель определения открытости / закрытости глаз</a:t>
            </a:r>
          </a:p>
        </p:txBody>
      </p:sp>
      <p:sp>
        <p:nvSpPr>
          <p:cNvPr id="3" name="Объект 2">
            <a:extLst>
              <a:ext uri="{FF2B5EF4-FFF2-40B4-BE49-F238E27FC236}">
                <a16:creationId xmlns:a16="http://schemas.microsoft.com/office/drawing/2014/main" id="{92492F43-C514-4788-9BA4-603EFE3EFCAB}"/>
              </a:ext>
            </a:extLst>
          </p:cNvPr>
          <p:cNvSpPr>
            <a:spLocks noGrp="1"/>
          </p:cNvSpPr>
          <p:nvPr>
            <p:ph idx="1"/>
          </p:nvPr>
        </p:nvSpPr>
        <p:spPr>
          <a:xfrm>
            <a:off x="247650" y="1844824"/>
            <a:ext cx="5281414" cy="4680520"/>
          </a:xfrm>
        </p:spPr>
        <p:txBody>
          <a:bodyPr>
            <a:normAutofit fontScale="85000" lnSpcReduction="10000"/>
          </a:bodyPr>
          <a:lstStyle/>
          <a:p>
            <a:r>
              <a:rPr lang="en-US" dirty="0" err="1"/>
              <a:t>Dlib</a:t>
            </a:r>
            <a:r>
              <a:rPr lang="ru-RU" dirty="0"/>
              <a:t>, </a:t>
            </a:r>
            <a:r>
              <a:rPr lang="en-US" dirty="0"/>
              <a:t>Google Face</a:t>
            </a:r>
            <a:r>
              <a:rPr lang="ru-RU" dirty="0"/>
              <a:t> </a:t>
            </a:r>
            <a:r>
              <a:rPr lang="en-US" dirty="0"/>
              <a:t>Mesh</a:t>
            </a:r>
            <a:endParaRPr lang="ru-RU" dirty="0"/>
          </a:p>
          <a:p>
            <a:pPr lvl="1"/>
            <a:r>
              <a:rPr lang="ru-RU" dirty="0"/>
              <a:t>Лицевые характеристики (68 точек)</a:t>
            </a:r>
          </a:p>
          <a:p>
            <a:pPr lvl="1"/>
            <a:r>
              <a:rPr lang="ru-RU" dirty="0"/>
              <a:t>Низкая точность</a:t>
            </a:r>
            <a:endParaRPr lang="en-US" dirty="0"/>
          </a:p>
          <a:p>
            <a:r>
              <a:rPr lang="ru-RU" dirty="0"/>
              <a:t>Набор данных</a:t>
            </a:r>
          </a:p>
          <a:p>
            <a:pPr lvl="1"/>
            <a:r>
              <a:rPr lang="ru-RU" noProof="0" dirty="0"/>
              <a:t>Открытый набор данных </a:t>
            </a:r>
            <a:r>
              <a:rPr lang="en-US" dirty="0"/>
              <a:t>Closed Eyes in the Wild (CEW)</a:t>
            </a:r>
          </a:p>
          <a:p>
            <a:pPr lvl="2"/>
            <a:r>
              <a:rPr lang="ru-RU" dirty="0"/>
              <a:t>2423 изображения людей с открытыми и закрытыми глазами</a:t>
            </a:r>
          </a:p>
          <a:p>
            <a:pPr lvl="1"/>
            <a:r>
              <a:rPr lang="ru-RU" dirty="0"/>
              <a:t>Собственный набор данных</a:t>
            </a:r>
            <a:endParaRPr lang="en-US" dirty="0"/>
          </a:p>
          <a:p>
            <a:pPr lvl="2"/>
            <a:r>
              <a:rPr lang="ru-RU" dirty="0"/>
              <a:t>Более 20 000 изображений</a:t>
            </a:r>
          </a:p>
          <a:p>
            <a:pPr lvl="2"/>
            <a:r>
              <a:rPr lang="ru-RU" dirty="0"/>
              <a:t>Изображения операторов транспортных средств собирались в реальных условиях в течении нескольких лет</a:t>
            </a:r>
            <a:endParaRPr lang="en-US" dirty="0"/>
          </a:p>
          <a:p>
            <a:r>
              <a:rPr lang="ru-RU" dirty="0"/>
              <a:t>Предложено использовать архитектуру </a:t>
            </a:r>
            <a:r>
              <a:rPr lang="en-US" dirty="0" err="1"/>
              <a:t>EfficientNet</a:t>
            </a:r>
            <a:r>
              <a:rPr lang="en-US" dirty="0"/>
              <a:t> B0</a:t>
            </a:r>
            <a:r>
              <a:rPr lang="ru-RU" dirty="0"/>
              <a:t> для баланса между точностью и скоростью вычислений</a:t>
            </a:r>
          </a:p>
          <a:p>
            <a:r>
              <a:rPr lang="ru-RU" dirty="0"/>
              <a:t>Предложено определять следующие классы:</a:t>
            </a:r>
          </a:p>
          <a:p>
            <a:pPr lvl="1"/>
            <a:r>
              <a:rPr lang="ru-RU" dirty="0"/>
              <a:t>Глаза открыты</a:t>
            </a:r>
          </a:p>
          <a:p>
            <a:pPr lvl="1"/>
            <a:r>
              <a:rPr lang="ru-RU" dirty="0"/>
              <a:t>Глаза закрыты</a:t>
            </a:r>
          </a:p>
          <a:p>
            <a:pPr lvl="1"/>
            <a:r>
              <a:rPr lang="ru-RU" dirty="0"/>
              <a:t>Взгляд в сторону, похожий на закрытые глаза</a:t>
            </a:r>
          </a:p>
          <a:p>
            <a:pPr lvl="1"/>
            <a:r>
              <a:rPr lang="ru-RU" dirty="0"/>
              <a:t>Использование светозащитных очков</a:t>
            </a:r>
          </a:p>
          <a:p>
            <a:r>
              <a:rPr lang="ru-RU" dirty="0"/>
              <a:t>Точность модели</a:t>
            </a:r>
            <a:r>
              <a:rPr lang="en-US" dirty="0"/>
              <a:t> (F1-Score)</a:t>
            </a:r>
            <a:r>
              <a:rPr lang="ru-RU" dirty="0"/>
              <a:t> определялась в полевых условиях и составила 87%</a:t>
            </a:r>
          </a:p>
        </p:txBody>
      </p:sp>
      <p:sp>
        <p:nvSpPr>
          <p:cNvPr id="4" name="Номер слайда 3">
            <a:extLst>
              <a:ext uri="{FF2B5EF4-FFF2-40B4-BE49-F238E27FC236}">
                <a16:creationId xmlns:a16="http://schemas.microsoft.com/office/drawing/2014/main" id="{4E89AE3F-42E1-4CA6-B9AF-E04773E1048A}"/>
              </a:ext>
            </a:extLst>
          </p:cNvPr>
          <p:cNvSpPr>
            <a:spLocks noGrp="1"/>
          </p:cNvSpPr>
          <p:nvPr>
            <p:ph type="sldNum" sz="quarter" idx="12"/>
          </p:nvPr>
        </p:nvSpPr>
        <p:spPr/>
        <p:txBody>
          <a:bodyPr/>
          <a:lstStyle/>
          <a:p>
            <a:pPr>
              <a:defRPr/>
            </a:pPr>
            <a:fld id="{E31854B7-EA64-4DF7-9F3B-EDD2BE4CAF1D}" type="slidenum">
              <a:rPr lang="ru-RU" altLang="en-US" smtClean="0"/>
              <a:pPr>
                <a:defRPr/>
              </a:pPr>
              <a:t>14</a:t>
            </a:fld>
            <a:endParaRPr lang="ru-RU" altLang="en-US"/>
          </a:p>
        </p:txBody>
      </p:sp>
      <p:pic>
        <p:nvPicPr>
          <p:cNvPr id="5" name="Picture 2" descr="Face mesh detection concepts | ML Kit | Google for Developers">
            <a:extLst>
              <a:ext uri="{FF2B5EF4-FFF2-40B4-BE49-F238E27FC236}">
                <a16:creationId xmlns:a16="http://schemas.microsoft.com/office/drawing/2014/main" id="{FA4E95D2-0195-DD19-A89D-BC63801FAC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5088" y="1844824"/>
            <a:ext cx="3944185" cy="3944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408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DDC6F0-AEED-471A-A5C9-4DEE6F00611A}"/>
              </a:ext>
            </a:extLst>
          </p:cNvPr>
          <p:cNvSpPr>
            <a:spLocks noGrp="1"/>
          </p:cNvSpPr>
          <p:nvPr>
            <p:ph type="title"/>
          </p:nvPr>
        </p:nvSpPr>
        <p:spPr>
          <a:xfrm>
            <a:off x="560512" y="1240160"/>
            <a:ext cx="9345488" cy="388640"/>
          </a:xfrm>
        </p:spPr>
        <p:txBody>
          <a:bodyPr/>
          <a:lstStyle/>
          <a:p>
            <a:r>
              <a:rPr lang="ru-RU" dirty="0"/>
              <a:t>Алгоритм определения сонливости на основе открытости глаз</a:t>
            </a:r>
          </a:p>
        </p:txBody>
      </p:sp>
      <p:sp>
        <p:nvSpPr>
          <p:cNvPr id="4" name="Номер слайда 3">
            <a:extLst>
              <a:ext uri="{FF2B5EF4-FFF2-40B4-BE49-F238E27FC236}">
                <a16:creationId xmlns:a16="http://schemas.microsoft.com/office/drawing/2014/main" id="{95186938-C37B-44B6-96D3-5243ACF29178}"/>
              </a:ext>
            </a:extLst>
          </p:cNvPr>
          <p:cNvSpPr>
            <a:spLocks noGrp="1"/>
          </p:cNvSpPr>
          <p:nvPr>
            <p:ph type="sldNum" sz="quarter" idx="12"/>
          </p:nvPr>
        </p:nvSpPr>
        <p:spPr/>
        <p:txBody>
          <a:bodyPr/>
          <a:lstStyle/>
          <a:p>
            <a:pPr>
              <a:defRPr/>
            </a:pPr>
            <a:fld id="{E31854B7-EA64-4DF7-9F3B-EDD2BE4CAF1D}" type="slidenum">
              <a:rPr lang="ru-RU" altLang="en-US" smtClean="0"/>
              <a:pPr>
                <a:defRPr/>
              </a:pPr>
              <a:t>15</a:t>
            </a:fld>
            <a:endParaRPr lang="ru-RU" altLang="en-US"/>
          </a:p>
        </p:txBody>
      </p:sp>
      <p:pic>
        <p:nvPicPr>
          <p:cNvPr id="6" name="Рисунок 5">
            <a:extLst>
              <a:ext uri="{FF2B5EF4-FFF2-40B4-BE49-F238E27FC236}">
                <a16:creationId xmlns:a16="http://schemas.microsoft.com/office/drawing/2014/main" id="{BC289A6A-9B25-4310-AA52-AEE3F8A860DD}"/>
              </a:ext>
            </a:extLst>
          </p:cNvPr>
          <p:cNvPicPr>
            <a:picLocks noChangeAspect="1"/>
          </p:cNvPicPr>
          <p:nvPr/>
        </p:nvPicPr>
        <p:blipFill>
          <a:blip r:embed="rId2"/>
          <a:stretch>
            <a:fillRect/>
          </a:stretch>
        </p:blipFill>
        <p:spPr>
          <a:xfrm>
            <a:off x="894086" y="1628800"/>
            <a:ext cx="8208867" cy="5229200"/>
          </a:xfrm>
          <a:prstGeom prst="rect">
            <a:avLst/>
          </a:prstGeom>
        </p:spPr>
      </p:pic>
    </p:spTree>
    <p:extLst>
      <p:ext uri="{BB962C8B-B14F-4D97-AF65-F5344CB8AC3E}">
        <p14:creationId xmlns:p14="http://schemas.microsoft.com/office/powerpoint/2010/main" val="4251727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Модель определения частоты сердечных сокращений</a:t>
            </a:r>
          </a:p>
        </p:txBody>
      </p:sp>
      <p:sp>
        <p:nvSpPr>
          <p:cNvPr id="4" name="Номер слайда 3"/>
          <p:cNvSpPr>
            <a:spLocks noGrp="1"/>
          </p:cNvSpPr>
          <p:nvPr>
            <p:ph type="sldNum" sz="quarter" idx="12"/>
          </p:nvPr>
        </p:nvSpPr>
        <p:spPr/>
        <p:txBody>
          <a:bodyPr/>
          <a:lstStyle/>
          <a:p>
            <a:pPr>
              <a:defRPr/>
            </a:pPr>
            <a:fld id="{E31854B7-EA64-4DF7-9F3B-EDD2BE4CAF1D}" type="slidenum">
              <a:rPr lang="ru-RU" altLang="en-US" smtClean="0"/>
              <a:pPr>
                <a:defRPr/>
              </a:pPr>
              <a:t>16</a:t>
            </a:fld>
            <a:endParaRPr lang="ru-RU" altLang="en-US"/>
          </a:p>
        </p:txBody>
      </p:sp>
      <p:pic>
        <p:nvPicPr>
          <p:cNvPr id="5" name="Рисунок 4"/>
          <p:cNvPicPr>
            <a:picLocks noChangeAspect="1"/>
          </p:cNvPicPr>
          <p:nvPr/>
        </p:nvPicPr>
        <p:blipFill>
          <a:blip r:embed="rId2"/>
          <a:stretch>
            <a:fillRect/>
          </a:stretch>
        </p:blipFill>
        <p:spPr>
          <a:xfrm>
            <a:off x="253685" y="1844824"/>
            <a:ext cx="7252702" cy="4340922"/>
          </a:xfrm>
          <a:prstGeom prst="rect">
            <a:avLst/>
          </a:prstGeom>
        </p:spPr>
      </p:pic>
      <p:pic>
        <p:nvPicPr>
          <p:cNvPr id="7" name="Рисунок 6"/>
          <p:cNvPicPr>
            <a:picLocks noChangeAspect="1"/>
          </p:cNvPicPr>
          <p:nvPr/>
        </p:nvPicPr>
        <p:blipFill>
          <a:blip r:embed="rId3"/>
          <a:stretch>
            <a:fillRect/>
          </a:stretch>
        </p:blipFill>
        <p:spPr>
          <a:xfrm>
            <a:off x="7711717" y="4869160"/>
            <a:ext cx="1990724" cy="1548341"/>
          </a:xfrm>
          <a:prstGeom prst="rect">
            <a:avLst/>
          </a:prstGeom>
        </p:spPr>
      </p:pic>
      <p:sp>
        <p:nvSpPr>
          <p:cNvPr id="9" name="TextBox 8"/>
          <p:cNvSpPr txBox="1"/>
          <p:nvPr/>
        </p:nvSpPr>
        <p:spPr>
          <a:xfrm>
            <a:off x="7369375" y="1674411"/>
            <a:ext cx="2502929" cy="923330"/>
          </a:xfrm>
          <a:prstGeom prst="rect">
            <a:avLst/>
          </a:prstGeom>
          <a:noFill/>
        </p:spPr>
        <p:txBody>
          <a:bodyPr wrap="none" rtlCol="0">
            <a:spAutoFit/>
          </a:bodyPr>
          <a:lstStyle/>
          <a:p>
            <a:r>
              <a:rPr lang="ru-RU" b="1" dirty="0"/>
              <a:t>Наборы данных</a:t>
            </a:r>
            <a:r>
              <a:rPr lang="en-US" b="1" dirty="0"/>
              <a:t>:</a:t>
            </a:r>
            <a:endParaRPr lang="ru-RU" b="1" dirty="0"/>
          </a:p>
          <a:p>
            <a:pPr marL="285750" indent="-285750">
              <a:buFontTx/>
              <a:buChar char="-"/>
            </a:pPr>
            <a:r>
              <a:rPr lang="en-GB" dirty="0"/>
              <a:t>V4V (Vision for Vitals)</a:t>
            </a:r>
          </a:p>
          <a:p>
            <a:pPr marL="285750" indent="-285750">
              <a:buFontTx/>
              <a:buChar char="-"/>
            </a:pPr>
            <a:r>
              <a:rPr lang="en-GB" dirty="0"/>
              <a:t>LGI-PPGI</a:t>
            </a:r>
            <a:endParaRPr lang="ru-RU" dirty="0"/>
          </a:p>
        </p:txBody>
      </p:sp>
      <p:sp>
        <p:nvSpPr>
          <p:cNvPr id="10" name="TextBox 9"/>
          <p:cNvSpPr txBox="1"/>
          <p:nvPr/>
        </p:nvSpPr>
        <p:spPr>
          <a:xfrm>
            <a:off x="7496954" y="2647325"/>
            <a:ext cx="2172069" cy="369332"/>
          </a:xfrm>
          <a:prstGeom prst="rect">
            <a:avLst/>
          </a:prstGeom>
          <a:noFill/>
        </p:spPr>
        <p:txBody>
          <a:bodyPr wrap="none" rtlCol="0">
            <a:spAutoFit/>
          </a:bodyPr>
          <a:lstStyle/>
          <a:p>
            <a:r>
              <a:rPr lang="ru-RU" b="1" dirty="0"/>
              <a:t>Результаты для</a:t>
            </a:r>
            <a:r>
              <a:rPr lang="en-US" b="1" dirty="0"/>
              <a:t> </a:t>
            </a:r>
            <a:r>
              <a:rPr lang="en-GB" b="1" dirty="0"/>
              <a:t>V4V</a:t>
            </a:r>
            <a:endParaRPr lang="ru-RU" b="1" dirty="0"/>
          </a:p>
        </p:txBody>
      </p:sp>
      <p:sp>
        <p:nvSpPr>
          <p:cNvPr id="11" name="TextBox 10"/>
          <p:cNvSpPr txBox="1"/>
          <p:nvPr/>
        </p:nvSpPr>
        <p:spPr>
          <a:xfrm>
            <a:off x="7384341" y="4499828"/>
            <a:ext cx="2610010" cy="369332"/>
          </a:xfrm>
          <a:prstGeom prst="rect">
            <a:avLst/>
          </a:prstGeom>
          <a:noFill/>
        </p:spPr>
        <p:txBody>
          <a:bodyPr wrap="none" rtlCol="0">
            <a:spAutoFit/>
          </a:bodyPr>
          <a:lstStyle/>
          <a:p>
            <a:r>
              <a:rPr lang="ru-RU" b="1" dirty="0"/>
              <a:t>Результаты для</a:t>
            </a:r>
            <a:r>
              <a:rPr lang="en-US" b="1" dirty="0"/>
              <a:t> </a:t>
            </a:r>
            <a:r>
              <a:rPr lang="en-GB" b="1" dirty="0"/>
              <a:t>LGI-PPGI</a:t>
            </a:r>
            <a:endParaRPr lang="ru-RU" b="1" dirty="0"/>
          </a:p>
        </p:txBody>
      </p:sp>
      <p:pic>
        <p:nvPicPr>
          <p:cNvPr id="12" name="Рисунок 11"/>
          <p:cNvPicPr>
            <a:picLocks noChangeAspect="1"/>
          </p:cNvPicPr>
          <p:nvPr/>
        </p:nvPicPr>
        <p:blipFill>
          <a:blip r:embed="rId4"/>
          <a:stretch>
            <a:fillRect/>
          </a:stretch>
        </p:blipFill>
        <p:spPr>
          <a:xfrm>
            <a:off x="7549867" y="3115825"/>
            <a:ext cx="2356133" cy="1185667"/>
          </a:xfrm>
          <a:prstGeom prst="rect">
            <a:avLst/>
          </a:prstGeom>
        </p:spPr>
      </p:pic>
    </p:spTree>
    <p:extLst>
      <p:ext uri="{BB962C8B-B14F-4D97-AF65-F5344CB8AC3E}">
        <p14:creationId xmlns:p14="http://schemas.microsoft.com/office/powerpoint/2010/main" val="3807154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Модель определения кровяного давления</a:t>
            </a:r>
          </a:p>
        </p:txBody>
      </p:sp>
      <p:sp>
        <p:nvSpPr>
          <p:cNvPr id="4" name="Номер слайда 3"/>
          <p:cNvSpPr>
            <a:spLocks noGrp="1"/>
          </p:cNvSpPr>
          <p:nvPr>
            <p:ph type="sldNum" sz="quarter" idx="12"/>
          </p:nvPr>
        </p:nvSpPr>
        <p:spPr/>
        <p:txBody>
          <a:bodyPr/>
          <a:lstStyle/>
          <a:p>
            <a:pPr>
              <a:defRPr/>
            </a:pPr>
            <a:fld id="{E31854B7-EA64-4DF7-9F3B-EDD2BE4CAF1D}" type="slidenum">
              <a:rPr lang="ru-RU" altLang="en-US" smtClean="0"/>
              <a:pPr>
                <a:defRPr/>
              </a:pPr>
              <a:t>17</a:t>
            </a:fld>
            <a:endParaRPr lang="ru-RU" altLang="en-US"/>
          </a:p>
        </p:txBody>
      </p:sp>
      <p:pic>
        <p:nvPicPr>
          <p:cNvPr id="5" name="Рисунок 4"/>
          <p:cNvPicPr>
            <a:picLocks noChangeAspect="1"/>
          </p:cNvPicPr>
          <p:nvPr/>
        </p:nvPicPr>
        <p:blipFill>
          <a:blip r:embed="rId2"/>
          <a:stretch>
            <a:fillRect/>
          </a:stretch>
        </p:blipFill>
        <p:spPr>
          <a:xfrm>
            <a:off x="128464" y="1845691"/>
            <a:ext cx="7840695" cy="4515758"/>
          </a:xfrm>
          <a:prstGeom prst="rect">
            <a:avLst/>
          </a:prstGeom>
        </p:spPr>
      </p:pic>
      <p:sp>
        <p:nvSpPr>
          <p:cNvPr id="6" name="TextBox 5"/>
          <p:cNvSpPr txBox="1"/>
          <p:nvPr/>
        </p:nvSpPr>
        <p:spPr>
          <a:xfrm>
            <a:off x="7185248" y="1700808"/>
            <a:ext cx="2502929" cy="923330"/>
          </a:xfrm>
          <a:prstGeom prst="rect">
            <a:avLst/>
          </a:prstGeom>
          <a:noFill/>
        </p:spPr>
        <p:txBody>
          <a:bodyPr wrap="none" rtlCol="0">
            <a:spAutoFit/>
          </a:bodyPr>
          <a:lstStyle/>
          <a:p>
            <a:r>
              <a:rPr lang="ru-RU" b="1" dirty="0"/>
              <a:t>Наборы данных</a:t>
            </a:r>
            <a:r>
              <a:rPr lang="en-US" b="1" dirty="0"/>
              <a:t>:</a:t>
            </a:r>
            <a:endParaRPr lang="ru-RU" b="1" dirty="0"/>
          </a:p>
          <a:p>
            <a:pPr marL="285750" indent="-285750">
              <a:buFontTx/>
              <a:buChar char="-"/>
            </a:pPr>
            <a:r>
              <a:rPr lang="en-GB" dirty="0"/>
              <a:t>V4V (Vision for Vitals)</a:t>
            </a:r>
          </a:p>
          <a:p>
            <a:pPr marL="285750" indent="-285750">
              <a:buFontTx/>
              <a:buChar char="-"/>
            </a:pPr>
            <a:r>
              <a:rPr lang="en-GB" dirty="0" err="1"/>
              <a:t>OperatorEYEVP</a:t>
            </a:r>
            <a:endParaRPr lang="ru-RU" dirty="0"/>
          </a:p>
        </p:txBody>
      </p:sp>
      <p:sp>
        <p:nvSpPr>
          <p:cNvPr id="7" name="TextBox 6"/>
          <p:cNvSpPr txBox="1"/>
          <p:nvPr/>
        </p:nvSpPr>
        <p:spPr>
          <a:xfrm>
            <a:off x="7640155" y="2841029"/>
            <a:ext cx="2172069" cy="923330"/>
          </a:xfrm>
          <a:prstGeom prst="rect">
            <a:avLst/>
          </a:prstGeom>
          <a:noFill/>
        </p:spPr>
        <p:txBody>
          <a:bodyPr wrap="none" rtlCol="0">
            <a:spAutoFit/>
          </a:bodyPr>
          <a:lstStyle/>
          <a:p>
            <a:r>
              <a:rPr lang="ru-RU" b="1" dirty="0"/>
              <a:t>Результаты для</a:t>
            </a:r>
            <a:r>
              <a:rPr lang="en-US" b="1" dirty="0"/>
              <a:t> </a:t>
            </a:r>
            <a:r>
              <a:rPr lang="en-GB" b="1" dirty="0"/>
              <a:t>V4V</a:t>
            </a:r>
            <a:endParaRPr lang="ru-RU" b="1" dirty="0"/>
          </a:p>
          <a:p>
            <a:pPr marL="285750" indent="-285750">
              <a:buFontTx/>
              <a:buChar char="-"/>
            </a:pPr>
            <a:r>
              <a:rPr lang="en-GB" dirty="0"/>
              <a:t>SBP: 87,8%</a:t>
            </a:r>
          </a:p>
          <a:p>
            <a:pPr marL="285750" indent="-285750">
              <a:buFontTx/>
              <a:buChar char="-"/>
            </a:pPr>
            <a:r>
              <a:rPr lang="en-GB" dirty="0"/>
              <a:t>DBP: 85,2%</a:t>
            </a:r>
            <a:endParaRPr lang="ru-RU" dirty="0"/>
          </a:p>
        </p:txBody>
      </p:sp>
    </p:spTree>
    <p:extLst>
      <p:ext uri="{BB962C8B-B14F-4D97-AF65-F5344CB8AC3E}">
        <p14:creationId xmlns:p14="http://schemas.microsoft.com/office/powerpoint/2010/main" val="1679639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35AF4C-22F0-3EE5-3262-585974D4AE98}"/>
              </a:ext>
            </a:extLst>
          </p:cNvPr>
          <p:cNvSpPr>
            <a:spLocks noGrp="1"/>
          </p:cNvSpPr>
          <p:nvPr>
            <p:ph type="title"/>
          </p:nvPr>
        </p:nvSpPr>
        <p:spPr/>
        <p:txBody>
          <a:bodyPr/>
          <a:lstStyle/>
          <a:p>
            <a:r>
              <a:rPr lang="ru-RU" dirty="0"/>
              <a:t>Модель определения поведения оператора</a:t>
            </a:r>
          </a:p>
        </p:txBody>
      </p:sp>
      <p:sp>
        <p:nvSpPr>
          <p:cNvPr id="3" name="Объект 2">
            <a:extLst>
              <a:ext uri="{FF2B5EF4-FFF2-40B4-BE49-F238E27FC236}">
                <a16:creationId xmlns:a16="http://schemas.microsoft.com/office/drawing/2014/main" id="{B12CB496-BCC3-409E-0734-73F45CF4918B}"/>
              </a:ext>
            </a:extLst>
          </p:cNvPr>
          <p:cNvSpPr>
            <a:spLocks noGrp="1"/>
          </p:cNvSpPr>
          <p:nvPr>
            <p:ph idx="1"/>
          </p:nvPr>
        </p:nvSpPr>
        <p:spPr/>
        <p:txBody>
          <a:bodyPr/>
          <a:lstStyle/>
          <a:p>
            <a:r>
              <a:rPr lang="ru-RU" dirty="0"/>
              <a:t>Входом модели являются изображения 400</a:t>
            </a:r>
            <a:r>
              <a:rPr lang="en-US" dirty="0"/>
              <a:t>x</a:t>
            </a:r>
            <a:r>
              <a:rPr lang="ru-RU" dirty="0"/>
              <a:t>400</a:t>
            </a:r>
            <a:r>
              <a:rPr lang="en-US" dirty="0" err="1"/>
              <a:t>px</a:t>
            </a:r>
            <a:r>
              <a:rPr lang="en-US" dirty="0"/>
              <a:t>.</a:t>
            </a:r>
          </a:p>
          <a:p>
            <a:r>
              <a:rPr lang="ru-RU" dirty="0"/>
              <a:t>Архитектура модели </a:t>
            </a:r>
            <a:r>
              <a:rPr lang="en-US" dirty="0"/>
              <a:t>Yolov3</a:t>
            </a:r>
          </a:p>
          <a:p>
            <a:r>
              <a:rPr lang="ru-RU" dirty="0"/>
              <a:t>Выход модели – детекция поведения оператора в кадре, на примере оператора транспортного средства была обучена модели, которая детектировала:</a:t>
            </a:r>
          </a:p>
          <a:p>
            <a:pPr lvl="1"/>
            <a:r>
              <a:rPr lang="ru-RU" dirty="0"/>
              <a:t>Использование оператором телефона</a:t>
            </a:r>
          </a:p>
          <a:p>
            <a:pPr lvl="1"/>
            <a:r>
              <a:rPr lang="ru-RU" dirty="0"/>
              <a:t>Прием пищи</a:t>
            </a:r>
          </a:p>
          <a:p>
            <a:pPr lvl="1"/>
            <a:r>
              <a:rPr lang="ru-RU" dirty="0"/>
              <a:t>Курение</a:t>
            </a:r>
          </a:p>
          <a:p>
            <a:pPr lvl="1"/>
            <a:r>
              <a:rPr lang="ru-RU" dirty="0"/>
              <a:t>Использование средств обеспечения безопасности при движении</a:t>
            </a:r>
          </a:p>
          <a:p>
            <a:r>
              <a:rPr lang="ru-RU" dirty="0"/>
              <a:t>Для обучения модели был собран набор данных водителей транспортных средств, включающий более 20 000 изображений.</a:t>
            </a:r>
          </a:p>
          <a:p>
            <a:r>
              <a:rPr lang="ru-RU" dirty="0"/>
              <a:t>Точность модели (</a:t>
            </a:r>
            <a:r>
              <a:rPr lang="en-US" dirty="0"/>
              <a:t>F1-Score</a:t>
            </a:r>
            <a:r>
              <a:rPr lang="ru-RU" dirty="0"/>
              <a:t>) составила 92%</a:t>
            </a:r>
          </a:p>
        </p:txBody>
      </p:sp>
      <p:sp>
        <p:nvSpPr>
          <p:cNvPr id="4" name="Номер слайда 3">
            <a:extLst>
              <a:ext uri="{FF2B5EF4-FFF2-40B4-BE49-F238E27FC236}">
                <a16:creationId xmlns:a16="http://schemas.microsoft.com/office/drawing/2014/main" id="{7F71DDFD-7917-C462-AFB4-5FAC751DD787}"/>
              </a:ext>
            </a:extLst>
          </p:cNvPr>
          <p:cNvSpPr>
            <a:spLocks noGrp="1"/>
          </p:cNvSpPr>
          <p:nvPr>
            <p:ph type="sldNum" sz="quarter" idx="12"/>
          </p:nvPr>
        </p:nvSpPr>
        <p:spPr/>
        <p:txBody>
          <a:bodyPr/>
          <a:lstStyle/>
          <a:p>
            <a:pPr>
              <a:defRPr/>
            </a:pPr>
            <a:fld id="{E31854B7-EA64-4DF7-9F3B-EDD2BE4CAF1D}" type="slidenum">
              <a:rPr lang="ru-RU" altLang="en-US" smtClean="0"/>
              <a:pPr>
                <a:defRPr/>
              </a:pPr>
              <a:t>18</a:t>
            </a:fld>
            <a:endParaRPr lang="ru-RU" altLang="en-US"/>
          </a:p>
        </p:txBody>
      </p:sp>
    </p:spTree>
    <p:extLst>
      <p:ext uri="{BB962C8B-B14F-4D97-AF65-F5344CB8AC3E}">
        <p14:creationId xmlns:p14="http://schemas.microsoft.com/office/powerpoint/2010/main" val="2723335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57BC14AF-ABD5-4383-B4D3-3694E98FAC93}"/>
              </a:ext>
            </a:extLst>
          </p:cNvPr>
          <p:cNvGrpSpPr/>
          <p:nvPr/>
        </p:nvGrpSpPr>
        <p:grpSpPr>
          <a:xfrm>
            <a:off x="1424608" y="1327318"/>
            <a:ext cx="8195303" cy="5230673"/>
            <a:chOff x="1094472" y="1822971"/>
            <a:chExt cx="6503526" cy="4150892"/>
          </a:xfrm>
        </p:grpSpPr>
        <p:sp>
          <p:nvSpPr>
            <p:cNvPr id="10" name="Прямоугольник 9"/>
            <p:cNvSpPr/>
            <p:nvPr/>
          </p:nvSpPr>
          <p:spPr>
            <a:xfrm>
              <a:off x="1481737" y="1923414"/>
              <a:ext cx="6116261" cy="3860006"/>
            </a:xfrm>
            <a:prstGeom prst="rect">
              <a:avLst/>
            </a:prstGeom>
          </p:spPr>
          <p:txBody>
            <a:bodyPr/>
            <a:lstStyle/>
            <a:p>
              <a:endParaRPr lang="ru-RU"/>
            </a:p>
          </p:txBody>
        </p:sp>
        <p:sp>
          <p:nvSpPr>
            <p:cNvPr id="11" name="Прямоугольник 10"/>
            <p:cNvSpPr/>
            <p:nvPr/>
          </p:nvSpPr>
          <p:spPr>
            <a:xfrm>
              <a:off x="3307492" y="3051340"/>
              <a:ext cx="829156" cy="83246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sp>
          <p:nvSpPr>
            <p:cNvPr id="12" name="Прямоугольник 11"/>
            <p:cNvSpPr/>
            <p:nvPr/>
          </p:nvSpPr>
          <p:spPr>
            <a:xfrm>
              <a:off x="1099991" y="3884309"/>
              <a:ext cx="1161163" cy="685062"/>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sp>
          <p:nvSpPr>
            <p:cNvPr id="13" name="Прямоугольник 12"/>
            <p:cNvSpPr/>
            <p:nvPr/>
          </p:nvSpPr>
          <p:spPr>
            <a:xfrm>
              <a:off x="2370431" y="2921062"/>
              <a:ext cx="799298" cy="1272835"/>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sp>
          <p:nvSpPr>
            <p:cNvPr id="14" name="Прямоугольник 13"/>
            <p:cNvSpPr/>
            <p:nvPr/>
          </p:nvSpPr>
          <p:spPr>
            <a:xfrm>
              <a:off x="6500844" y="2899928"/>
              <a:ext cx="1092665" cy="189294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sp>
          <p:nvSpPr>
            <p:cNvPr id="15" name="Прямоугольник 14"/>
            <p:cNvSpPr/>
            <p:nvPr/>
          </p:nvSpPr>
          <p:spPr>
            <a:xfrm>
              <a:off x="4176121" y="2411982"/>
              <a:ext cx="2151437" cy="2456121"/>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sp>
          <p:nvSpPr>
            <p:cNvPr id="16" name="Прямоугольник 15"/>
            <p:cNvSpPr/>
            <p:nvPr/>
          </p:nvSpPr>
          <p:spPr>
            <a:xfrm>
              <a:off x="4255985" y="3103686"/>
              <a:ext cx="865584" cy="270000"/>
            </a:xfrm>
            <a:prstGeom prst="rect">
              <a:avLst/>
            </a:prstGeom>
            <a:solidFill>
              <a:schemeClr val="accent6">
                <a:lumMod val="20000"/>
                <a:lumOff val="80000"/>
              </a:schemeClr>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Сонливость </a:t>
              </a:r>
              <a:r>
                <a:rPr lang="en-US" sz="1050" dirty="0">
                  <a:solidFill>
                    <a:srgbClr val="000000"/>
                  </a:solidFill>
                  <a:latin typeface="Times New Roman" panose="02020603050405020304" pitchFamily="18" charset="0"/>
                  <a:ea typeface="SimSun" panose="02010600030101010101" pitchFamily="2" charset="-122"/>
                </a:rPr>
                <a:t>(</a:t>
              </a:r>
              <a:r>
                <a:rPr lang="ru-RU" sz="1050" dirty="0">
                  <a:solidFill>
                    <a:srgbClr val="000000"/>
                  </a:solidFill>
                  <a:latin typeface="Times New Roman" panose="02020603050405020304" pitchFamily="18" charset="0"/>
                  <a:ea typeface="SimSun" panose="02010600030101010101" pitchFamily="2" charset="-122"/>
                </a:rPr>
                <a:t>изображение</a:t>
              </a:r>
              <a:r>
                <a:rPr lang="en-US" sz="1050" dirty="0">
                  <a:solidFill>
                    <a:srgbClr val="000000"/>
                  </a:solidFill>
                  <a:latin typeface="Times New Roman" panose="02020603050405020304" pitchFamily="18" charset="0"/>
                  <a:ea typeface="SimSun" panose="02010600030101010101" pitchFamily="2" charset="-122"/>
                </a:rPr>
                <a:t>)</a:t>
              </a:r>
              <a:endParaRPr lang="ru-RU" sz="1100" dirty="0">
                <a:latin typeface="Times New Roman" panose="02020603050405020304" pitchFamily="18" charset="0"/>
                <a:ea typeface="SimSun" panose="02010600030101010101" pitchFamily="2" charset="-122"/>
              </a:endParaRPr>
            </a:p>
          </p:txBody>
        </p:sp>
        <p:sp>
          <p:nvSpPr>
            <p:cNvPr id="17" name="Прямоугольник 16"/>
            <p:cNvSpPr/>
            <p:nvPr/>
          </p:nvSpPr>
          <p:spPr>
            <a:xfrm>
              <a:off x="4255984" y="3483368"/>
              <a:ext cx="865584" cy="270000"/>
            </a:xfrm>
            <a:prstGeom prst="rect">
              <a:avLst/>
            </a:prstGeom>
            <a:solidFill>
              <a:schemeClr val="accent6">
                <a:lumMod val="20000"/>
                <a:lumOff val="80000"/>
              </a:schemeClr>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Невнимательность</a:t>
              </a:r>
            </a:p>
          </p:txBody>
        </p:sp>
        <p:sp>
          <p:nvSpPr>
            <p:cNvPr id="18" name="Прямоугольник 17"/>
            <p:cNvSpPr/>
            <p:nvPr/>
          </p:nvSpPr>
          <p:spPr>
            <a:xfrm>
              <a:off x="5445981" y="3103680"/>
              <a:ext cx="676319" cy="270000"/>
            </a:xfrm>
            <a:prstGeom prst="rect">
              <a:avLst/>
            </a:prstGeom>
            <a:noFill/>
            <a:ln w="381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Высокий пульс</a:t>
              </a:r>
            </a:p>
          </p:txBody>
        </p:sp>
        <p:sp>
          <p:nvSpPr>
            <p:cNvPr id="19" name="Прямоугольник 18"/>
            <p:cNvSpPr/>
            <p:nvPr/>
          </p:nvSpPr>
          <p:spPr>
            <a:xfrm>
              <a:off x="5445981" y="3852456"/>
              <a:ext cx="676319" cy="270000"/>
            </a:xfrm>
            <a:prstGeom prst="rect">
              <a:avLst/>
            </a:prstGeom>
            <a:noFill/>
            <a:ln w="381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Агрессивное вождение</a:t>
              </a:r>
            </a:p>
          </p:txBody>
        </p:sp>
        <p:sp>
          <p:nvSpPr>
            <p:cNvPr id="20" name="Надпись 24"/>
            <p:cNvSpPr txBox="1"/>
            <p:nvPr/>
          </p:nvSpPr>
          <p:spPr>
            <a:xfrm>
              <a:off x="2221656" y="1833149"/>
              <a:ext cx="905450" cy="373856"/>
            </a:xfrm>
            <a:prstGeom prst="rect">
              <a:avLst/>
            </a:prstGeom>
            <a:noFill/>
            <a:ln w="6350">
              <a:noFill/>
            </a:ln>
          </p:spPr>
          <p:txBody>
            <a:bodyPr rot="0" spcFirstLastPara="0" vert="horz" wrap="none" lIns="68580" tIns="34290" rIns="68580" bIns="34290" numCol="1" spcCol="0" rtlCol="0" fromWordArt="0" anchor="t" anchorCtr="0" forceAA="0" compatLnSpc="1">
              <a:prstTxWarp prst="textNoShape">
                <a:avLst/>
              </a:prstTxWarp>
              <a:noAutofit/>
            </a:bodyPr>
            <a:lstStyle/>
            <a:p>
              <a:pPr algn="ctr"/>
              <a:r>
                <a:rPr lang="ru-RU" sz="1050" b="1" dirty="0">
                  <a:latin typeface="Times New Roman" panose="02020603050405020304" pitchFamily="18" charset="0"/>
                  <a:ea typeface="SimSun" panose="02010600030101010101" pitchFamily="2" charset="-122"/>
                </a:rPr>
                <a:t>Параметры</a:t>
              </a:r>
            </a:p>
            <a:p>
              <a:pPr algn="ctr"/>
              <a:r>
                <a:rPr lang="ru-RU" sz="1050" b="1" dirty="0">
                  <a:latin typeface="Times New Roman" panose="02020603050405020304" pitchFamily="18" charset="0"/>
                  <a:ea typeface="SimSun" panose="02010600030101010101" pitchFamily="2" charset="-122"/>
                </a:rPr>
                <a:t>кадра</a:t>
              </a:r>
              <a:endParaRPr lang="ru-RU" sz="1100" dirty="0">
                <a:latin typeface="Times New Roman" panose="02020603050405020304" pitchFamily="18" charset="0"/>
                <a:ea typeface="SimSun" panose="02010600030101010101" pitchFamily="2" charset="-122"/>
              </a:endParaRPr>
            </a:p>
          </p:txBody>
        </p:sp>
        <p:sp>
          <p:nvSpPr>
            <p:cNvPr id="21" name="Надпись 26"/>
            <p:cNvSpPr txBox="1"/>
            <p:nvPr/>
          </p:nvSpPr>
          <p:spPr>
            <a:xfrm>
              <a:off x="5458962" y="1872285"/>
              <a:ext cx="1173229" cy="282823"/>
            </a:xfrm>
            <a:prstGeom prst="rect">
              <a:avLst/>
            </a:prstGeom>
            <a:noFill/>
            <a:ln w="6350">
              <a:noFill/>
            </a:ln>
          </p:spPr>
          <p:txBody>
            <a:bodyPr rot="0" spcFirstLastPara="0" vert="horz" wrap="none" lIns="68580" tIns="34290" rIns="68580" bIns="34290" numCol="1" spcCol="0" rtlCol="0" fromWordArt="0" anchor="t" anchorCtr="0" forceAA="0" compatLnSpc="1">
              <a:prstTxWarp prst="textNoShape">
                <a:avLst/>
              </a:prstTxWarp>
              <a:noAutofit/>
            </a:bodyPr>
            <a:lstStyle/>
            <a:p>
              <a:pPr algn="ctr"/>
              <a:r>
                <a:rPr lang="ru-RU" sz="1050" b="1" dirty="0">
                  <a:latin typeface="Times New Roman" panose="02020603050405020304" pitchFamily="18" charset="0"/>
                  <a:ea typeface="SimSun" panose="02010600030101010101" pitchFamily="2" charset="-122"/>
                </a:rPr>
                <a:t>Офлайн-определяемые</a:t>
              </a:r>
            </a:p>
            <a:p>
              <a:pPr algn="ctr"/>
              <a:r>
                <a:rPr lang="ru-RU" sz="1050" b="1" dirty="0">
                  <a:latin typeface="Times New Roman" panose="02020603050405020304" pitchFamily="18" charset="0"/>
                  <a:ea typeface="SimSun" panose="02010600030101010101" pitchFamily="2" charset="-122"/>
                </a:rPr>
                <a:t>опасные состояния</a:t>
              </a:r>
              <a:endParaRPr lang="ru-RU" sz="1100" dirty="0">
                <a:latin typeface="Times New Roman" panose="02020603050405020304" pitchFamily="18" charset="0"/>
                <a:ea typeface="SimSun" panose="02010600030101010101" pitchFamily="2" charset="-122"/>
              </a:endParaRPr>
            </a:p>
          </p:txBody>
        </p:sp>
        <p:sp>
          <p:nvSpPr>
            <p:cNvPr id="22" name="Прямоугольник 21"/>
            <p:cNvSpPr/>
            <p:nvPr/>
          </p:nvSpPr>
          <p:spPr>
            <a:xfrm>
              <a:off x="5450743" y="4205441"/>
              <a:ext cx="676319" cy="270000"/>
            </a:xfrm>
            <a:prstGeom prst="rect">
              <a:avLst/>
            </a:prstGeom>
            <a:noFill/>
            <a:ln w="381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Стресс</a:t>
              </a:r>
              <a:endParaRPr lang="ru-RU" sz="1100" dirty="0">
                <a:latin typeface="Times New Roman" panose="02020603050405020304" pitchFamily="18" charset="0"/>
                <a:ea typeface="SimSun" panose="02010600030101010101" pitchFamily="2" charset="-122"/>
              </a:endParaRPr>
            </a:p>
          </p:txBody>
        </p:sp>
        <p:sp>
          <p:nvSpPr>
            <p:cNvPr id="23" name="Прямоугольник 22"/>
            <p:cNvSpPr/>
            <p:nvPr/>
          </p:nvSpPr>
          <p:spPr>
            <a:xfrm>
              <a:off x="5445981" y="3483368"/>
              <a:ext cx="676319" cy="270000"/>
            </a:xfrm>
            <a:prstGeom prst="rect">
              <a:avLst/>
            </a:prstGeom>
            <a:noFill/>
            <a:ln w="381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Алкоголь</a:t>
              </a:r>
              <a:endParaRPr lang="ru-RU" sz="1100" dirty="0">
                <a:latin typeface="Times New Roman" panose="02020603050405020304" pitchFamily="18" charset="0"/>
                <a:ea typeface="SimSun" panose="02010600030101010101" pitchFamily="2" charset="-122"/>
              </a:endParaRPr>
            </a:p>
          </p:txBody>
        </p:sp>
        <p:sp>
          <p:nvSpPr>
            <p:cNvPr id="24" name="Надпись 41"/>
            <p:cNvSpPr txBox="1"/>
            <p:nvPr/>
          </p:nvSpPr>
          <p:spPr>
            <a:xfrm>
              <a:off x="6761781" y="1912257"/>
              <a:ext cx="493882" cy="183833"/>
            </a:xfrm>
            <a:prstGeom prst="rect">
              <a:avLst/>
            </a:prstGeom>
            <a:noFill/>
            <a:ln w="6350">
              <a:noFill/>
            </a:ln>
          </p:spPr>
          <p:txBody>
            <a:bodyPr rot="0" spcFirstLastPara="0" vert="horz" wrap="none" lIns="68580" tIns="34290" rIns="68580" bIns="34290" numCol="1" spcCol="0" rtlCol="0" fromWordArt="0" anchor="t" anchorCtr="0" forceAA="0" compatLnSpc="1">
              <a:prstTxWarp prst="textNoShape">
                <a:avLst/>
              </a:prstTxWarp>
              <a:noAutofit/>
            </a:bodyPr>
            <a:lstStyle/>
            <a:p>
              <a:pPr algn="ctr"/>
              <a:r>
                <a:rPr lang="ru-RU" sz="1050" b="1" dirty="0">
                  <a:latin typeface="Times New Roman" panose="02020603050405020304" pitchFamily="18" charset="0"/>
                  <a:ea typeface="SimSun" panose="02010600030101010101" pitchFamily="2" charset="-122"/>
                </a:rPr>
                <a:t>Эффекты</a:t>
              </a:r>
              <a:endParaRPr lang="ru-RU" sz="1100" dirty="0">
                <a:latin typeface="Times New Roman" panose="02020603050405020304" pitchFamily="18" charset="0"/>
                <a:ea typeface="SimSun" panose="02010600030101010101" pitchFamily="2" charset="-122"/>
              </a:endParaRPr>
            </a:p>
          </p:txBody>
        </p:sp>
        <p:sp>
          <p:nvSpPr>
            <p:cNvPr id="25" name="Прямоугольник 24"/>
            <p:cNvSpPr/>
            <p:nvPr/>
          </p:nvSpPr>
          <p:spPr>
            <a:xfrm>
              <a:off x="6546538" y="3051444"/>
              <a:ext cx="1014479" cy="162000"/>
            </a:xfrm>
            <a:prstGeom prst="rect">
              <a:avLst/>
            </a:prstGeom>
            <a:noFill/>
            <a:ln w="2540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ДТП</a:t>
              </a:r>
              <a:endParaRPr lang="ru-RU" sz="1100" dirty="0">
                <a:latin typeface="Times New Roman" panose="02020603050405020304" pitchFamily="18" charset="0"/>
                <a:ea typeface="SimSun" panose="02010600030101010101" pitchFamily="2" charset="-122"/>
              </a:endParaRPr>
            </a:p>
          </p:txBody>
        </p:sp>
        <p:sp>
          <p:nvSpPr>
            <p:cNvPr id="26" name="Прямоугольник 25"/>
            <p:cNvSpPr/>
            <p:nvPr/>
          </p:nvSpPr>
          <p:spPr>
            <a:xfrm>
              <a:off x="6546538" y="3434423"/>
              <a:ext cx="1014479" cy="270000"/>
            </a:xfrm>
            <a:prstGeom prst="rect">
              <a:avLst/>
            </a:prstGeom>
            <a:noFill/>
            <a:ln w="2540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Влияние на других водителей</a:t>
              </a:r>
            </a:p>
          </p:txBody>
        </p:sp>
        <p:sp>
          <p:nvSpPr>
            <p:cNvPr id="27" name="Прямоугольник 26"/>
            <p:cNvSpPr/>
            <p:nvPr/>
          </p:nvSpPr>
          <p:spPr>
            <a:xfrm>
              <a:off x="6546538" y="3918902"/>
              <a:ext cx="1014479" cy="270000"/>
            </a:xfrm>
            <a:prstGeom prst="rect">
              <a:avLst/>
            </a:prstGeom>
            <a:noFill/>
            <a:ln w="2540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Повреждение дороги</a:t>
              </a:r>
            </a:p>
          </p:txBody>
        </p:sp>
        <p:sp>
          <p:nvSpPr>
            <p:cNvPr id="28" name="Прямоугольник 27"/>
            <p:cNvSpPr/>
            <p:nvPr/>
          </p:nvSpPr>
          <p:spPr>
            <a:xfrm>
              <a:off x="6546538" y="4420467"/>
              <a:ext cx="1014479" cy="270000"/>
            </a:xfrm>
            <a:prstGeom prst="rect">
              <a:avLst/>
            </a:prstGeom>
            <a:noFill/>
            <a:ln w="25400" cmpd="tri">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Не </a:t>
              </a:r>
              <a:r>
                <a:rPr lang="ru-RU" sz="1050" dirty="0" err="1">
                  <a:solidFill>
                    <a:srgbClr val="000000"/>
                  </a:solidFill>
                  <a:latin typeface="Times New Roman" panose="02020603050405020304" pitchFamily="18" charset="0"/>
                  <a:ea typeface="SimSun" panose="02010600030101010101" pitchFamily="2" charset="-122"/>
                </a:rPr>
                <a:t>экологичное</a:t>
              </a:r>
              <a:r>
                <a:rPr lang="ru-RU" sz="1050" dirty="0">
                  <a:solidFill>
                    <a:srgbClr val="000000"/>
                  </a:solidFill>
                  <a:latin typeface="Times New Roman" panose="02020603050405020304" pitchFamily="18" charset="0"/>
                  <a:ea typeface="SimSun" panose="02010600030101010101" pitchFamily="2" charset="-122"/>
                </a:rPr>
                <a:t> вождение</a:t>
              </a:r>
            </a:p>
          </p:txBody>
        </p:sp>
        <p:cxnSp>
          <p:nvCxnSpPr>
            <p:cNvPr id="29" name="Прямая со стрелкой 28"/>
            <p:cNvCxnSpPr>
              <a:stCxn id="36" idx="3"/>
              <a:endCxn id="41" idx="1"/>
            </p:cNvCxnSpPr>
            <p:nvPr/>
          </p:nvCxnSpPr>
          <p:spPr>
            <a:xfrm>
              <a:off x="2217519" y="4699364"/>
              <a:ext cx="207578" cy="0"/>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3132596" y="1822971"/>
              <a:ext cx="2948" cy="35717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1" name="Надпись 71"/>
            <p:cNvSpPr txBox="1"/>
            <p:nvPr/>
          </p:nvSpPr>
          <p:spPr>
            <a:xfrm>
              <a:off x="4249078" y="1864486"/>
              <a:ext cx="974045" cy="288608"/>
            </a:xfrm>
            <a:prstGeom prst="rect">
              <a:avLst/>
            </a:prstGeom>
            <a:noFill/>
            <a:ln w="6350">
              <a:noFill/>
            </a:ln>
          </p:spPr>
          <p:txBody>
            <a:bodyPr rot="0" spcFirstLastPara="0" vert="horz" wrap="none" lIns="68580" tIns="34290" rIns="68580" bIns="34290" numCol="1" spcCol="0" rtlCol="0" fromWordArt="0" anchor="t" anchorCtr="0" forceAA="0" compatLnSpc="1">
              <a:prstTxWarp prst="textNoShape">
                <a:avLst/>
              </a:prstTxWarp>
              <a:noAutofit/>
            </a:bodyPr>
            <a:lstStyle/>
            <a:p>
              <a:pPr algn="ctr"/>
              <a:r>
                <a:rPr lang="ru-RU" sz="1050" b="1" dirty="0">
                  <a:latin typeface="Times New Roman" panose="02020603050405020304" pitchFamily="18" charset="0"/>
                  <a:ea typeface="SimSun" panose="02010600030101010101" pitchFamily="2" charset="-122"/>
                </a:rPr>
                <a:t>Онлайн-определяемые</a:t>
              </a:r>
            </a:p>
            <a:p>
              <a:pPr algn="ctr"/>
              <a:r>
                <a:rPr lang="ru-RU" sz="1050" b="1" dirty="0">
                  <a:latin typeface="Times New Roman" panose="02020603050405020304" pitchFamily="18" charset="0"/>
                  <a:ea typeface="SimSun" panose="02010600030101010101" pitchFamily="2" charset="-122"/>
                </a:rPr>
                <a:t>опасные состояния</a:t>
              </a:r>
              <a:endParaRPr lang="ru-RU" sz="1100" dirty="0">
                <a:latin typeface="Times New Roman" panose="02020603050405020304" pitchFamily="18" charset="0"/>
                <a:ea typeface="SimSun" panose="02010600030101010101" pitchFamily="2" charset="-122"/>
              </a:endParaRPr>
            </a:p>
          </p:txBody>
        </p:sp>
        <p:sp>
          <p:nvSpPr>
            <p:cNvPr id="32" name="Надпись 112"/>
            <p:cNvSpPr txBox="1"/>
            <p:nvPr/>
          </p:nvSpPr>
          <p:spPr>
            <a:xfrm>
              <a:off x="1541385" y="1924183"/>
              <a:ext cx="616756" cy="202883"/>
            </a:xfrm>
            <a:prstGeom prst="rect">
              <a:avLst/>
            </a:prstGeom>
            <a:noFill/>
            <a:ln w="6350">
              <a:noFill/>
            </a:ln>
          </p:spPr>
          <p:txBody>
            <a:bodyPr rot="0" spcFirstLastPara="0" vert="horz" wrap="none" lIns="68580" tIns="34290" rIns="68580" bIns="34290" numCol="1" spcCol="0" rtlCol="0" fromWordArt="0" anchor="t" anchorCtr="0" forceAA="0" compatLnSpc="1">
              <a:prstTxWarp prst="textNoShape">
                <a:avLst/>
              </a:prstTxWarp>
              <a:noAutofit/>
            </a:bodyPr>
            <a:lstStyle/>
            <a:p>
              <a:pPr algn="just"/>
              <a:r>
                <a:rPr lang="ru-RU" sz="1050" b="1" dirty="0">
                  <a:latin typeface="Times New Roman" panose="02020603050405020304" pitchFamily="18" charset="0"/>
                  <a:ea typeface="SimSun" panose="02010600030101010101" pitchFamily="2" charset="-122"/>
                </a:rPr>
                <a:t>Данные</a:t>
              </a:r>
              <a:endParaRPr lang="ru-RU" sz="1100" dirty="0">
                <a:latin typeface="Times New Roman" panose="02020603050405020304" pitchFamily="18" charset="0"/>
                <a:ea typeface="SimSun" panose="02010600030101010101" pitchFamily="2" charset="-122"/>
              </a:endParaRPr>
            </a:p>
          </p:txBody>
        </p:sp>
        <p:sp>
          <p:nvSpPr>
            <p:cNvPr id="33" name="Надпись 113"/>
            <p:cNvSpPr txBox="1"/>
            <p:nvPr/>
          </p:nvSpPr>
          <p:spPr>
            <a:xfrm>
              <a:off x="3235588" y="1863346"/>
              <a:ext cx="826940" cy="298827"/>
            </a:xfrm>
            <a:prstGeom prst="rect">
              <a:avLst/>
            </a:prstGeom>
            <a:noFill/>
            <a:ln w="6350">
              <a:noFill/>
            </a:ln>
          </p:spPr>
          <p:txBody>
            <a:bodyPr rot="0" spcFirstLastPara="0" vert="horz" wrap="none" lIns="68580" tIns="34290" rIns="68580" bIns="34290" numCol="1" spcCol="0" rtlCol="0" fromWordArt="0" anchor="t" anchorCtr="0" forceAA="0" compatLnSpc="1">
              <a:prstTxWarp prst="textNoShape">
                <a:avLst/>
              </a:prstTxWarp>
              <a:noAutofit/>
            </a:bodyPr>
            <a:lstStyle/>
            <a:p>
              <a:pPr algn="ctr"/>
              <a:r>
                <a:rPr lang="ru-RU" sz="1050" b="1" dirty="0">
                  <a:latin typeface="Times New Roman" panose="02020603050405020304" pitchFamily="18" charset="0"/>
                  <a:ea typeface="SimSun" panose="02010600030101010101" pitchFamily="2" charset="-122"/>
                </a:rPr>
                <a:t>Визуальные</a:t>
              </a:r>
            </a:p>
            <a:p>
              <a:pPr algn="ctr"/>
              <a:r>
                <a:rPr lang="ru-RU" sz="1050" b="1" dirty="0">
                  <a:latin typeface="Times New Roman" panose="02020603050405020304" pitchFamily="18" charset="0"/>
                  <a:ea typeface="SimSun" panose="02010600030101010101" pitchFamily="2" charset="-122"/>
                </a:rPr>
                <a:t>характеристики</a:t>
              </a:r>
              <a:endParaRPr lang="ru-RU" sz="1100" dirty="0">
                <a:latin typeface="Times New Roman" panose="02020603050405020304" pitchFamily="18" charset="0"/>
                <a:ea typeface="SimSun" panose="02010600030101010101" pitchFamily="2" charset="-122"/>
              </a:endParaRPr>
            </a:p>
          </p:txBody>
        </p:sp>
        <p:sp>
          <p:nvSpPr>
            <p:cNvPr id="35" name="Прямоугольник 34"/>
            <p:cNvSpPr/>
            <p:nvPr/>
          </p:nvSpPr>
          <p:spPr>
            <a:xfrm>
              <a:off x="1099991" y="2959941"/>
              <a:ext cx="1117610" cy="270000"/>
            </a:xfrm>
            <a:prstGeom prst="rect">
              <a:avLst/>
            </a:prstGeom>
            <a:no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0" rIns="6858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Кадр с камеры</a:t>
              </a:r>
              <a:endParaRPr lang="ru-RU" sz="1100" dirty="0">
                <a:latin typeface="Times New Roman" panose="02020603050405020304" pitchFamily="18" charset="0"/>
                <a:ea typeface="SimSun" panose="02010600030101010101" pitchFamily="2" charset="-122"/>
              </a:endParaRPr>
            </a:p>
          </p:txBody>
        </p:sp>
        <p:sp>
          <p:nvSpPr>
            <p:cNvPr id="36" name="Прямоугольник 35"/>
            <p:cNvSpPr/>
            <p:nvPr/>
          </p:nvSpPr>
          <p:spPr>
            <a:xfrm>
              <a:off x="1094472" y="4618364"/>
              <a:ext cx="1123047" cy="162000"/>
            </a:xfrm>
            <a:prstGeom prst="rect">
              <a:avLst/>
            </a:prstGeom>
            <a:no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0" rIns="6858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Местоположение</a:t>
              </a:r>
              <a:endParaRPr lang="ru-RU" sz="1100" dirty="0">
                <a:latin typeface="Times New Roman" panose="02020603050405020304" pitchFamily="18" charset="0"/>
                <a:ea typeface="SimSun" panose="02010600030101010101" pitchFamily="2" charset="-122"/>
              </a:endParaRPr>
            </a:p>
          </p:txBody>
        </p:sp>
        <p:sp>
          <p:nvSpPr>
            <p:cNvPr id="37" name="Прямоугольник 36"/>
            <p:cNvSpPr/>
            <p:nvPr/>
          </p:nvSpPr>
          <p:spPr>
            <a:xfrm>
              <a:off x="1094472" y="5545760"/>
              <a:ext cx="1123231" cy="270282"/>
            </a:xfrm>
            <a:prstGeom prst="rect">
              <a:avLst/>
            </a:prstGeom>
            <a:no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0" rIns="6858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Фрагмент аудио</a:t>
              </a:r>
              <a:endParaRPr lang="ru-RU" sz="1100" dirty="0">
                <a:latin typeface="Times New Roman" panose="02020603050405020304" pitchFamily="18" charset="0"/>
                <a:ea typeface="SimSun" panose="02010600030101010101" pitchFamily="2" charset="-122"/>
              </a:endParaRPr>
            </a:p>
          </p:txBody>
        </p:sp>
        <p:sp>
          <p:nvSpPr>
            <p:cNvPr id="38" name="Прямоугольник 37"/>
            <p:cNvSpPr/>
            <p:nvPr/>
          </p:nvSpPr>
          <p:spPr>
            <a:xfrm>
              <a:off x="1094472" y="4820971"/>
              <a:ext cx="1123231" cy="270000"/>
            </a:xfrm>
            <a:prstGeom prst="rect">
              <a:avLst/>
            </a:prstGeom>
            <a:no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Ускорение</a:t>
              </a:r>
              <a:r>
                <a:rPr lang="en-US" sz="1050" dirty="0">
                  <a:solidFill>
                    <a:srgbClr val="000000"/>
                  </a:solidFill>
                  <a:latin typeface="Times New Roman" panose="02020603050405020304" pitchFamily="18" charset="0"/>
                  <a:ea typeface="SimSun" panose="02010600030101010101" pitchFamily="2" charset="-122"/>
                </a:rPr>
                <a:t> </a:t>
              </a:r>
              <a:r>
                <a:rPr lang="en-US" sz="1000" dirty="0">
                  <a:solidFill>
                    <a:srgbClr val="000000"/>
                  </a:solidFill>
                  <a:latin typeface="Times New Roman" panose="02020603050405020304" pitchFamily="18" charset="0"/>
                  <a:ea typeface="SimSun" panose="02010600030101010101" pitchFamily="2" charset="-122"/>
                </a:rPr>
                <a:t>(</a:t>
              </a:r>
              <a:r>
                <a:rPr lang="ru-RU" sz="1000" dirty="0">
                  <a:solidFill>
                    <a:srgbClr val="000000"/>
                  </a:solidFill>
                  <a:latin typeface="Times New Roman" panose="02020603050405020304" pitchFamily="18" charset="0"/>
                  <a:ea typeface="SimSun" panose="02010600030101010101" pitchFamily="2" charset="-122"/>
                </a:rPr>
                <a:t>Акселерометр</a:t>
              </a:r>
              <a:r>
                <a:rPr lang="en-US" sz="1000" dirty="0">
                  <a:solidFill>
                    <a:srgbClr val="000000"/>
                  </a:solidFill>
                  <a:latin typeface="Times New Roman" panose="02020603050405020304" pitchFamily="18" charset="0"/>
                  <a:ea typeface="SimSun" panose="02010600030101010101" pitchFamily="2" charset="-122"/>
                </a:rPr>
                <a:t>)</a:t>
              </a:r>
              <a:endParaRPr lang="ru-RU" sz="1100" dirty="0">
                <a:latin typeface="Times New Roman" panose="02020603050405020304" pitchFamily="18" charset="0"/>
                <a:ea typeface="SimSun" panose="02010600030101010101" pitchFamily="2" charset="-122"/>
              </a:endParaRPr>
            </a:p>
          </p:txBody>
        </p:sp>
        <p:sp>
          <p:nvSpPr>
            <p:cNvPr id="39" name="Прямоугольник 38"/>
            <p:cNvSpPr/>
            <p:nvPr/>
          </p:nvSpPr>
          <p:spPr>
            <a:xfrm>
              <a:off x="1094472" y="5125210"/>
              <a:ext cx="1122952" cy="162000"/>
            </a:xfrm>
            <a:prstGeom prst="rect">
              <a:avLst/>
            </a:prstGeom>
            <a:no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Уровень освещенности</a:t>
              </a:r>
              <a:endParaRPr lang="ru-RU" sz="1100" dirty="0">
                <a:latin typeface="Times New Roman" panose="02020603050405020304" pitchFamily="18" charset="0"/>
                <a:ea typeface="SimSun" panose="02010600030101010101" pitchFamily="2" charset="-122"/>
              </a:endParaRPr>
            </a:p>
          </p:txBody>
        </p:sp>
        <p:sp>
          <p:nvSpPr>
            <p:cNvPr id="40" name="Прямоугольник 39"/>
            <p:cNvSpPr/>
            <p:nvPr/>
          </p:nvSpPr>
          <p:spPr>
            <a:xfrm>
              <a:off x="1154689" y="3923639"/>
              <a:ext cx="1062735" cy="270282"/>
            </a:xfrm>
            <a:prstGeom prst="rect">
              <a:avLst/>
            </a:prstGeom>
            <a:no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Угол</a:t>
              </a:r>
              <a:r>
                <a:rPr lang="en-US" sz="1050" dirty="0">
                  <a:solidFill>
                    <a:srgbClr val="000000"/>
                  </a:solidFill>
                  <a:latin typeface="Times New Roman" panose="02020603050405020304" pitchFamily="18" charset="0"/>
                  <a:ea typeface="SimSun" panose="02010600030101010101" pitchFamily="2" charset="-122"/>
                </a:rPr>
                <a:t> </a:t>
              </a:r>
              <a:r>
                <a:rPr lang="en-US" sz="1000" dirty="0">
                  <a:solidFill>
                    <a:srgbClr val="000000"/>
                  </a:solidFill>
                  <a:latin typeface="Times New Roman" panose="02020603050405020304" pitchFamily="18" charset="0"/>
                  <a:ea typeface="SimSun" panose="02010600030101010101" pitchFamily="2" charset="-122"/>
                </a:rPr>
                <a:t>(</a:t>
              </a:r>
              <a:r>
                <a:rPr lang="ru-RU" sz="1000" dirty="0">
                  <a:solidFill>
                    <a:srgbClr val="000000"/>
                  </a:solidFill>
                  <a:latin typeface="Times New Roman" panose="02020603050405020304" pitchFamily="18" charset="0"/>
                  <a:ea typeface="SimSun" panose="02010600030101010101" pitchFamily="2" charset="-122"/>
                </a:rPr>
                <a:t>Гироскоп</a:t>
              </a:r>
              <a:r>
                <a:rPr lang="en-US" sz="1000" dirty="0">
                  <a:solidFill>
                    <a:srgbClr val="000000"/>
                  </a:solidFill>
                  <a:latin typeface="Times New Roman" panose="02020603050405020304" pitchFamily="18" charset="0"/>
                  <a:ea typeface="SimSun" panose="02010600030101010101" pitchFamily="2" charset="-122"/>
                </a:rPr>
                <a:t>)</a:t>
              </a:r>
              <a:endParaRPr lang="ru-RU" sz="1100" dirty="0">
                <a:latin typeface="Times New Roman" panose="02020603050405020304" pitchFamily="18" charset="0"/>
                <a:ea typeface="SimSun" panose="02010600030101010101" pitchFamily="2" charset="-122"/>
              </a:endParaRPr>
            </a:p>
          </p:txBody>
        </p:sp>
        <p:sp>
          <p:nvSpPr>
            <p:cNvPr id="41" name="Прямоугольник 40"/>
            <p:cNvSpPr/>
            <p:nvPr/>
          </p:nvSpPr>
          <p:spPr>
            <a:xfrm>
              <a:off x="2425096" y="4618364"/>
              <a:ext cx="676319" cy="162000"/>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0" rIns="6858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Скорость</a:t>
              </a:r>
              <a:endParaRPr lang="ru-RU" sz="1100" dirty="0">
                <a:latin typeface="Times New Roman" panose="02020603050405020304" pitchFamily="18" charset="0"/>
                <a:ea typeface="SimSun" panose="02010600030101010101" pitchFamily="2" charset="-122"/>
              </a:endParaRPr>
            </a:p>
          </p:txBody>
        </p:sp>
        <p:sp>
          <p:nvSpPr>
            <p:cNvPr id="42" name="Прямоугольник 41"/>
            <p:cNvSpPr/>
            <p:nvPr/>
          </p:nvSpPr>
          <p:spPr>
            <a:xfrm>
              <a:off x="3370576" y="3103666"/>
              <a:ext cx="676319" cy="162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en-US" sz="1050" dirty="0">
                  <a:solidFill>
                    <a:srgbClr val="000000"/>
                  </a:solidFill>
                  <a:latin typeface="Times New Roman" panose="02020603050405020304" pitchFamily="18" charset="0"/>
                  <a:ea typeface="SimSun" panose="02010600030101010101" pitchFamily="2" charset="-122"/>
                </a:rPr>
                <a:t>PERCLOS</a:t>
              </a:r>
              <a:endParaRPr lang="ru-RU" sz="1100" dirty="0">
                <a:latin typeface="Times New Roman" panose="02020603050405020304" pitchFamily="18" charset="0"/>
                <a:ea typeface="SimSun" panose="02010600030101010101" pitchFamily="2" charset="-122"/>
              </a:endParaRPr>
            </a:p>
          </p:txBody>
        </p:sp>
        <p:sp>
          <p:nvSpPr>
            <p:cNvPr id="43" name="Прямоугольник 42"/>
            <p:cNvSpPr/>
            <p:nvPr/>
          </p:nvSpPr>
          <p:spPr>
            <a:xfrm>
              <a:off x="2425129" y="3263066"/>
              <a:ext cx="676319" cy="270282"/>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0" rIns="6858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Поворот головы</a:t>
              </a:r>
              <a:endParaRPr lang="ru-RU" sz="1100" dirty="0">
                <a:latin typeface="Times New Roman" panose="02020603050405020304" pitchFamily="18" charset="0"/>
                <a:ea typeface="SimSun" panose="02010600030101010101" pitchFamily="2" charset="-122"/>
              </a:endParaRPr>
            </a:p>
          </p:txBody>
        </p:sp>
        <p:sp>
          <p:nvSpPr>
            <p:cNvPr id="44" name="Прямоугольник 43"/>
            <p:cNvSpPr/>
            <p:nvPr/>
          </p:nvSpPr>
          <p:spPr>
            <a:xfrm>
              <a:off x="2425129" y="3574530"/>
              <a:ext cx="676319" cy="270282"/>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0" rIns="6858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Наклон головы</a:t>
              </a:r>
              <a:endParaRPr lang="ru-RU" sz="1100" dirty="0">
                <a:latin typeface="Times New Roman" panose="02020603050405020304" pitchFamily="18" charset="0"/>
                <a:ea typeface="SimSun" panose="02010600030101010101" pitchFamily="2" charset="-122"/>
              </a:endParaRPr>
            </a:p>
          </p:txBody>
        </p:sp>
        <p:sp>
          <p:nvSpPr>
            <p:cNvPr id="45" name="Прямоугольник 44"/>
            <p:cNvSpPr/>
            <p:nvPr/>
          </p:nvSpPr>
          <p:spPr>
            <a:xfrm>
              <a:off x="2425129" y="3884574"/>
              <a:ext cx="676319" cy="270000"/>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0" rIns="6858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Открытость рта</a:t>
              </a:r>
              <a:endParaRPr lang="ru-RU" sz="1100" dirty="0">
                <a:latin typeface="Times New Roman" panose="02020603050405020304" pitchFamily="18" charset="0"/>
                <a:ea typeface="SimSun" panose="02010600030101010101" pitchFamily="2" charset="-122"/>
              </a:endParaRPr>
            </a:p>
          </p:txBody>
        </p:sp>
        <p:sp>
          <p:nvSpPr>
            <p:cNvPr id="46" name="Прямоугольник 45"/>
            <p:cNvSpPr/>
            <p:nvPr/>
          </p:nvSpPr>
          <p:spPr>
            <a:xfrm>
              <a:off x="1154689" y="4253645"/>
              <a:ext cx="1062768" cy="270000"/>
            </a:xfrm>
            <a:prstGeom prst="rect">
              <a:avLst/>
            </a:prstGeom>
            <a:no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Направление</a:t>
              </a:r>
              <a:r>
                <a:rPr lang="en-US" sz="1000" dirty="0">
                  <a:solidFill>
                    <a:srgbClr val="000000"/>
                  </a:solidFill>
                  <a:latin typeface="Times New Roman" panose="02020603050405020304" pitchFamily="18" charset="0"/>
                  <a:ea typeface="SimSun" panose="02010600030101010101" pitchFamily="2" charset="-122"/>
                </a:rPr>
                <a:t> (</a:t>
              </a:r>
              <a:r>
                <a:rPr lang="ru-RU" sz="1000" dirty="0">
                  <a:solidFill>
                    <a:srgbClr val="000000"/>
                  </a:solidFill>
                  <a:latin typeface="Times New Roman" panose="02020603050405020304" pitchFamily="18" charset="0"/>
                  <a:ea typeface="SimSun" panose="02010600030101010101" pitchFamily="2" charset="-122"/>
                </a:rPr>
                <a:t>Магнитометр</a:t>
              </a:r>
              <a:r>
                <a:rPr lang="en-US" sz="1000" dirty="0">
                  <a:solidFill>
                    <a:srgbClr val="000000"/>
                  </a:solidFill>
                  <a:latin typeface="Times New Roman" panose="02020603050405020304" pitchFamily="18" charset="0"/>
                  <a:ea typeface="SimSun" panose="02010600030101010101" pitchFamily="2" charset="-122"/>
                </a:rPr>
                <a:t>)</a:t>
              </a:r>
              <a:endParaRPr lang="ru-RU" sz="1100" dirty="0">
                <a:latin typeface="Times New Roman" panose="02020603050405020304" pitchFamily="18" charset="0"/>
                <a:ea typeface="SimSun" panose="02010600030101010101" pitchFamily="2" charset="-122"/>
              </a:endParaRPr>
            </a:p>
          </p:txBody>
        </p:sp>
        <p:sp>
          <p:nvSpPr>
            <p:cNvPr id="47" name="Прямоугольник 46"/>
            <p:cNvSpPr/>
            <p:nvPr/>
          </p:nvSpPr>
          <p:spPr>
            <a:xfrm>
              <a:off x="3370576" y="3307089"/>
              <a:ext cx="676319" cy="162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Зевота</a:t>
              </a:r>
              <a:endParaRPr lang="ru-RU" sz="1100" dirty="0">
                <a:latin typeface="Times New Roman" panose="02020603050405020304" pitchFamily="18" charset="0"/>
                <a:ea typeface="SimSun" panose="02010600030101010101" pitchFamily="2" charset="-122"/>
              </a:endParaRPr>
            </a:p>
          </p:txBody>
        </p:sp>
        <p:sp>
          <p:nvSpPr>
            <p:cNvPr id="48" name="Прямоугольник 47"/>
            <p:cNvSpPr/>
            <p:nvPr/>
          </p:nvSpPr>
          <p:spPr>
            <a:xfrm>
              <a:off x="2425132" y="2959941"/>
              <a:ext cx="676319" cy="270282"/>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0" rIns="6858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Открытость глаз</a:t>
              </a:r>
              <a:endParaRPr lang="ru-RU" sz="1100" dirty="0">
                <a:latin typeface="Times New Roman" panose="02020603050405020304" pitchFamily="18" charset="0"/>
                <a:ea typeface="SimSun" panose="02010600030101010101" pitchFamily="2" charset="-122"/>
              </a:endParaRPr>
            </a:p>
          </p:txBody>
        </p:sp>
        <p:sp>
          <p:nvSpPr>
            <p:cNvPr id="49" name="Прямоугольник 48"/>
            <p:cNvSpPr/>
            <p:nvPr/>
          </p:nvSpPr>
          <p:spPr>
            <a:xfrm>
              <a:off x="3370576" y="3535014"/>
              <a:ext cx="676319" cy="270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Движения головы</a:t>
              </a:r>
              <a:endParaRPr lang="ru-RU" sz="1100" dirty="0">
                <a:latin typeface="Times New Roman" panose="02020603050405020304" pitchFamily="18" charset="0"/>
                <a:ea typeface="SimSun" panose="02010600030101010101" pitchFamily="2" charset="-122"/>
              </a:endParaRPr>
            </a:p>
          </p:txBody>
        </p:sp>
        <p:sp>
          <p:nvSpPr>
            <p:cNvPr id="50" name="Прямоугольник 49"/>
            <p:cNvSpPr/>
            <p:nvPr/>
          </p:nvSpPr>
          <p:spPr>
            <a:xfrm>
              <a:off x="3396703" y="4443060"/>
              <a:ext cx="676319" cy="270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Маневры ТС</a:t>
              </a:r>
              <a:endParaRPr lang="ru-RU" sz="1100" dirty="0">
                <a:latin typeface="Times New Roman" panose="02020603050405020304" pitchFamily="18" charset="0"/>
                <a:ea typeface="SimSun" panose="02010600030101010101" pitchFamily="2" charset="-122"/>
              </a:endParaRPr>
            </a:p>
          </p:txBody>
        </p:sp>
        <p:sp>
          <p:nvSpPr>
            <p:cNvPr id="51" name="Стрелка вправо 50"/>
            <p:cNvSpPr/>
            <p:nvPr/>
          </p:nvSpPr>
          <p:spPr>
            <a:xfrm>
              <a:off x="6327558" y="3743015"/>
              <a:ext cx="173677" cy="218882"/>
            </a:xfrm>
            <a:prstGeom prst="rightArrow">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cxnSp>
          <p:nvCxnSpPr>
            <p:cNvPr id="52" name="Прямая соединительная линия 51"/>
            <p:cNvCxnSpPr/>
            <p:nvPr/>
          </p:nvCxnSpPr>
          <p:spPr>
            <a:xfrm>
              <a:off x="6669248" y="1842934"/>
              <a:ext cx="2948" cy="35717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a:off x="5392692" y="1842934"/>
              <a:ext cx="2948" cy="35717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a:xfrm>
              <a:off x="4113116" y="1832199"/>
              <a:ext cx="2948" cy="35717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p:nvPr/>
          </p:nvCxnSpPr>
          <p:spPr>
            <a:xfrm>
              <a:off x="2246238" y="1833683"/>
              <a:ext cx="2948" cy="35717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6" name="Прямая со стрелкой 55"/>
            <p:cNvCxnSpPr/>
            <p:nvPr/>
          </p:nvCxnSpPr>
          <p:spPr>
            <a:xfrm>
              <a:off x="2217457" y="3099788"/>
              <a:ext cx="152905" cy="0"/>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57" name="Прямоугольник 56"/>
            <p:cNvSpPr/>
            <p:nvPr/>
          </p:nvSpPr>
          <p:spPr>
            <a:xfrm>
              <a:off x="2425129" y="4254620"/>
              <a:ext cx="676319" cy="270000"/>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Позиция ТС</a:t>
              </a:r>
              <a:endParaRPr lang="ru-RU" sz="1100" dirty="0">
                <a:latin typeface="Times New Roman" panose="02020603050405020304" pitchFamily="18" charset="0"/>
                <a:ea typeface="SimSun" panose="02010600030101010101" pitchFamily="2" charset="-122"/>
              </a:endParaRPr>
            </a:p>
          </p:txBody>
        </p:sp>
        <p:sp>
          <p:nvSpPr>
            <p:cNvPr id="58" name="Прямоугольник 57"/>
            <p:cNvSpPr/>
            <p:nvPr/>
          </p:nvSpPr>
          <p:spPr>
            <a:xfrm>
              <a:off x="2425096" y="5071005"/>
              <a:ext cx="676319" cy="270000"/>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Уровень освещенности</a:t>
              </a:r>
              <a:endParaRPr lang="ru-RU" sz="1100" dirty="0">
                <a:latin typeface="Times New Roman" panose="02020603050405020304" pitchFamily="18" charset="0"/>
                <a:ea typeface="SimSun" panose="02010600030101010101" pitchFamily="2" charset="-122"/>
              </a:endParaRPr>
            </a:p>
          </p:txBody>
        </p:sp>
        <p:cxnSp>
          <p:nvCxnSpPr>
            <p:cNvPr id="59" name="Прямая со стрелкой 58"/>
            <p:cNvCxnSpPr/>
            <p:nvPr/>
          </p:nvCxnSpPr>
          <p:spPr>
            <a:xfrm flipV="1">
              <a:off x="2261154" y="4393521"/>
              <a:ext cx="163976" cy="1"/>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p:cNvCxnSpPr>
              <a:endCxn id="58" idx="1"/>
            </p:cNvCxnSpPr>
            <p:nvPr/>
          </p:nvCxnSpPr>
          <p:spPr>
            <a:xfrm>
              <a:off x="2225070" y="5205205"/>
              <a:ext cx="200026" cy="800"/>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1" name="Прямая со стрелкой 60"/>
            <p:cNvCxnSpPr/>
            <p:nvPr/>
          </p:nvCxnSpPr>
          <p:spPr>
            <a:xfrm flipV="1">
              <a:off x="3101452" y="4480425"/>
              <a:ext cx="295252" cy="1"/>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2" name="Прямая со стрелкой 61"/>
            <p:cNvCxnSpPr/>
            <p:nvPr/>
          </p:nvCxnSpPr>
          <p:spPr>
            <a:xfrm flipV="1">
              <a:off x="3101452" y="4670610"/>
              <a:ext cx="295252" cy="1"/>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63" name="Стрелка вправо 62"/>
            <p:cNvSpPr/>
            <p:nvPr/>
          </p:nvSpPr>
          <p:spPr>
            <a:xfrm>
              <a:off x="3169729" y="3412433"/>
              <a:ext cx="163890" cy="218882"/>
            </a:xfrm>
            <a:prstGeom prst="rightArrow">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cxnSp>
          <p:nvCxnSpPr>
            <p:cNvPr id="64" name="Прямая со стрелкой 63"/>
            <p:cNvCxnSpPr>
              <a:cxnSpLocks/>
            </p:cNvCxnSpPr>
            <p:nvPr/>
          </p:nvCxnSpPr>
          <p:spPr>
            <a:xfrm>
              <a:off x="4047728" y="3151545"/>
              <a:ext cx="208256" cy="0"/>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p:cNvCxnSpPr>
              <a:cxnSpLocks/>
              <a:endCxn id="17" idx="1"/>
            </p:cNvCxnSpPr>
            <p:nvPr/>
          </p:nvCxnSpPr>
          <p:spPr>
            <a:xfrm flipV="1">
              <a:off x="4040363" y="3618368"/>
              <a:ext cx="215621" cy="5500"/>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6" name="Прямая со стрелкой 155"/>
            <p:cNvCxnSpPr>
              <a:stCxn id="58" idx="3"/>
              <a:endCxn id="85" idx="2"/>
            </p:cNvCxnSpPr>
            <p:nvPr/>
          </p:nvCxnSpPr>
          <p:spPr>
            <a:xfrm flipV="1">
              <a:off x="3101415" y="4871011"/>
              <a:ext cx="1763788" cy="334994"/>
            </a:xfrm>
            <a:prstGeom prst="bentConnector2">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7" name="Прямая со стрелкой 155"/>
            <p:cNvCxnSpPr>
              <a:stCxn id="38" idx="3"/>
              <a:endCxn id="50" idx="2"/>
            </p:cNvCxnSpPr>
            <p:nvPr/>
          </p:nvCxnSpPr>
          <p:spPr>
            <a:xfrm flipV="1">
              <a:off x="2217703" y="4713060"/>
              <a:ext cx="1517160" cy="242911"/>
            </a:xfrm>
            <a:prstGeom prst="bentConnector2">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68" name="Прямоугольник 67"/>
            <p:cNvSpPr/>
            <p:nvPr/>
          </p:nvSpPr>
          <p:spPr>
            <a:xfrm>
              <a:off x="5205400" y="5181557"/>
              <a:ext cx="322718" cy="216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sp>
          <p:nvSpPr>
            <p:cNvPr id="69" name="Прямоугольник 68"/>
            <p:cNvSpPr/>
            <p:nvPr/>
          </p:nvSpPr>
          <p:spPr>
            <a:xfrm>
              <a:off x="5408959" y="4729595"/>
              <a:ext cx="322718" cy="216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sp>
          <p:nvSpPr>
            <p:cNvPr id="70" name="Прямоугольник 69"/>
            <p:cNvSpPr/>
            <p:nvPr/>
          </p:nvSpPr>
          <p:spPr>
            <a:xfrm>
              <a:off x="2425023" y="2297305"/>
              <a:ext cx="676319" cy="146573"/>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Цвет лба</a:t>
              </a:r>
              <a:endParaRPr lang="ru-RU" sz="1100" dirty="0">
                <a:latin typeface="Times New Roman" panose="02020603050405020304" pitchFamily="18" charset="0"/>
                <a:ea typeface="SimSun" panose="02010600030101010101" pitchFamily="2" charset="-122"/>
              </a:endParaRPr>
            </a:p>
          </p:txBody>
        </p:sp>
        <p:cxnSp>
          <p:nvCxnSpPr>
            <p:cNvPr id="71" name="Прямая со стрелкой 163"/>
            <p:cNvCxnSpPr>
              <a:cxnSpLocks/>
              <a:stCxn id="35" idx="0"/>
              <a:endCxn id="70" idx="1"/>
            </p:cNvCxnSpPr>
            <p:nvPr/>
          </p:nvCxnSpPr>
          <p:spPr>
            <a:xfrm rot="5400000" flipH="1" flipV="1">
              <a:off x="1747236" y="2282153"/>
              <a:ext cx="589349" cy="766227"/>
            </a:xfrm>
            <a:prstGeom prst="bentConnector2">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2" name="Прямая со стрелкой 163"/>
            <p:cNvCxnSpPr>
              <a:cxnSpLocks/>
              <a:stCxn id="70" idx="3"/>
              <a:endCxn id="18" idx="0"/>
            </p:cNvCxnSpPr>
            <p:nvPr/>
          </p:nvCxnSpPr>
          <p:spPr>
            <a:xfrm>
              <a:off x="3101342" y="2370592"/>
              <a:ext cx="2682799" cy="733088"/>
            </a:xfrm>
            <a:prstGeom prst="bentConnector2">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3" name="Прямая со стрелкой 72"/>
            <p:cNvCxnSpPr>
              <a:stCxn id="18" idx="2"/>
              <a:endCxn id="23" idx="0"/>
            </p:cNvCxnSpPr>
            <p:nvPr/>
          </p:nvCxnSpPr>
          <p:spPr>
            <a:xfrm>
              <a:off x="5784140" y="3373680"/>
              <a:ext cx="0" cy="109688"/>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4" name="Прямая со стрелкой 73"/>
            <p:cNvCxnSpPr>
              <a:cxnSpLocks/>
              <a:stCxn id="18" idx="1"/>
              <a:endCxn id="16" idx="3"/>
            </p:cNvCxnSpPr>
            <p:nvPr/>
          </p:nvCxnSpPr>
          <p:spPr>
            <a:xfrm flipH="1">
              <a:off x="5121568" y="3238680"/>
              <a:ext cx="324413" cy="6"/>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163"/>
            <p:cNvCxnSpPr>
              <a:stCxn id="18" idx="3"/>
              <a:endCxn id="19" idx="3"/>
            </p:cNvCxnSpPr>
            <p:nvPr/>
          </p:nvCxnSpPr>
          <p:spPr>
            <a:xfrm>
              <a:off x="6122300" y="3238680"/>
              <a:ext cx="9525" cy="748776"/>
            </a:xfrm>
            <a:prstGeom prst="bentConnector3">
              <a:avLst>
                <a:gd name="adj1" fmla="val 1800000"/>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6" name="Прямая со стрелкой 163"/>
            <p:cNvCxnSpPr>
              <a:stCxn id="18" idx="3"/>
              <a:endCxn id="22" idx="3"/>
            </p:cNvCxnSpPr>
            <p:nvPr/>
          </p:nvCxnSpPr>
          <p:spPr>
            <a:xfrm>
              <a:off x="6122299" y="3238681"/>
              <a:ext cx="4763" cy="1101761"/>
            </a:xfrm>
            <a:prstGeom prst="bentConnector3">
              <a:avLst>
                <a:gd name="adj1" fmla="val 3700000"/>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7" name="Прямая со стрелкой 76"/>
            <p:cNvCxnSpPr>
              <a:stCxn id="19" idx="0"/>
              <a:endCxn id="23" idx="2"/>
            </p:cNvCxnSpPr>
            <p:nvPr/>
          </p:nvCxnSpPr>
          <p:spPr>
            <a:xfrm flipV="1">
              <a:off x="5784140" y="3753367"/>
              <a:ext cx="0" cy="99089"/>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8" name="Прямая со стрелкой 77"/>
            <p:cNvCxnSpPr>
              <a:stCxn id="19" idx="2"/>
              <a:endCxn id="22" idx="0"/>
            </p:cNvCxnSpPr>
            <p:nvPr/>
          </p:nvCxnSpPr>
          <p:spPr>
            <a:xfrm>
              <a:off x="5784140" y="4122457"/>
              <a:ext cx="4763" cy="82985"/>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79" name="Прямая со стрелкой 78"/>
            <p:cNvCxnSpPr>
              <a:cxnSpLocks/>
              <a:stCxn id="23" idx="1"/>
              <a:endCxn id="17" idx="3"/>
            </p:cNvCxnSpPr>
            <p:nvPr/>
          </p:nvCxnSpPr>
          <p:spPr>
            <a:xfrm flipH="1">
              <a:off x="5121568" y="3618368"/>
              <a:ext cx="324413" cy="0"/>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80" name="Прямая со стрелкой 79"/>
            <p:cNvCxnSpPr>
              <a:cxnSpLocks/>
              <a:endCxn id="98" idx="1"/>
            </p:cNvCxnSpPr>
            <p:nvPr/>
          </p:nvCxnSpPr>
          <p:spPr>
            <a:xfrm>
              <a:off x="4062528" y="4564364"/>
              <a:ext cx="204233" cy="0"/>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81" name="Прямоугольник 80"/>
            <p:cNvSpPr/>
            <p:nvPr/>
          </p:nvSpPr>
          <p:spPr>
            <a:xfrm>
              <a:off x="2425023" y="5388311"/>
              <a:ext cx="676319" cy="270000"/>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0" rIns="6858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Скорость речи</a:t>
              </a:r>
              <a:endParaRPr lang="ru-RU" sz="1100" dirty="0">
                <a:latin typeface="Times New Roman" panose="02020603050405020304" pitchFamily="18" charset="0"/>
                <a:ea typeface="SimSun" panose="02010600030101010101" pitchFamily="2" charset="-122"/>
              </a:endParaRPr>
            </a:p>
          </p:txBody>
        </p:sp>
        <p:sp>
          <p:nvSpPr>
            <p:cNvPr id="82" name="Прямоугольник 81"/>
            <p:cNvSpPr/>
            <p:nvPr/>
          </p:nvSpPr>
          <p:spPr>
            <a:xfrm>
              <a:off x="2425023" y="5703863"/>
              <a:ext cx="676319" cy="270000"/>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0" rIns="6858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Громкость речи</a:t>
              </a:r>
              <a:endParaRPr lang="ru-RU" sz="1100" dirty="0">
                <a:latin typeface="Times New Roman" panose="02020603050405020304" pitchFamily="18" charset="0"/>
                <a:ea typeface="SimSun" panose="02010600030101010101" pitchFamily="2" charset="-122"/>
              </a:endParaRPr>
            </a:p>
          </p:txBody>
        </p:sp>
        <p:cxnSp>
          <p:nvCxnSpPr>
            <p:cNvPr id="83" name="Прямая со стрелкой 120"/>
            <p:cNvCxnSpPr>
              <a:stCxn id="37" idx="3"/>
              <a:endCxn id="81" idx="1"/>
            </p:cNvCxnSpPr>
            <p:nvPr/>
          </p:nvCxnSpPr>
          <p:spPr>
            <a:xfrm flipV="1">
              <a:off x="2217703" y="5523311"/>
              <a:ext cx="207320" cy="157590"/>
            </a:xfrm>
            <a:prstGeom prst="bentConnector3">
              <a:avLst>
                <a:gd name="adj1" fmla="val 50000"/>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84" name="Прямая со стрелкой 120"/>
            <p:cNvCxnSpPr>
              <a:stCxn id="37" idx="3"/>
              <a:endCxn id="82" idx="1"/>
            </p:cNvCxnSpPr>
            <p:nvPr/>
          </p:nvCxnSpPr>
          <p:spPr>
            <a:xfrm>
              <a:off x="2217703" y="5680901"/>
              <a:ext cx="207320" cy="157962"/>
            </a:xfrm>
            <a:prstGeom prst="bentConnector3">
              <a:avLst>
                <a:gd name="adj1" fmla="val 50000"/>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85" name="Прямоугольник 84"/>
            <p:cNvSpPr/>
            <p:nvPr/>
          </p:nvSpPr>
          <p:spPr>
            <a:xfrm>
              <a:off x="4736100" y="4677793"/>
              <a:ext cx="258205" cy="193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sp>
          <p:nvSpPr>
            <p:cNvPr id="86" name="Прямоугольник 85"/>
            <p:cNvSpPr/>
            <p:nvPr/>
          </p:nvSpPr>
          <p:spPr>
            <a:xfrm>
              <a:off x="5168057" y="4677719"/>
              <a:ext cx="258205" cy="193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sp>
          <p:nvSpPr>
            <p:cNvPr id="87" name="Прямоугольник 86"/>
            <p:cNvSpPr/>
            <p:nvPr/>
          </p:nvSpPr>
          <p:spPr>
            <a:xfrm>
              <a:off x="5635319" y="4677909"/>
              <a:ext cx="258205" cy="193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cxnSp>
          <p:nvCxnSpPr>
            <p:cNvPr id="88" name="Прямая со стрелкой 155"/>
            <p:cNvCxnSpPr>
              <a:stCxn id="81" idx="3"/>
              <a:endCxn id="86" idx="2"/>
            </p:cNvCxnSpPr>
            <p:nvPr/>
          </p:nvCxnSpPr>
          <p:spPr>
            <a:xfrm flipV="1">
              <a:off x="3101342" y="4870937"/>
              <a:ext cx="2195818" cy="652374"/>
            </a:xfrm>
            <a:prstGeom prst="bentConnector2">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89" name="Прямая со стрелкой 155"/>
            <p:cNvCxnSpPr>
              <a:stCxn id="82" idx="3"/>
              <a:endCxn id="87" idx="2"/>
            </p:cNvCxnSpPr>
            <p:nvPr/>
          </p:nvCxnSpPr>
          <p:spPr>
            <a:xfrm flipV="1">
              <a:off x="3101342" y="4871128"/>
              <a:ext cx="2663080" cy="967736"/>
            </a:xfrm>
            <a:prstGeom prst="bentConnector2">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90" name="Прямая со стрелкой 89"/>
            <p:cNvCxnSpPr>
              <a:cxnSpLocks/>
            </p:cNvCxnSpPr>
            <p:nvPr/>
          </p:nvCxnSpPr>
          <p:spPr>
            <a:xfrm>
              <a:off x="4039614" y="3345083"/>
              <a:ext cx="216370" cy="0"/>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91" name="Прямоугольник 90"/>
            <p:cNvSpPr/>
            <p:nvPr/>
          </p:nvSpPr>
          <p:spPr>
            <a:xfrm>
              <a:off x="4290802" y="2811383"/>
              <a:ext cx="676319" cy="127824"/>
            </a:xfrm>
            <a:prstGeom prst="rect">
              <a:avLst/>
            </a:prstGeom>
            <a:solidFill>
              <a:schemeClr val="accent6">
                <a:lumMod val="20000"/>
                <a:lumOff val="80000"/>
              </a:schemeClr>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Курение</a:t>
              </a:r>
              <a:endParaRPr lang="ru-RU" sz="1100" dirty="0">
                <a:latin typeface="Times New Roman" panose="02020603050405020304" pitchFamily="18" charset="0"/>
                <a:ea typeface="SimSun" panose="02010600030101010101" pitchFamily="2" charset="-122"/>
              </a:endParaRPr>
            </a:p>
          </p:txBody>
        </p:sp>
        <p:cxnSp>
          <p:nvCxnSpPr>
            <p:cNvPr id="92" name="Прямая со стрелкой 163"/>
            <p:cNvCxnSpPr>
              <a:cxnSpLocks/>
              <a:stCxn id="35" idx="0"/>
              <a:endCxn id="97" idx="1"/>
            </p:cNvCxnSpPr>
            <p:nvPr/>
          </p:nvCxnSpPr>
          <p:spPr>
            <a:xfrm rot="5400000" flipH="1" flipV="1">
              <a:off x="2830835" y="1534793"/>
              <a:ext cx="253110" cy="2597188"/>
            </a:xfrm>
            <a:prstGeom prst="bentConnector2">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sp>
          <p:nvSpPr>
            <p:cNvPr id="93" name="Прямоугольник 92">
              <a:extLst>
                <a:ext uri="{FF2B5EF4-FFF2-40B4-BE49-F238E27FC236}">
                  <a16:creationId xmlns:a16="http://schemas.microsoft.com/office/drawing/2014/main" id="{62A9AC5C-A819-4EF1-B72F-187EC640378A}"/>
                </a:ext>
              </a:extLst>
            </p:cNvPr>
            <p:cNvSpPr/>
            <p:nvPr/>
          </p:nvSpPr>
          <p:spPr>
            <a:xfrm>
              <a:off x="4290802" y="2649397"/>
              <a:ext cx="676319" cy="127824"/>
            </a:xfrm>
            <a:prstGeom prst="rect">
              <a:avLst/>
            </a:prstGeom>
            <a:solidFill>
              <a:schemeClr val="accent6">
                <a:lumMod val="20000"/>
                <a:lumOff val="80000"/>
              </a:schemeClr>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Ремень</a:t>
              </a:r>
              <a:endParaRPr lang="ru-RU" sz="1100" dirty="0">
                <a:latin typeface="Times New Roman" panose="02020603050405020304" pitchFamily="18" charset="0"/>
                <a:ea typeface="SimSun" panose="02010600030101010101" pitchFamily="2" charset="-122"/>
              </a:endParaRPr>
            </a:p>
          </p:txBody>
        </p:sp>
        <p:sp>
          <p:nvSpPr>
            <p:cNvPr id="94" name="Прямоугольник 93">
              <a:extLst>
                <a:ext uri="{FF2B5EF4-FFF2-40B4-BE49-F238E27FC236}">
                  <a16:creationId xmlns:a16="http://schemas.microsoft.com/office/drawing/2014/main" id="{484EBC6A-F1EF-4B68-86B0-FFC55144E160}"/>
                </a:ext>
              </a:extLst>
            </p:cNvPr>
            <p:cNvSpPr/>
            <p:nvPr/>
          </p:nvSpPr>
          <p:spPr>
            <a:xfrm>
              <a:off x="5017886" y="2649397"/>
              <a:ext cx="676319" cy="127824"/>
            </a:xfrm>
            <a:prstGeom prst="rect">
              <a:avLst/>
            </a:prstGeom>
            <a:solidFill>
              <a:schemeClr val="accent6">
                <a:lumMod val="20000"/>
                <a:lumOff val="80000"/>
              </a:schemeClr>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Телефон</a:t>
              </a:r>
              <a:endParaRPr lang="ru-RU" sz="1100" dirty="0">
                <a:latin typeface="Times New Roman" panose="02020603050405020304" pitchFamily="18" charset="0"/>
                <a:ea typeface="SimSun" panose="02010600030101010101" pitchFamily="2" charset="-122"/>
              </a:endParaRPr>
            </a:p>
          </p:txBody>
        </p:sp>
        <p:sp>
          <p:nvSpPr>
            <p:cNvPr id="95" name="Прямоугольник 94">
              <a:extLst>
                <a:ext uri="{FF2B5EF4-FFF2-40B4-BE49-F238E27FC236}">
                  <a16:creationId xmlns:a16="http://schemas.microsoft.com/office/drawing/2014/main" id="{D5684D62-48BA-4C3F-B6A0-8FC221868363}"/>
                </a:ext>
              </a:extLst>
            </p:cNvPr>
            <p:cNvSpPr/>
            <p:nvPr/>
          </p:nvSpPr>
          <p:spPr>
            <a:xfrm>
              <a:off x="5017886" y="2812299"/>
              <a:ext cx="676319" cy="127824"/>
            </a:xfrm>
            <a:prstGeom prst="rect">
              <a:avLst/>
            </a:prstGeom>
            <a:solidFill>
              <a:schemeClr val="accent6">
                <a:lumMod val="20000"/>
                <a:lumOff val="80000"/>
              </a:schemeClr>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Прием пищи</a:t>
              </a:r>
              <a:endParaRPr lang="ru-RU" sz="1100" dirty="0">
                <a:latin typeface="Times New Roman" panose="02020603050405020304" pitchFamily="18" charset="0"/>
                <a:ea typeface="SimSun" panose="02010600030101010101" pitchFamily="2" charset="-122"/>
              </a:endParaRPr>
            </a:p>
          </p:txBody>
        </p:sp>
        <p:sp>
          <p:nvSpPr>
            <p:cNvPr id="96" name="Прямоугольник 95">
              <a:extLst>
                <a:ext uri="{FF2B5EF4-FFF2-40B4-BE49-F238E27FC236}">
                  <a16:creationId xmlns:a16="http://schemas.microsoft.com/office/drawing/2014/main" id="{0305384C-7BC7-4E72-BB3C-EC750C8F8CD2}"/>
                </a:ext>
              </a:extLst>
            </p:cNvPr>
            <p:cNvSpPr/>
            <p:nvPr/>
          </p:nvSpPr>
          <p:spPr>
            <a:xfrm>
              <a:off x="4287957" y="2479908"/>
              <a:ext cx="1406248" cy="127825"/>
            </a:xfrm>
            <a:prstGeom prst="rect">
              <a:avLst/>
            </a:prstGeom>
            <a:solidFill>
              <a:schemeClr val="accent6">
                <a:lumMod val="20000"/>
                <a:lumOff val="80000"/>
              </a:schemeClr>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Проблема с камерой</a:t>
              </a:r>
              <a:endParaRPr lang="ru-RU" sz="1100" dirty="0">
                <a:latin typeface="Times New Roman" panose="02020603050405020304" pitchFamily="18" charset="0"/>
                <a:ea typeface="SimSun" panose="02010600030101010101" pitchFamily="2" charset="-122"/>
              </a:endParaRPr>
            </a:p>
          </p:txBody>
        </p:sp>
        <p:sp>
          <p:nvSpPr>
            <p:cNvPr id="97" name="Прямоугольник 96">
              <a:extLst>
                <a:ext uri="{FF2B5EF4-FFF2-40B4-BE49-F238E27FC236}">
                  <a16:creationId xmlns:a16="http://schemas.microsoft.com/office/drawing/2014/main" id="{12918638-A8D0-415A-91B4-C551318F4218}"/>
                </a:ext>
              </a:extLst>
            </p:cNvPr>
            <p:cNvSpPr/>
            <p:nvPr/>
          </p:nvSpPr>
          <p:spPr>
            <a:xfrm>
              <a:off x="4255984" y="2443266"/>
              <a:ext cx="1475693" cy="527130"/>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ru-RU" sz="3200"/>
            </a:p>
          </p:txBody>
        </p:sp>
        <p:sp>
          <p:nvSpPr>
            <p:cNvPr id="98" name="Прямоугольник 97">
              <a:extLst>
                <a:ext uri="{FF2B5EF4-FFF2-40B4-BE49-F238E27FC236}">
                  <a16:creationId xmlns:a16="http://schemas.microsoft.com/office/drawing/2014/main" id="{C33517D7-00BA-4190-9338-44610BF927BA}"/>
                </a:ext>
              </a:extLst>
            </p:cNvPr>
            <p:cNvSpPr/>
            <p:nvPr/>
          </p:nvSpPr>
          <p:spPr>
            <a:xfrm>
              <a:off x="4266761" y="4429364"/>
              <a:ext cx="840382" cy="270000"/>
            </a:xfrm>
            <a:prstGeom prst="rect">
              <a:avLst/>
            </a:prstGeom>
            <a:solidFill>
              <a:schemeClr val="accent6">
                <a:lumMod val="20000"/>
                <a:lumOff val="80000"/>
              </a:schemeClr>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ru-RU" sz="1050" dirty="0">
                  <a:solidFill>
                    <a:srgbClr val="000000"/>
                  </a:solidFill>
                  <a:latin typeface="Times New Roman" panose="02020603050405020304" pitchFamily="18" charset="0"/>
                  <a:ea typeface="SimSun" panose="02010600030101010101" pitchFamily="2" charset="-122"/>
                </a:rPr>
                <a:t>Сонливость</a:t>
              </a:r>
            </a:p>
            <a:p>
              <a:pPr algn="ctr"/>
              <a:r>
                <a:rPr lang="en-US" sz="1050" dirty="0">
                  <a:solidFill>
                    <a:srgbClr val="000000"/>
                  </a:solidFill>
                  <a:latin typeface="Times New Roman" panose="02020603050405020304" pitchFamily="18" charset="0"/>
                  <a:ea typeface="SimSun" panose="02010600030101010101" pitchFamily="2" charset="-122"/>
                </a:rPr>
                <a:t>(</a:t>
              </a:r>
              <a:r>
                <a:rPr lang="ru-RU" sz="1050" dirty="0">
                  <a:solidFill>
                    <a:srgbClr val="000000"/>
                  </a:solidFill>
                  <a:latin typeface="Times New Roman" panose="02020603050405020304" pitchFamily="18" charset="0"/>
                  <a:ea typeface="SimSun" panose="02010600030101010101" pitchFamily="2" charset="-122"/>
                </a:rPr>
                <a:t>скорость</a:t>
              </a:r>
              <a:r>
                <a:rPr lang="en-US" sz="1050" dirty="0">
                  <a:solidFill>
                    <a:srgbClr val="000000"/>
                  </a:solidFill>
                  <a:latin typeface="Times New Roman" panose="02020603050405020304" pitchFamily="18" charset="0"/>
                  <a:ea typeface="SimSun" panose="02010600030101010101" pitchFamily="2" charset="-122"/>
                </a:rPr>
                <a:t>)</a:t>
              </a:r>
              <a:endParaRPr lang="ru-RU" sz="1100" dirty="0">
                <a:latin typeface="Times New Roman" panose="02020603050405020304" pitchFamily="18" charset="0"/>
                <a:ea typeface="SimSun" panose="02010600030101010101" pitchFamily="2" charset="-122"/>
              </a:endParaRPr>
            </a:p>
          </p:txBody>
        </p:sp>
      </p:grpSp>
      <p:sp>
        <p:nvSpPr>
          <p:cNvPr id="2" name="Заголовок 1">
            <a:extLst>
              <a:ext uri="{FF2B5EF4-FFF2-40B4-BE49-F238E27FC236}">
                <a16:creationId xmlns:a16="http://schemas.microsoft.com/office/drawing/2014/main" id="{80A9F94C-9865-40CD-A9BA-C20845A6D712}"/>
              </a:ext>
            </a:extLst>
          </p:cNvPr>
          <p:cNvSpPr>
            <a:spLocks noGrp="1"/>
          </p:cNvSpPr>
          <p:nvPr>
            <p:ph type="title"/>
          </p:nvPr>
        </p:nvSpPr>
        <p:spPr>
          <a:xfrm rot="16200000">
            <a:off x="-1972693" y="3475813"/>
            <a:ext cx="4793131" cy="771745"/>
          </a:xfrm>
        </p:spPr>
        <p:txBody>
          <a:bodyPr/>
          <a:lstStyle/>
          <a:p>
            <a:pPr algn="ctr"/>
            <a:r>
              <a:rPr lang="ru-RU" dirty="0"/>
              <a:t>Определение психофизиологических состояний на примере водителя ТС</a:t>
            </a:r>
          </a:p>
        </p:txBody>
      </p:sp>
    </p:spTree>
    <p:extLst>
      <p:ext uri="{BB962C8B-B14F-4D97-AF65-F5344CB8AC3E}">
        <p14:creationId xmlns:p14="http://schemas.microsoft.com/office/powerpoint/2010/main" val="3967341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FFD306-1CF7-27A7-C5ED-411F0493F44B}"/>
              </a:ext>
            </a:extLst>
          </p:cNvPr>
          <p:cNvSpPr>
            <a:spLocks noGrp="1"/>
          </p:cNvSpPr>
          <p:nvPr>
            <p:ph type="title"/>
          </p:nvPr>
        </p:nvSpPr>
        <p:spPr/>
        <p:txBody>
          <a:bodyPr/>
          <a:lstStyle/>
          <a:p>
            <a:r>
              <a:rPr lang="ru-RU" dirty="0"/>
              <a:t>Психофизиологическое состояние человека</a:t>
            </a:r>
          </a:p>
        </p:txBody>
      </p:sp>
      <p:sp>
        <p:nvSpPr>
          <p:cNvPr id="3" name="Объект 2">
            <a:extLst>
              <a:ext uri="{FF2B5EF4-FFF2-40B4-BE49-F238E27FC236}">
                <a16:creationId xmlns:a16="http://schemas.microsoft.com/office/drawing/2014/main" id="{A4F2F44D-243D-B982-6B05-BCEBAFDF1282}"/>
              </a:ext>
            </a:extLst>
          </p:cNvPr>
          <p:cNvSpPr>
            <a:spLocks noGrp="1"/>
          </p:cNvSpPr>
          <p:nvPr>
            <p:ph idx="1"/>
          </p:nvPr>
        </p:nvSpPr>
        <p:spPr>
          <a:xfrm>
            <a:off x="247650" y="1844824"/>
            <a:ext cx="9410700" cy="1152128"/>
          </a:xfrm>
        </p:spPr>
        <p:txBody>
          <a:bodyPr/>
          <a:lstStyle/>
          <a:p>
            <a:r>
              <a:rPr lang="ru-RU" dirty="0"/>
              <a:t>Совокупность изменения функционирования систем организма и психики при воздействии каких-либо факторов или ситуаций.</a:t>
            </a:r>
          </a:p>
          <a:p>
            <a:pPr lvl="1"/>
            <a:r>
              <a:rPr lang="ru-RU" b="0" i="0" dirty="0">
                <a:solidFill>
                  <a:srgbClr val="000000"/>
                </a:solidFill>
                <a:effectLst/>
                <a:latin typeface="Arial" panose="020B0604020202020204" pitchFamily="34" charset="0"/>
              </a:rPr>
              <a:t>Е. П. Ильин, </a:t>
            </a:r>
            <a:r>
              <a:rPr lang="ru-RU" dirty="0"/>
              <a:t>Психофизиология состояний человека. — СПб.: Питер, 2005. — 412 с: ил.</a:t>
            </a:r>
          </a:p>
        </p:txBody>
      </p:sp>
      <p:sp>
        <p:nvSpPr>
          <p:cNvPr id="4" name="Прямоугольник 3">
            <a:extLst>
              <a:ext uri="{FF2B5EF4-FFF2-40B4-BE49-F238E27FC236}">
                <a16:creationId xmlns:a16="http://schemas.microsoft.com/office/drawing/2014/main" id="{65019EE8-1C2D-F24E-A1FE-A8C89007C034}"/>
              </a:ext>
            </a:extLst>
          </p:cNvPr>
          <p:cNvSpPr/>
          <p:nvPr/>
        </p:nvSpPr>
        <p:spPr>
          <a:xfrm>
            <a:off x="416496" y="3068960"/>
            <a:ext cx="4608512" cy="297737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ru-RU" b="1" dirty="0">
                <a:solidFill>
                  <a:schemeClr val="tx1"/>
                </a:solidFill>
              </a:rPr>
              <a:t>Общая структура психофизиологического состояния человека</a:t>
            </a:r>
          </a:p>
        </p:txBody>
      </p:sp>
      <p:sp>
        <p:nvSpPr>
          <p:cNvPr id="5" name="Прямоугольник 4">
            <a:extLst>
              <a:ext uri="{FF2B5EF4-FFF2-40B4-BE49-F238E27FC236}">
                <a16:creationId xmlns:a16="http://schemas.microsoft.com/office/drawing/2014/main" id="{D27888FC-680C-6222-5FEC-A163C18D0516}"/>
              </a:ext>
            </a:extLst>
          </p:cNvPr>
          <p:cNvSpPr/>
          <p:nvPr/>
        </p:nvSpPr>
        <p:spPr>
          <a:xfrm>
            <a:off x="560512" y="3763863"/>
            <a:ext cx="4320480" cy="6683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ru-RU" b="1" dirty="0">
                <a:solidFill>
                  <a:schemeClr val="tx1"/>
                </a:solidFill>
              </a:rPr>
              <a:t>Психический уровень реагирования</a:t>
            </a:r>
          </a:p>
          <a:p>
            <a:pPr algn="ctr"/>
            <a:r>
              <a:rPr lang="ru-RU" dirty="0">
                <a:solidFill>
                  <a:schemeClr val="tx1"/>
                </a:solidFill>
              </a:rPr>
              <a:t>Переживания, психические процессы</a:t>
            </a:r>
          </a:p>
        </p:txBody>
      </p:sp>
      <p:sp>
        <p:nvSpPr>
          <p:cNvPr id="6" name="Прямоугольник 5">
            <a:extLst>
              <a:ext uri="{FF2B5EF4-FFF2-40B4-BE49-F238E27FC236}">
                <a16:creationId xmlns:a16="http://schemas.microsoft.com/office/drawing/2014/main" id="{BF170AE7-E166-B253-9346-D14866529805}"/>
              </a:ext>
            </a:extLst>
          </p:cNvPr>
          <p:cNvSpPr/>
          <p:nvPr/>
        </p:nvSpPr>
        <p:spPr>
          <a:xfrm>
            <a:off x="560512" y="4501368"/>
            <a:ext cx="4320480" cy="6683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ru-RU" b="1" dirty="0">
                <a:solidFill>
                  <a:schemeClr val="tx1"/>
                </a:solidFill>
              </a:rPr>
              <a:t>Физиологический уровень реагирования</a:t>
            </a:r>
          </a:p>
          <a:p>
            <a:pPr algn="ctr"/>
            <a:r>
              <a:rPr lang="ru-RU" dirty="0" err="1">
                <a:solidFill>
                  <a:schemeClr val="tx1"/>
                </a:solidFill>
              </a:rPr>
              <a:t>Вегетатика</a:t>
            </a:r>
            <a:r>
              <a:rPr lang="ru-RU" dirty="0">
                <a:solidFill>
                  <a:schemeClr val="tx1"/>
                </a:solidFill>
              </a:rPr>
              <a:t>, </a:t>
            </a:r>
            <a:r>
              <a:rPr lang="ru-RU" dirty="0" err="1">
                <a:solidFill>
                  <a:schemeClr val="tx1"/>
                </a:solidFill>
              </a:rPr>
              <a:t>соматика</a:t>
            </a:r>
            <a:r>
              <a:rPr lang="ru-RU" dirty="0">
                <a:solidFill>
                  <a:schemeClr val="tx1"/>
                </a:solidFill>
              </a:rPr>
              <a:t>, психомоторика</a:t>
            </a:r>
          </a:p>
        </p:txBody>
      </p:sp>
      <p:sp>
        <p:nvSpPr>
          <p:cNvPr id="7" name="Прямоугольник 6">
            <a:extLst>
              <a:ext uri="{FF2B5EF4-FFF2-40B4-BE49-F238E27FC236}">
                <a16:creationId xmlns:a16="http://schemas.microsoft.com/office/drawing/2014/main" id="{30BFD8C3-4A3A-4B01-A1E2-026F2DF3611E}"/>
              </a:ext>
            </a:extLst>
          </p:cNvPr>
          <p:cNvSpPr/>
          <p:nvPr/>
        </p:nvSpPr>
        <p:spPr>
          <a:xfrm>
            <a:off x="560512" y="5238873"/>
            <a:ext cx="4320480" cy="6683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ru-RU" b="1" dirty="0">
                <a:solidFill>
                  <a:schemeClr val="tx1"/>
                </a:solidFill>
              </a:rPr>
              <a:t>Поведенческий уровень реагирования</a:t>
            </a:r>
          </a:p>
          <a:p>
            <a:pPr algn="ctr"/>
            <a:r>
              <a:rPr lang="ru-RU" dirty="0">
                <a:solidFill>
                  <a:schemeClr val="tx1"/>
                </a:solidFill>
              </a:rPr>
              <a:t>Поведение, общение, деятельность</a:t>
            </a:r>
          </a:p>
        </p:txBody>
      </p:sp>
      <p:sp>
        <p:nvSpPr>
          <p:cNvPr id="12" name="Объект 2">
            <a:extLst>
              <a:ext uri="{FF2B5EF4-FFF2-40B4-BE49-F238E27FC236}">
                <a16:creationId xmlns:a16="http://schemas.microsoft.com/office/drawing/2014/main" id="{768D3ADA-CCDB-BABA-DE4C-7F6801A2383E}"/>
              </a:ext>
            </a:extLst>
          </p:cNvPr>
          <p:cNvSpPr txBox="1">
            <a:spLocks/>
          </p:cNvSpPr>
          <p:nvPr/>
        </p:nvSpPr>
        <p:spPr>
          <a:xfrm>
            <a:off x="5151837" y="3094136"/>
            <a:ext cx="4608512" cy="2952203"/>
          </a:xfrm>
          <a:prstGeom prst="rect">
            <a:avLst/>
          </a:prstGeom>
        </p:spPr>
        <p:txBody>
          <a:bodyPr vert="horz" lIns="91440" tIns="45720" rIns="91440" bIns="45720" rtlCol="0">
            <a:normAutofit fontScale="62500" lnSpcReduction="20000"/>
          </a:bodyPr>
          <a:lstStyle>
            <a:lvl1pPr marL="342900" indent="-342900" algn="just"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just"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spcBef>
                <a:spcPct val="200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spcBef>
                <a:spcPct val="20000"/>
              </a:spcBef>
              <a:buFont typeface="Arial"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spcBef>
                <a:spcPct val="20000"/>
              </a:spcBef>
              <a:buFont typeface="Arial"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ru-RU" dirty="0"/>
              <a:t>Прохоров А. О. Методы психической саморегуляции: Казань, 1990.</a:t>
            </a:r>
          </a:p>
          <a:p>
            <a:pPr lvl="1"/>
            <a:r>
              <a:rPr lang="ru-RU" dirty="0"/>
              <a:t>Деятельностные состояния</a:t>
            </a:r>
          </a:p>
          <a:p>
            <a:pPr lvl="2"/>
            <a:r>
              <a:rPr lang="ru-RU" dirty="0"/>
              <a:t>вдохновение, увлеченность…</a:t>
            </a:r>
          </a:p>
          <a:p>
            <a:pPr lvl="1"/>
            <a:r>
              <a:rPr lang="ru-RU" dirty="0"/>
              <a:t>Состояния общения</a:t>
            </a:r>
          </a:p>
          <a:p>
            <a:pPr lvl="2"/>
            <a:r>
              <a:rPr lang="ru-RU" dirty="0"/>
              <a:t>симпатия, откровение-откровенность, смущение,…</a:t>
            </a:r>
          </a:p>
          <a:p>
            <a:pPr lvl="1"/>
            <a:r>
              <a:rPr lang="ru-RU" dirty="0"/>
              <a:t>Состояния, обусловленные системой отношений к действительности и направленностью</a:t>
            </a:r>
          </a:p>
          <a:p>
            <a:pPr lvl="2"/>
            <a:r>
              <a:rPr lang="ru-RU" dirty="0"/>
              <a:t>озабоченность, вражда, …</a:t>
            </a:r>
          </a:p>
          <a:p>
            <a:pPr lvl="1"/>
            <a:r>
              <a:rPr lang="ru-RU" b="1" dirty="0">
                <a:solidFill>
                  <a:srgbClr val="C00000"/>
                </a:solidFill>
              </a:rPr>
              <a:t>Состояния, обусловленные биологическими компонентами характера (психофизиологические состояния)</a:t>
            </a:r>
          </a:p>
          <a:p>
            <a:pPr lvl="2"/>
            <a:r>
              <a:rPr lang="ru-RU" b="1" dirty="0">
                <a:solidFill>
                  <a:srgbClr val="C00000"/>
                </a:solidFill>
              </a:rPr>
              <a:t>бодрость, утомление, сонливость,…</a:t>
            </a:r>
          </a:p>
          <a:p>
            <a:pPr lvl="1"/>
            <a:r>
              <a:rPr lang="ru-RU" dirty="0"/>
              <a:t>Эмоциональные состояния</a:t>
            </a:r>
          </a:p>
          <a:p>
            <a:pPr lvl="2"/>
            <a:r>
              <a:rPr lang="ru-RU" dirty="0"/>
              <a:t>радость, страх, …</a:t>
            </a:r>
          </a:p>
          <a:p>
            <a:pPr lvl="1"/>
            <a:r>
              <a:rPr lang="ru-RU" dirty="0"/>
              <a:t>Волевые состояния</a:t>
            </a:r>
          </a:p>
          <a:p>
            <a:pPr lvl="2"/>
            <a:r>
              <a:rPr lang="ru-RU" dirty="0"/>
              <a:t>решимость, леность-лень, …</a:t>
            </a:r>
          </a:p>
          <a:p>
            <a:pPr lvl="1"/>
            <a:r>
              <a:rPr lang="ru-RU" dirty="0"/>
              <a:t>Интеллектуальные состояния</a:t>
            </a:r>
          </a:p>
          <a:p>
            <a:pPr lvl="2"/>
            <a:r>
              <a:rPr lang="ru-RU" dirty="0"/>
              <a:t>Задумчивость, ...</a:t>
            </a:r>
          </a:p>
        </p:txBody>
      </p:sp>
    </p:spTree>
    <p:extLst>
      <p:ext uri="{BB962C8B-B14F-4D97-AF65-F5344CB8AC3E}">
        <p14:creationId xmlns:p14="http://schemas.microsoft.com/office/powerpoint/2010/main" val="260464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131536"/>
                </a:solidFill>
                <a:latin typeface="Century Gothic" panose="020B0502020202020204" pitchFamily="34" charset="0"/>
              </a:rPr>
              <a:t>Алгоритм построения трехмерного скелета человека и использования оптического потока</a:t>
            </a:r>
            <a:endParaRPr lang="ru-RU" dirty="0"/>
          </a:p>
        </p:txBody>
      </p:sp>
      <p:sp>
        <p:nvSpPr>
          <p:cNvPr id="4" name="Номер слайда 3"/>
          <p:cNvSpPr>
            <a:spLocks noGrp="1"/>
          </p:cNvSpPr>
          <p:nvPr>
            <p:ph type="sldNum" sz="quarter" idx="12"/>
          </p:nvPr>
        </p:nvSpPr>
        <p:spPr/>
        <p:txBody>
          <a:bodyPr/>
          <a:lstStyle/>
          <a:p>
            <a:pPr>
              <a:defRPr/>
            </a:pPr>
            <a:fld id="{E31854B7-EA64-4DF7-9F3B-EDD2BE4CAF1D}" type="slidenum">
              <a:rPr lang="ru-RU" altLang="en-US" smtClean="0"/>
              <a:pPr>
                <a:defRPr/>
              </a:pPr>
              <a:t>20</a:t>
            </a:fld>
            <a:endParaRPr lang="ru-RU" altLang="en-US"/>
          </a:p>
        </p:txBody>
      </p:sp>
      <p:sp>
        <p:nvSpPr>
          <p:cNvPr id="3" name="Номер слайда 3">
            <a:extLst>
              <a:ext uri="{FF2B5EF4-FFF2-40B4-BE49-F238E27FC236}">
                <a16:creationId xmlns:a16="http://schemas.microsoft.com/office/drawing/2014/main" id="{49DE9E63-1ACC-9219-CC97-8F83227961C4}"/>
              </a:ext>
            </a:extLst>
          </p:cNvPr>
          <p:cNvSpPr>
            <a:spLocks noGrp="1"/>
          </p:cNvSpPr>
          <p:nvPr/>
        </p:nvSpPr>
        <p:spPr bwMode="auto">
          <a:xfrm>
            <a:off x="8884183" y="5903460"/>
            <a:ext cx="1746251" cy="219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ru-RU"/>
            </a:defPPr>
            <a:lvl1pPr algn="r" rtl="0" eaLnBrk="1" fontAlgn="base" hangingPunct="1">
              <a:spcBef>
                <a:spcPct val="0"/>
              </a:spcBef>
              <a:spcAft>
                <a:spcPct val="0"/>
              </a:spcAft>
              <a:defRPr sz="1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36057C5E-17E8-4A71-839D-3981C720C118}" type="slidenum">
              <a:rPr lang="ru-RU" smtClean="0"/>
              <a:pPr/>
              <a:t>5</a:t>
            </a:fld>
            <a:endParaRPr lang="ru-RU"/>
          </a:p>
        </p:txBody>
      </p:sp>
      <p:pic>
        <p:nvPicPr>
          <p:cNvPr id="8" name="Рисунок 7">
            <a:extLst>
              <a:ext uri="{FF2B5EF4-FFF2-40B4-BE49-F238E27FC236}">
                <a16:creationId xmlns:a16="http://schemas.microsoft.com/office/drawing/2014/main" id="{1D457977-BAC5-2441-9F41-C827D4E95086}"/>
              </a:ext>
            </a:extLst>
          </p:cNvPr>
          <p:cNvPicPr>
            <a:picLocks noChangeAspect="1"/>
          </p:cNvPicPr>
          <p:nvPr/>
        </p:nvPicPr>
        <p:blipFill rotWithShape="1">
          <a:blip r:embed="rId2"/>
          <a:srcRect l="14849" t="11565" r="9050"/>
          <a:stretch/>
        </p:blipFill>
        <p:spPr>
          <a:xfrm>
            <a:off x="704528" y="2161759"/>
            <a:ext cx="4559888" cy="3974223"/>
          </a:xfrm>
          <a:prstGeom prst="rect">
            <a:avLst/>
          </a:prstGeom>
        </p:spPr>
      </p:pic>
      <p:sp>
        <p:nvSpPr>
          <p:cNvPr id="9" name="Прямоугольник 8">
            <a:extLst>
              <a:ext uri="{FF2B5EF4-FFF2-40B4-BE49-F238E27FC236}">
                <a16:creationId xmlns:a16="http://schemas.microsoft.com/office/drawing/2014/main" id="{B106BFA0-FF9E-EF7A-6E48-A8EB520BC68B}"/>
              </a:ext>
            </a:extLst>
          </p:cNvPr>
          <p:cNvSpPr/>
          <p:nvPr/>
        </p:nvSpPr>
        <p:spPr>
          <a:xfrm>
            <a:off x="5961112" y="2204864"/>
            <a:ext cx="3684182" cy="2031325"/>
          </a:xfrm>
          <a:prstGeom prst="rect">
            <a:avLst/>
          </a:prstGeom>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b="1" dirty="0" err="1">
                <a:ea typeface="Noto Sans CJK SC"/>
                <a:cs typeface="Lohit Devanagari"/>
              </a:rPr>
              <a:t>FasterRCNN</a:t>
            </a:r>
            <a:r>
              <a:rPr lang="ru-RU" dirty="0">
                <a:ea typeface="Noto Sans CJK SC"/>
                <a:cs typeface="Lohit Devanagari"/>
              </a:rPr>
              <a:t> – для детектирования человека на первом кадре</a:t>
            </a:r>
            <a:r>
              <a:rPr lang="en-US" dirty="0">
                <a:ea typeface="Noto Sans CJK SC"/>
                <a:cs typeface="Lohit Devanagari"/>
              </a:rPr>
              <a:t>.</a:t>
            </a:r>
            <a:endParaRPr lang="en-US" sz="2400" dirty="0"/>
          </a:p>
          <a:p>
            <a:r>
              <a:rPr lang="en-US" b="1" dirty="0" err="1"/>
              <a:t>OpenPose</a:t>
            </a:r>
            <a:r>
              <a:rPr lang="en-US" dirty="0"/>
              <a:t> </a:t>
            </a:r>
            <a:r>
              <a:rPr lang="ru-RU" dirty="0">
                <a:ea typeface="Noto Sans CJK SC"/>
                <a:cs typeface="Lohit Devanagari"/>
              </a:rPr>
              <a:t>– для оценки ключевых точек тела человека</a:t>
            </a:r>
            <a:r>
              <a:rPr lang="en-US" dirty="0">
                <a:ea typeface="Noto Sans CJK SC"/>
                <a:cs typeface="Lohit Devanagari"/>
              </a:rPr>
              <a:t>.</a:t>
            </a:r>
            <a:endParaRPr lang="ru-RU" dirty="0">
              <a:ea typeface="Noto Sans CJK SC"/>
              <a:cs typeface="Lohit Devanagari"/>
            </a:endParaRPr>
          </a:p>
          <a:p>
            <a:r>
              <a:rPr lang="en-US" b="1" dirty="0" err="1"/>
              <a:t>SelFlow</a:t>
            </a:r>
            <a:r>
              <a:rPr lang="ru-RU" dirty="0">
                <a:ea typeface="Noto Sans CJK SC"/>
                <a:cs typeface="Lohit Devanagari"/>
              </a:rPr>
              <a:t> –</a:t>
            </a:r>
            <a:r>
              <a:rPr lang="en-US" dirty="0"/>
              <a:t> </a:t>
            </a:r>
            <a:r>
              <a:rPr lang="ru-RU" dirty="0"/>
              <a:t>для построения оптического потока</a:t>
            </a:r>
            <a:r>
              <a:rPr lang="en-US" dirty="0"/>
              <a:t>.</a:t>
            </a:r>
            <a:endParaRPr lang="en-US" sz="2400" dirty="0"/>
          </a:p>
        </p:txBody>
      </p:sp>
    </p:spTree>
    <p:extLst>
      <p:ext uri="{BB962C8B-B14F-4D97-AF65-F5344CB8AC3E}">
        <p14:creationId xmlns:p14="http://schemas.microsoft.com/office/powerpoint/2010/main" val="1637148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Алгоритм определения частоты дыхания </a:t>
            </a:r>
            <a:r>
              <a:rPr lang="ru-RU" dirty="0" err="1"/>
              <a:t>опреатора</a:t>
            </a:r>
            <a:endParaRPr lang="ru-RU" dirty="0"/>
          </a:p>
        </p:txBody>
      </p:sp>
      <p:sp>
        <p:nvSpPr>
          <p:cNvPr id="6" name="Объект 5"/>
          <p:cNvSpPr>
            <a:spLocks noGrp="1"/>
          </p:cNvSpPr>
          <p:nvPr>
            <p:ph idx="1"/>
          </p:nvPr>
        </p:nvSpPr>
        <p:spPr>
          <a:xfrm>
            <a:off x="200472" y="4221088"/>
            <a:ext cx="9410700" cy="2232248"/>
          </a:xfrm>
        </p:spPr>
        <p:txBody>
          <a:bodyPr>
            <a:normAutofit/>
          </a:bodyPr>
          <a:lstStyle/>
          <a:p>
            <a:r>
              <a:rPr lang="ru-RU" dirty="0"/>
              <a:t>10 вдохов и выдохов за минуту.</a:t>
            </a:r>
          </a:p>
          <a:p>
            <a:r>
              <a:rPr lang="ru-RU" dirty="0"/>
              <a:t>Дыхание не стабильное.</a:t>
            </a:r>
          </a:p>
          <a:p>
            <a:r>
              <a:rPr lang="ru-RU" dirty="0"/>
              <a:t>Дыхание не ритмичное.</a:t>
            </a:r>
            <a:endParaRPr lang="en-US" dirty="0"/>
          </a:p>
          <a:p>
            <a:pPr marL="0" indent="0">
              <a:buNone/>
            </a:pPr>
            <a:endParaRPr lang="en-GB" sz="1050" dirty="0"/>
          </a:p>
          <a:p>
            <a:pPr marL="0" indent="0">
              <a:buNone/>
            </a:pPr>
            <a:endParaRPr lang="en-GB" sz="1050" dirty="0"/>
          </a:p>
          <a:p>
            <a:pPr marL="0" indent="0">
              <a:buNone/>
            </a:pPr>
            <a:r>
              <a:rPr lang="en-GB" sz="1050" dirty="0"/>
              <a:t>Othman W., Kashevnik A., Ryabchikov I., Shilov N. Contactless Camera-Based Approach for Driver Respiratory Rate Evaluation in Vehicle Cabin. Proceedings of the 2022 Intelligent Systems Conference (IntelliSys 2022), Amsterdam, The Netherlands, 1-2 September 2022Springer, Cham. 2022. Vol. 2.</a:t>
            </a:r>
          </a:p>
          <a:p>
            <a:pPr marL="0" indent="0">
              <a:buNone/>
            </a:pPr>
            <a:r>
              <a:rPr lang="en-GB" sz="1050" dirty="0"/>
              <a:t>Kashevnik A., Othman W., Ryabchikov I., Shilov N. Estimation of Motion and Respiratory Characteristics during the Meditation Practice Based on Video Analysis. Sensors, MDPI AG, Basel, Switzerland. 2021. Vol. 21(11). P. 1–22.</a:t>
            </a:r>
            <a:endParaRPr lang="ru-RU" sz="1050" dirty="0"/>
          </a:p>
        </p:txBody>
      </p:sp>
      <p:sp>
        <p:nvSpPr>
          <p:cNvPr id="4" name="Номер слайда 3"/>
          <p:cNvSpPr>
            <a:spLocks noGrp="1"/>
          </p:cNvSpPr>
          <p:nvPr>
            <p:ph type="sldNum" sz="quarter" idx="4294967295"/>
          </p:nvPr>
        </p:nvSpPr>
        <p:spPr>
          <a:xfrm>
            <a:off x="8486775" y="6597650"/>
            <a:ext cx="1419225" cy="219075"/>
          </a:xfrm>
          <a:prstGeom prst="rect">
            <a:avLst/>
          </a:prstGeom>
        </p:spPr>
        <p:txBody>
          <a:bodyPr/>
          <a:lstStyle/>
          <a:p>
            <a:pPr>
              <a:defRPr/>
            </a:pPr>
            <a:fld id="{E31854B7-EA64-4DF7-9F3B-EDD2BE4CAF1D}" type="slidenum">
              <a:rPr lang="ru-RU" altLang="en-US" smtClean="0"/>
              <a:pPr>
                <a:defRPr/>
              </a:pPr>
              <a:t>21</a:t>
            </a:fld>
            <a:endParaRPr lang="ru-RU" altLang="en-US"/>
          </a:p>
        </p:txBody>
      </p:sp>
      <p:pic>
        <p:nvPicPr>
          <p:cNvPr id="5" name="Рисунок 4">
            <a:extLst>
              <a:ext uri="{FF2B5EF4-FFF2-40B4-BE49-F238E27FC236}">
                <a16:creationId xmlns:a16="http://schemas.microsoft.com/office/drawing/2014/main" id="{ED9558B9-FCC8-4DD8-AABB-1AD07848C9EC}"/>
              </a:ext>
            </a:extLst>
          </p:cNvPr>
          <p:cNvPicPr>
            <a:picLocks noChangeAspect="1"/>
          </p:cNvPicPr>
          <p:nvPr/>
        </p:nvPicPr>
        <p:blipFill>
          <a:blip r:embed="rId2"/>
          <a:stretch>
            <a:fillRect/>
          </a:stretch>
        </p:blipFill>
        <p:spPr>
          <a:xfrm>
            <a:off x="344488" y="1988840"/>
            <a:ext cx="9137182" cy="2175036"/>
          </a:xfrm>
          <a:prstGeom prst="rect">
            <a:avLst/>
          </a:prstGeom>
        </p:spPr>
      </p:pic>
    </p:spTree>
    <p:extLst>
      <p:ext uri="{BB962C8B-B14F-4D97-AF65-F5344CB8AC3E}">
        <p14:creationId xmlns:p14="http://schemas.microsoft.com/office/powerpoint/2010/main" val="2553375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4528" y="979135"/>
            <a:ext cx="3653089" cy="2304256"/>
          </a:xfrm>
          <a:prstGeom prst="rect">
            <a:avLst/>
          </a:prstGeom>
        </p:spPr>
      </p:pic>
      <p:sp>
        <p:nvSpPr>
          <p:cNvPr id="7170" name="Заголовок 1"/>
          <p:cNvSpPr>
            <a:spLocks noGrp="1" noChangeArrowheads="1"/>
          </p:cNvSpPr>
          <p:nvPr>
            <p:ph type="title"/>
          </p:nvPr>
        </p:nvSpPr>
        <p:spPr>
          <a:xfrm rot="16200000">
            <a:off x="-2321446" y="3595514"/>
            <a:ext cx="4917252" cy="388640"/>
          </a:xfrm>
        </p:spPr>
        <p:txBody>
          <a:bodyPr/>
          <a:lstStyle/>
          <a:p>
            <a:pPr algn="ctr"/>
            <a:r>
              <a:rPr lang="ru-RU" dirty="0"/>
              <a:t>Прототип </a:t>
            </a:r>
            <a:r>
              <a:rPr lang="en-US" dirty="0"/>
              <a:t>c</a:t>
            </a:r>
            <a:r>
              <a:rPr lang="ru-RU" dirty="0"/>
              <a:t>системы мониторинга водителя</a:t>
            </a:r>
            <a:endParaRPr lang="ru-RU" altLang="ru-RU" dirty="0"/>
          </a:p>
        </p:txBody>
      </p:sp>
      <p:sp>
        <p:nvSpPr>
          <p:cNvPr id="7171" name="Номер слайда 3"/>
          <p:cNvSpPr>
            <a:spLocks noGrp="1" noChangeArrowheads="1"/>
          </p:cNvSpPr>
          <p:nvPr>
            <p:ph type="sldNum" sz="quarter" idx="4294967295"/>
          </p:nvPr>
        </p:nvSpPr>
        <p:spPr>
          <a:xfrm>
            <a:off x="2232026" y="6597651"/>
            <a:ext cx="5529263" cy="2190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fld id="{65C9B3BD-992D-4A6E-8872-5473C9952DAF}" type="slidenum">
              <a:rPr lang="ru-RU" altLang="ru-RU" smtClean="0"/>
              <a:pPr algn="ctr"/>
              <a:t>22</a:t>
            </a:fld>
            <a:endParaRPr lang="ru-RU" altLang="ru-RU"/>
          </a:p>
        </p:txBody>
      </p:sp>
      <p:pic>
        <p:nvPicPr>
          <p:cNvPr id="3" name="Рисунок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7891" y="3136988"/>
            <a:ext cx="6192688" cy="3486639"/>
          </a:xfrm>
          <a:prstGeom prst="rect">
            <a:avLst/>
          </a:prstGeom>
        </p:spPr>
      </p:pic>
      <p:pic>
        <p:nvPicPr>
          <p:cNvPr id="2" name="Рисунок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25008" y="1125538"/>
            <a:ext cx="4139174" cy="2664296"/>
          </a:xfrm>
          <a:prstGeom prst="rect">
            <a:avLst/>
          </a:prstGeom>
        </p:spPr>
      </p:pic>
      <p:sp>
        <p:nvSpPr>
          <p:cNvPr id="4" name="TextBox 3"/>
          <p:cNvSpPr txBox="1"/>
          <p:nvPr/>
        </p:nvSpPr>
        <p:spPr>
          <a:xfrm>
            <a:off x="7112851" y="4793135"/>
            <a:ext cx="1907704" cy="646331"/>
          </a:xfrm>
          <a:prstGeom prst="rect">
            <a:avLst/>
          </a:prstGeom>
          <a:noFill/>
        </p:spPr>
        <p:txBody>
          <a:bodyPr wrap="square" rtlCol="0">
            <a:spAutoFit/>
          </a:bodyPr>
          <a:lstStyle/>
          <a:p>
            <a:pPr algn="ctr"/>
            <a:r>
              <a:rPr lang="en-US" dirty="0"/>
              <a:t>Drowsiness Dangerous State</a:t>
            </a:r>
            <a:endParaRPr lang="ru-RU" dirty="0"/>
          </a:p>
        </p:txBody>
      </p:sp>
      <p:sp>
        <p:nvSpPr>
          <p:cNvPr id="5" name="Скругленная прямоугольная выноска 4"/>
          <p:cNvSpPr/>
          <p:nvPr/>
        </p:nvSpPr>
        <p:spPr>
          <a:xfrm>
            <a:off x="7346623" y="3448775"/>
            <a:ext cx="1440160" cy="500234"/>
          </a:xfrm>
          <a:prstGeom prst="wedgeRoundRectCallout">
            <a:avLst>
              <a:gd name="adj1" fmla="val -128432"/>
              <a:gd name="adj2" fmla="val -168139"/>
              <a:gd name="adj3" fmla="val 16667"/>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Head rotation angle</a:t>
            </a:r>
            <a:endParaRPr lang="ru-RU" sz="1400" dirty="0">
              <a:solidFill>
                <a:schemeClr val="tx1"/>
              </a:solidFill>
            </a:endParaRPr>
          </a:p>
        </p:txBody>
      </p:sp>
      <p:sp>
        <p:nvSpPr>
          <p:cNvPr id="12" name="Скругленная прямоугольная выноска 11"/>
          <p:cNvSpPr/>
          <p:nvPr/>
        </p:nvSpPr>
        <p:spPr>
          <a:xfrm>
            <a:off x="6177136" y="3448775"/>
            <a:ext cx="1080120" cy="500234"/>
          </a:xfrm>
          <a:prstGeom prst="wedgeRoundRectCallout">
            <a:avLst>
              <a:gd name="adj1" fmla="val -71667"/>
              <a:gd name="adj2" fmla="val -156033"/>
              <a:gd name="adj3" fmla="val 16667"/>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Yawns count</a:t>
            </a:r>
            <a:endParaRPr lang="ru-RU" sz="1400" dirty="0">
              <a:solidFill>
                <a:schemeClr val="tx1"/>
              </a:solidFill>
            </a:endParaRPr>
          </a:p>
        </p:txBody>
      </p:sp>
      <p:sp>
        <p:nvSpPr>
          <p:cNvPr id="13" name="Скругленная прямоугольная выноска 12"/>
          <p:cNvSpPr/>
          <p:nvPr/>
        </p:nvSpPr>
        <p:spPr>
          <a:xfrm>
            <a:off x="4232920" y="2382659"/>
            <a:ext cx="1030408" cy="500234"/>
          </a:xfrm>
          <a:prstGeom prst="wedgeRoundRectCallout">
            <a:avLst>
              <a:gd name="adj1" fmla="val 79146"/>
              <a:gd name="adj2" fmla="val 35235"/>
              <a:gd name="adj3" fmla="val 16667"/>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Eye openness </a:t>
            </a:r>
            <a:endParaRPr lang="ru-RU" sz="1400" dirty="0">
              <a:solidFill>
                <a:schemeClr val="tx1"/>
              </a:solidFill>
            </a:endParaRPr>
          </a:p>
        </p:txBody>
      </p:sp>
    </p:spTree>
    <p:extLst>
      <p:ext uri="{BB962C8B-B14F-4D97-AF65-F5344CB8AC3E}">
        <p14:creationId xmlns:p14="http://schemas.microsoft.com/office/powerpoint/2010/main" val="2363832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Прототип системы мониторинга оператора ПК</a:t>
            </a:r>
          </a:p>
        </p:txBody>
      </p:sp>
      <p:pic>
        <p:nvPicPr>
          <p:cNvPr id="6" name="Без названия">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23999" r="26287" b="51227"/>
          <a:stretch/>
        </p:blipFill>
        <p:spPr>
          <a:xfrm>
            <a:off x="1208584" y="1844824"/>
            <a:ext cx="7700359" cy="4248472"/>
          </a:xfrm>
        </p:spPr>
      </p:pic>
      <p:sp>
        <p:nvSpPr>
          <p:cNvPr id="4" name="Номер слайда 3"/>
          <p:cNvSpPr>
            <a:spLocks noGrp="1"/>
          </p:cNvSpPr>
          <p:nvPr>
            <p:ph type="sldNum" sz="quarter" idx="12"/>
          </p:nvPr>
        </p:nvSpPr>
        <p:spPr/>
        <p:txBody>
          <a:bodyPr/>
          <a:lstStyle/>
          <a:p>
            <a:pPr>
              <a:defRPr/>
            </a:pPr>
            <a:fld id="{E31854B7-EA64-4DF7-9F3B-EDD2BE4CAF1D}" type="slidenum">
              <a:rPr lang="ru-RU" altLang="en-US" smtClean="0"/>
              <a:pPr>
                <a:defRPr/>
              </a:pPr>
              <a:t>23</a:t>
            </a:fld>
            <a:endParaRPr lang="ru-RU" altLang="en-US"/>
          </a:p>
        </p:txBody>
      </p:sp>
    </p:spTree>
    <p:extLst>
      <p:ext uri="{BB962C8B-B14F-4D97-AF65-F5344CB8AC3E}">
        <p14:creationId xmlns:p14="http://schemas.microsoft.com/office/powerpoint/2010/main" val="23791340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lgn="ctr">
              <a:buNone/>
            </a:pPr>
            <a:endParaRPr lang="ru-RU" sz="3600" dirty="0"/>
          </a:p>
          <a:p>
            <a:pPr marL="0" indent="0" algn="ctr">
              <a:buNone/>
            </a:pPr>
            <a:endParaRPr lang="ru-RU" sz="3600" dirty="0"/>
          </a:p>
          <a:p>
            <a:pPr marL="0" indent="0" algn="ctr">
              <a:buNone/>
            </a:pPr>
            <a:r>
              <a:rPr lang="ru-RU" sz="3600" dirty="0"/>
              <a:t>Положение 2</a:t>
            </a:r>
          </a:p>
          <a:p>
            <a:pPr marL="0" indent="0" algn="ctr">
              <a:buNone/>
            </a:pPr>
            <a:r>
              <a:rPr lang="ru-RU" sz="3600" dirty="0"/>
              <a:t>Метод анализа данных глазодвигательной активности</a:t>
            </a:r>
          </a:p>
        </p:txBody>
      </p:sp>
    </p:spTree>
    <p:extLst>
      <p:ext uri="{BB962C8B-B14F-4D97-AF65-F5344CB8AC3E}">
        <p14:creationId xmlns:p14="http://schemas.microsoft.com/office/powerpoint/2010/main" val="238367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B1FF31-EB01-E74E-43E1-EC615FC6A46C}"/>
              </a:ext>
            </a:extLst>
          </p:cNvPr>
          <p:cNvSpPr>
            <a:spLocks noGrp="1"/>
          </p:cNvSpPr>
          <p:nvPr>
            <p:ph type="title"/>
          </p:nvPr>
        </p:nvSpPr>
        <p:spPr/>
        <p:txBody>
          <a:bodyPr/>
          <a:lstStyle/>
          <a:p>
            <a:r>
              <a:rPr lang="ru-RU" dirty="0"/>
              <a:t>Используемый набор данных</a:t>
            </a:r>
          </a:p>
        </p:txBody>
      </p:sp>
      <p:cxnSp>
        <p:nvCxnSpPr>
          <p:cNvPr id="4" name="Прямая со стрелкой 3">
            <a:extLst>
              <a:ext uri="{FF2B5EF4-FFF2-40B4-BE49-F238E27FC236}">
                <a16:creationId xmlns:a16="http://schemas.microsoft.com/office/drawing/2014/main" id="{D8BA5453-4E35-97E7-DC17-0CFDD5D38729}"/>
              </a:ext>
            </a:extLst>
          </p:cNvPr>
          <p:cNvCxnSpPr/>
          <p:nvPr/>
        </p:nvCxnSpPr>
        <p:spPr>
          <a:xfrm>
            <a:off x="343618" y="3631343"/>
            <a:ext cx="8568952" cy="0"/>
          </a:xfrm>
          <a:prstGeom prst="straightConnector1">
            <a:avLst/>
          </a:prstGeom>
          <a:ln w="19050">
            <a:tailEnd type="stealt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747794B-3619-D73B-476E-7D3D43D1AADD}"/>
              </a:ext>
            </a:extLst>
          </p:cNvPr>
          <p:cNvSpPr txBox="1"/>
          <p:nvPr/>
        </p:nvSpPr>
        <p:spPr>
          <a:xfrm>
            <a:off x="8753085" y="3698237"/>
            <a:ext cx="1188146" cy="338554"/>
          </a:xfrm>
          <a:prstGeom prst="rect">
            <a:avLst/>
          </a:prstGeom>
          <a:noFill/>
        </p:spPr>
        <p:txBody>
          <a:bodyPr wrap="none" rtlCol="0">
            <a:spAutoFit/>
          </a:bodyPr>
          <a:lstStyle/>
          <a:p>
            <a:r>
              <a:rPr lang="ru-RU" sz="1600" i="1" dirty="0"/>
              <a:t>Время, мин</a:t>
            </a:r>
          </a:p>
        </p:txBody>
      </p:sp>
      <p:sp>
        <p:nvSpPr>
          <p:cNvPr id="6" name="TextBox 5">
            <a:extLst>
              <a:ext uri="{FF2B5EF4-FFF2-40B4-BE49-F238E27FC236}">
                <a16:creationId xmlns:a16="http://schemas.microsoft.com/office/drawing/2014/main" id="{B5F47E5D-7CA5-9630-2FDD-7610EAA21376}"/>
              </a:ext>
            </a:extLst>
          </p:cNvPr>
          <p:cNvSpPr txBox="1"/>
          <p:nvPr/>
        </p:nvSpPr>
        <p:spPr>
          <a:xfrm>
            <a:off x="343618" y="3694476"/>
            <a:ext cx="301686" cy="369332"/>
          </a:xfrm>
          <a:prstGeom prst="rect">
            <a:avLst/>
          </a:prstGeom>
          <a:noFill/>
        </p:spPr>
        <p:txBody>
          <a:bodyPr wrap="none" rtlCol="0">
            <a:spAutoFit/>
          </a:bodyPr>
          <a:lstStyle/>
          <a:p>
            <a:r>
              <a:rPr lang="ru-RU" dirty="0"/>
              <a:t>0</a:t>
            </a:r>
          </a:p>
        </p:txBody>
      </p:sp>
      <p:sp>
        <p:nvSpPr>
          <p:cNvPr id="7" name="TextBox 6">
            <a:extLst>
              <a:ext uri="{FF2B5EF4-FFF2-40B4-BE49-F238E27FC236}">
                <a16:creationId xmlns:a16="http://schemas.microsoft.com/office/drawing/2014/main" id="{0CDDFB70-581F-75D9-96C4-E99B9D75C58F}"/>
              </a:ext>
            </a:extLst>
          </p:cNvPr>
          <p:cNvSpPr txBox="1"/>
          <p:nvPr/>
        </p:nvSpPr>
        <p:spPr>
          <a:xfrm>
            <a:off x="1241946" y="3694476"/>
            <a:ext cx="418704" cy="369332"/>
          </a:xfrm>
          <a:prstGeom prst="rect">
            <a:avLst/>
          </a:prstGeom>
          <a:noFill/>
        </p:spPr>
        <p:txBody>
          <a:bodyPr wrap="none" rtlCol="0">
            <a:spAutoFit/>
          </a:bodyPr>
          <a:lstStyle/>
          <a:p>
            <a:r>
              <a:rPr lang="ru-RU" dirty="0"/>
              <a:t>10</a:t>
            </a:r>
          </a:p>
        </p:txBody>
      </p:sp>
      <p:sp>
        <p:nvSpPr>
          <p:cNvPr id="8" name="Правая фигурная скобка 7">
            <a:extLst>
              <a:ext uri="{FF2B5EF4-FFF2-40B4-BE49-F238E27FC236}">
                <a16:creationId xmlns:a16="http://schemas.microsoft.com/office/drawing/2014/main" id="{69AB7CD3-B682-D270-44C1-E60F7913B555}"/>
              </a:ext>
            </a:extLst>
          </p:cNvPr>
          <p:cNvSpPr/>
          <p:nvPr/>
        </p:nvSpPr>
        <p:spPr>
          <a:xfrm rot="16200000">
            <a:off x="1702018" y="2961300"/>
            <a:ext cx="352959" cy="674658"/>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9" name="TextBox 8">
            <a:extLst>
              <a:ext uri="{FF2B5EF4-FFF2-40B4-BE49-F238E27FC236}">
                <a16:creationId xmlns:a16="http://schemas.microsoft.com/office/drawing/2014/main" id="{9115B287-052F-4694-3DE0-405F70D14520}"/>
              </a:ext>
            </a:extLst>
          </p:cNvPr>
          <p:cNvSpPr txBox="1"/>
          <p:nvPr/>
        </p:nvSpPr>
        <p:spPr>
          <a:xfrm>
            <a:off x="1275037" y="2780273"/>
            <a:ext cx="1175302" cy="276999"/>
          </a:xfrm>
          <a:prstGeom prst="rect">
            <a:avLst/>
          </a:prstGeom>
          <a:noFill/>
        </p:spPr>
        <p:txBody>
          <a:bodyPr wrap="square" rtlCol="0">
            <a:spAutoFit/>
          </a:bodyPr>
          <a:lstStyle>
            <a:defPPr>
              <a:defRPr lang="ru-RU"/>
            </a:defPPr>
            <a:lvl1pPr algn="ctr">
              <a:defRPr sz="1200"/>
            </a:lvl1pPr>
          </a:lstStyle>
          <a:p>
            <a:r>
              <a:rPr lang="ru-RU" dirty="0"/>
              <a:t>Отдых</a:t>
            </a:r>
          </a:p>
        </p:txBody>
      </p:sp>
      <p:sp>
        <p:nvSpPr>
          <p:cNvPr id="10" name="TextBox 9">
            <a:extLst>
              <a:ext uri="{FF2B5EF4-FFF2-40B4-BE49-F238E27FC236}">
                <a16:creationId xmlns:a16="http://schemas.microsoft.com/office/drawing/2014/main" id="{5D1FE89A-B1CB-3433-0D89-EA01E8EAE1F0}"/>
              </a:ext>
            </a:extLst>
          </p:cNvPr>
          <p:cNvSpPr txBox="1"/>
          <p:nvPr/>
        </p:nvSpPr>
        <p:spPr>
          <a:xfrm>
            <a:off x="2055199" y="3694476"/>
            <a:ext cx="418704" cy="369332"/>
          </a:xfrm>
          <a:prstGeom prst="rect">
            <a:avLst/>
          </a:prstGeom>
          <a:noFill/>
        </p:spPr>
        <p:txBody>
          <a:bodyPr wrap="none" rtlCol="0">
            <a:spAutoFit/>
          </a:bodyPr>
          <a:lstStyle/>
          <a:p>
            <a:r>
              <a:rPr lang="ru-RU" dirty="0"/>
              <a:t>20</a:t>
            </a:r>
          </a:p>
        </p:txBody>
      </p:sp>
      <p:sp>
        <p:nvSpPr>
          <p:cNvPr id="11" name="TextBox 10">
            <a:extLst>
              <a:ext uri="{FF2B5EF4-FFF2-40B4-BE49-F238E27FC236}">
                <a16:creationId xmlns:a16="http://schemas.microsoft.com/office/drawing/2014/main" id="{50191FB2-F796-5268-3ED6-EE2E2542F032}"/>
              </a:ext>
            </a:extLst>
          </p:cNvPr>
          <p:cNvSpPr txBox="1"/>
          <p:nvPr/>
        </p:nvSpPr>
        <p:spPr>
          <a:xfrm>
            <a:off x="4916241" y="3654828"/>
            <a:ext cx="535724" cy="369332"/>
          </a:xfrm>
          <a:prstGeom prst="rect">
            <a:avLst/>
          </a:prstGeom>
          <a:noFill/>
        </p:spPr>
        <p:txBody>
          <a:bodyPr wrap="none" rtlCol="0">
            <a:spAutoFit/>
          </a:bodyPr>
          <a:lstStyle/>
          <a:p>
            <a:r>
              <a:rPr lang="ru-RU" dirty="0"/>
              <a:t>130</a:t>
            </a:r>
          </a:p>
        </p:txBody>
      </p:sp>
      <p:sp>
        <p:nvSpPr>
          <p:cNvPr id="12" name="Правая фигурная скобка 11">
            <a:extLst>
              <a:ext uri="{FF2B5EF4-FFF2-40B4-BE49-F238E27FC236}">
                <a16:creationId xmlns:a16="http://schemas.microsoft.com/office/drawing/2014/main" id="{943FDD0F-BC12-FDCC-AA79-2A9393CD7A3B}"/>
              </a:ext>
            </a:extLst>
          </p:cNvPr>
          <p:cNvSpPr/>
          <p:nvPr/>
        </p:nvSpPr>
        <p:spPr>
          <a:xfrm rot="16200000">
            <a:off x="3801191" y="2095171"/>
            <a:ext cx="352959" cy="2406915"/>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3" name="Правая фигурная скобка 12">
            <a:extLst>
              <a:ext uri="{FF2B5EF4-FFF2-40B4-BE49-F238E27FC236}">
                <a16:creationId xmlns:a16="http://schemas.microsoft.com/office/drawing/2014/main" id="{CDF68337-F21C-111B-2FD9-D31E3758EE5C}"/>
              </a:ext>
            </a:extLst>
          </p:cNvPr>
          <p:cNvSpPr/>
          <p:nvPr/>
        </p:nvSpPr>
        <p:spPr>
          <a:xfrm rot="16200000">
            <a:off x="1051945" y="3094540"/>
            <a:ext cx="352959" cy="408178"/>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4" name="TextBox 13">
            <a:extLst>
              <a:ext uri="{FF2B5EF4-FFF2-40B4-BE49-F238E27FC236}">
                <a16:creationId xmlns:a16="http://schemas.microsoft.com/office/drawing/2014/main" id="{42834E85-C2F9-8766-643E-91392005B53D}"/>
              </a:ext>
            </a:extLst>
          </p:cNvPr>
          <p:cNvSpPr txBox="1"/>
          <p:nvPr/>
        </p:nvSpPr>
        <p:spPr>
          <a:xfrm>
            <a:off x="910230" y="2780273"/>
            <a:ext cx="628294" cy="276999"/>
          </a:xfrm>
          <a:prstGeom prst="rect">
            <a:avLst/>
          </a:prstGeom>
          <a:noFill/>
        </p:spPr>
        <p:txBody>
          <a:bodyPr wrap="square" rtlCol="0">
            <a:spAutoFit/>
          </a:bodyPr>
          <a:lstStyle>
            <a:defPPr>
              <a:defRPr lang="ru-RU"/>
            </a:defPPr>
            <a:lvl1pPr algn="ctr">
              <a:defRPr sz="1200"/>
            </a:lvl1pPr>
          </a:lstStyle>
          <a:p>
            <a:r>
              <a:rPr lang="en-US" dirty="0"/>
              <a:t>VAS-F</a:t>
            </a:r>
            <a:endParaRPr lang="ru-RU" dirty="0"/>
          </a:p>
        </p:txBody>
      </p:sp>
      <p:sp>
        <p:nvSpPr>
          <p:cNvPr id="15" name="TextBox 14">
            <a:extLst>
              <a:ext uri="{FF2B5EF4-FFF2-40B4-BE49-F238E27FC236}">
                <a16:creationId xmlns:a16="http://schemas.microsoft.com/office/drawing/2014/main" id="{56171535-6812-76D6-C89E-8E8C297FAC95}"/>
              </a:ext>
            </a:extLst>
          </p:cNvPr>
          <p:cNvSpPr txBox="1"/>
          <p:nvPr/>
        </p:nvSpPr>
        <p:spPr>
          <a:xfrm>
            <a:off x="7910358" y="2780273"/>
            <a:ext cx="628294" cy="276999"/>
          </a:xfrm>
          <a:prstGeom prst="rect">
            <a:avLst/>
          </a:prstGeom>
          <a:noFill/>
        </p:spPr>
        <p:txBody>
          <a:bodyPr wrap="square" rtlCol="0">
            <a:spAutoFit/>
          </a:bodyPr>
          <a:lstStyle>
            <a:defPPr>
              <a:defRPr lang="ru-RU"/>
            </a:defPPr>
            <a:lvl1pPr algn="ctr">
              <a:defRPr sz="1200"/>
            </a:lvl1pPr>
          </a:lstStyle>
          <a:p>
            <a:r>
              <a:rPr lang="en-US" dirty="0"/>
              <a:t>VAS-F</a:t>
            </a:r>
            <a:endParaRPr lang="ru-RU" dirty="0"/>
          </a:p>
        </p:txBody>
      </p:sp>
      <p:sp>
        <p:nvSpPr>
          <p:cNvPr id="16" name="Правая фигурная скобка 15">
            <a:extLst>
              <a:ext uri="{FF2B5EF4-FFF2-40B4-BE49-F238E27FC236}">
                <a16:creationId xmlns:a16="http://schemas.microsoft.com/office/drawing/2014/main" id="{CD68B92E-4EC8-3E2C-9DA2-4AACB66613ED}"/>
              </a:ext>
            </a:extLst>
          </p:cNvPr>
          <p:cNvSpPr/>
          <p:nvPr/>
        </p:nvSpPr>
        <p:spPr>
          <a:xfrm rot="16200000">
            <a:off x="675972" y="3217286"/>
            <a:ext cx="352959" cy="162686"/>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7" name="Правая фигурная скобка 16">
            <a:extLst>
              <a:ext uri="{FF2B5EF4-FFF2-40B4-BE49-F238E27FC236}">
                <a16:creationId xmlns:a16="http://schemas.microsoft.com/office/drawing/2014/main" id="{28F205C7-2176-4828-C456-62BACE494EC4}"/>
              </a:ext>
            </a:extLst>
          </p:cNvPr>
          <p:cNvSpPr/>
          <p:nvPr/>
        </p:nvSpPr>
        <p:spPr>
          <a:xfrm rot="16200000">
            <a:off x="429330" y="3217286"/>
            <a:ext cx="352959" cy="162686"/>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8" name="TextBox 17">
            <a:extLst>
              <a:ext uri="{FF2B5EF4-FFF2-40B4-BE49-F238E27FC236}">
                <a16:creationId xmlns:a16="http://schemas.microsoft.com/office/drawing/2014/main" id="{1FE0985F-144D-5B0D-7000-18DA682B6195}"/>
              </a:ext>
            </a:extLst>
          </p:cNvPr>
          <p:cNvSpPr txBox="1"/>
          <p:nvPr/>
        </p:nvSpPr>
        <p:spPr>
          <a:xfrm>
            <a:off x="59964" y="2307810"/>
            <a:ext cx="1024164" cy="830997"/>
          </a:xfrm>
          <a:prstGeom prst="rect">
            <a:avLst/>
          </a:prstGeom>
          <a:noFill/>
        </p:spPr>
        <p:txBody>
          <a:bodyPr wrap="square" rtlCol="0">
            <a:spAutoFit/>
          </a:bodyPr>
          <a:lstStyle>
            <a:defPPr>
              <a:defRPr lang="ru-RU"/>
            </a:defPPr>
            <a:lvl1pPr algn="ctr">
              <a:defRPr sz="1200"/>
            </a:lvl1pPr>
          </a:lstStyle>
          <a:p>
            <a:r>
              <a:rPr lang="en-US" dirty="0"/>
              <a:t>EEG (</a:t>
            </a:r>
            <a:r>
              <a:rPr lang="ru-RU" dirty="0"/>
              <a:t>открытые и закрытые глаза</a:t>
            </a:r>
            <a:r>
              <a:rPr lang="en-US" dirty="0"/>
              <a:t>)</a:t>
            </a:r>
            <a:endParaRPr lang="ru-RU" dirty="0"/>
          </a:p>
        </p:txBody>
      </p:sp>
      <p:cxnSp>
        <p:nvCxnSpPr>
          <p:cNvPr id="19" name="Прямая со стрелкой 18">
            <a:extLst>
              <a:ext uri="{FF2B5EF4-FFF2-40B4-BE49-F238E27FC236}">
                <a16:creationId xmlns:a16="http://schemas.microsoft.com/office/drawing/2014/main" id="{B2931A84-0B66-7351-640A-1865EDE2AA3C}"/>
              </a:ext>
            </a:extLst>
          </p:cNvPr>
          <p:cNvCxnSpPr>
            <a:cxnSpLocks/>
          </p:cNvCxnSpPr>
          <p:nvPr/>
        </p:nvCxnSpPr>
        <p:spPr>
          <a:xfrm>
            <a:off x="2143818" y="5764045"/>
            <a:ext cx="4752528" cy="0"/>
          </a:xfrm>
          <a:prstGeom prst="straightConnector1">
            <a:avLst/>
          </a:prstGeom>
          <a:ln w="19050">
            <a:tailEnd type="stealt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81302A1-7520-B758-B711-9BCD23E685C0}"/>
              </a:ext>
            </a:extLst>
          </p:cNvPr>
          <p:cNvSpPr txBox="1"/>
          <p:nvPr/>
        </p:nvSpPr>
        <p:spPr>
          <a:xfrm>
            <a:off x="6757927" y="5793065"/>
            <a:ext cx="1188146" cy="338554"/>
          </a:xfrm>
          <a:prstGeom prst="rect">
            <a:avLst/>
          </a:prstGeom>
          <a:noFill/>
        </p:spPr>
        <p:txBody>
          <a:bodyPr wrap="none" rtlCol="0">
            <a:spAutoFit/>
          </a:bodyPr>
          <a:lstStyle/>
          <a:p>
            <a:r>
              <a:rPr lang="ru-RU" sz="1600" i="1" dirty="0"/>
              <a:t>Время, мин</a:t>
            </a:r>
          </a:p>
        </p:txBody>
      </p:sp>
      <p:sp>
        <p:nvSpPr>
          <p:cNvPr id="21" name="TextBox 20">
            <a:extLst>
              <a:ext uri="{FF2B5EF4-FFF2-40B4-BE49-F238E27FC236}">
                <a16:creationId xmlns:a16="http://schemas.microsoft.com/office/drawing/2014/main" id="{2CF64177-D59B-6545-DBEA-9E1A6944F7ED}"/>
              </a:ext>
            </a:extLst>
          </p:cNvPr>
          <p:cNvSpPr txBox="1"/>
          <p:nvPr/>
        </p:nvSpPr>
        <p:spPr>
          <a:xfrm>
            <a:off x="2632187" y="4887117"/>
            <a:ext cx="2024347" cy="461665"/>
          </a:xfrm>
          <a:prstGeom prst="rect">
            <a:avLst/>
          </a:prstGeom>
          <a:noFill/>
        </p:spPr>
        <p:txBody>
          <a:bodyPr wrap="square" rtlCol="0">
            <a:spAutoFit/>
          </a:bodyPr>
          <a:lstStyle>
            <a:defPPr>
              <a:defRPr lang="ru-RU"/>
            </a:defPPr>
            <a:lvl1pPr algn="ctr">
              <a:defRPr sz="1200"/>
            </a:lvl1pPr>
          </a:lstStyle>
          <a:p>
            <a:r>
              <a:rPr lang="ru-RU" dirty="0"/>
              <a:t>Увеличение интенсивности потока информации</a:t>
            </a:r>
          </a:p>
        </p:txBody>
      </p:sp>
      <p:sp>
        <p:nvSpPr>
          <p:cNvPr id="22" name="Правая фигурная скобка 21">
            <a:extLst>
              <a:ext uri="{FF2B5EF4-FFF2-40B4-BE49-F238E27FC236}">
                <a16:creationId xmlns:a16="http://schemas.microsoft.com/office/drawing/2014/main" id="{A22BF206-107E-1CD6-20E4-3DB5160B996C}"/>
              </a:ext>
            </a:extLst>
          </p:cNvPr>
          <p:cNvSpPr/>
          <p:nvPr/>
        </p:nvSpPr>
        <p:spPr>
          <a:xfrm rot="16200000">
            <a:off x="3433922" y="4543045"/>
            <a:ext cx="352959" cy="1963377"/>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3" name="Правая фигурная скобка 22">
            <a:extLst>
              <a:ext uri="{FF2B5EF4-FFF2-40B4-BE49-F238E27FC236}">
                <a16:creationId xmlns:a16="http://schemas.microsoft.com/office/drawing/2014/main" id="{6DF8B300-0D60-C9CC-89C3-4F3CEEEEC356}"/>
              </a:ext>
            </a:extLst>
          </p:cNvPr>
          <p:cNvSpPr/>
          <p:nvPr/>
        </p:nvSpPr>
        <p:spPr>
          <a:xfrm rot="16200000">
            <a:off x="5764198" y="4992755"/>
            <a:ext cx="352959" cy="1066589"/>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4" name="Правая фигурная скобка 23">
            <a:extLst>
              <a:ext uri="{FF2B5EF4-FFF2-40B4-BE49-F238E27FC236}">
                <a16:creationId xmlns:a16="http://schemas.microsoft.com/office/drawing/2014/main" id="{B06F6FD9-BF42-7C66-1C6E-68A02DBB7CB5}"/>
              </a:ext>
            </a:extLst>
          </p:cNvPr>
          <p:cNvSpPr/>
          <p:nvPr/>
        </p:nvSpPr>
        <p:spPr>
          <a:xfrm rot="16200000">
            <a:off x="4633592" y="5376039"/>
            <a:ext cx="352959" cy="307074"/>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5" name="TextBox 24">
            <a:extLst>
              <a:ext uri="{FF2B5EF4-FFF2-40B4-BE49-F238E27FC236}">
                <a16:creationId xmlns:a16="http://schemas.microsoft.com/office/drawing/2014/main" id="{D4833892-A845-F576-257B-76F49D7FCE00}"/>
              </a:ext>
            </a:extLst>
          </p:cNvPr>
          <p:cNvSpPr txBox="1"/>
          <p:nvPr/>
        </p:nvSpPr>
        <p:spPr>
          <a:xfrm>
            <a:off x="4494512" y="4912719"/>
            <a:ext cx="628294" cy="461665"/>
          </a:xfrm>
          <a:prstGeom prst="rect">
            <a:avLst/>
          </a:prstGeom>
          <a:noFill/>
        </p:spPr>
        <p:txBody>
          <a:bodyPr wrap="square" rtlCol="0">
            <a:spAutoFit/>
          </a:bodyPr>
          <a:lstStyle>
            <a:defPPr>
              <a:defRPr lang="ru-RU"/>
            </a:defPPr>
            <a:lvl1pPr algn="ctr">
              <a:defRPr sz="1200"/>
            </a:lvl1pPr>
          </a:lstStyle>
          <a:p>
            <a:r>
              <a:rPr lang="en-US" dirty="0"/>
              <a:t>NASA TLX</a:t>
            </a:r>
            <a:endParaRPr lang="ru-RU" dirty="0"/>
          </a:p>
        </p:txBody>
      </p:sp>
      <p:sp>
        <p:nvSpPr>
          <p:cNvPr id="26" name="TextBox 25">
            <a:extLst>
              <a:ext uri="{FF2B5EF4-FFF2-40B4-BE49-F238E27FC236}">
                <a16:creationId xmlns:a16="http://schemas.microsoft.com/office/drawing/2014/main" id="{99987B53-05FD-237F-7B07-6270B73CCC83}"/>
              </a:ext>
            </a:extLst>
          </p:cNvPr>
          <p:cNvSpPr txBox="1"/>
          <p:nvPr/>
        </p:nvSpPr>
        <p:spPr>
          <a:xfrm>
            <a:off x="4842630" y="5023290"/>
            <a:ext cx="1175302" cy="276999"/>
          </a:xfrm>
          <a:prstGeom prst="rect">
            <a:avLst/>
          </a:prstGeom>
          <a:noFill/>
        </p:spPr>
        <p:txBody>
          <a:bodyPr wrap="square" rtlCol="0">
            <a:spAutoFit/>
          </a:bodyPr>
          <a:lstStyle>
            <a:defPPr>
              <a:defRPr lang="ru-RU"/>
            </a:defPPr>
            <a:lvl1pPr algn="ctr">
              <a:defRPr sz="1200"/>
            </a:lvl1pPr>
          </a:lstStyle>
          <a:p>
            <a:r>
              <a:rPr lang="ru-RU" dirty="0" err="1"/>
              <a:t>Ландольт</a:t>
            </a:r>
            <a:endParaRPr lang="ru-RU" dirty="0"/>
          </a:p>
        </p:txBody>
      </p:sp>
      <p:sp>
        <p:nvSpPr>
          <p:cNvPr id="27" name="TextBox 26">
            <a:extLst>
              <a:ext uri="{FF2B5EF4-FFF2-40B4-BE49-F238E27FC236}">
                <a16:creationId xmlns:a16="http://schemas.microsoft.com/office/drawing/2014/main" id="{47C6E4F3-DB95-D4EF-80F1-16F3F27E420D}"/>
              </a:ext>
            </a:extLst>
          </p:cNvPr>
          <p:cNvSpPr txBox="1"/>
          <p:nvPr/>
        </p:nvSpPr>
        <p:spPr>
          <a:xfrm>
            <a:off x="2113708" y="5762287"/>
            <a:ext cx="301686" cy="369332"/>
          </a:xfrm>
          <a:prstGeom prst="rect">
            <a:avLst/>
          </a:prstGeom>
          <a:noFill/>
        </p:spPr>
        <p:txBody>
          <a:bodyPr wrap="none" rtlCol="0">
            <a:spAutoFit/>
          </a:bodyPr>
          <a:lstStyle/>
          <a:p>
            <a:r>
              <a:rPr lang="ru-RU" dirty="0"/>
              <a:t>0</a:t>
            </a:r>
          </a:p>
        </p:txBody>
      </p:sp>
      <p:sp>
        <p:nvSpPr>
          <p:cNvPr id="28" name="TextBox 27">
            <a:extLst>
              <a:ext uri="{FF2B5EF4-FFF2-40B4-BE49-F238E27FC236}">
                <a16:creationId xmlns:a16="http://schemas.microsoft.com/office/drawing/2014/main" id="{44003E07-9F8F-1179-FDAB-C6AD849798FC}"/>
              </a:ext>
            </a:extLst>
          </p:cNvPr>
          <p:cNvSpPr txBox="1"/>
          <p:nvPr/>
        </p:nvSpPr>
        <p:spPr>
          <a:xfrm>
            <a:off x="4361593" y="5762287"/>
            <a:ext cx="418704" cy="369332"/>
          </a:xfrm>
          <a:prstGeom prst="rect">
            <a:avLst/>
          </a:prstGeom>
          <a:noFill/>
        </p:spPr>
        <p:txBody>
          <a:bodyPr wrap="none" rtlCol="0">
            <a:spAutoFit/>
          </a:bodyPr>
          <a:lstStyle/>
          <a:p>
            <a:r>
              <a:rPr lang="ru-RU" dirty="0"/>
              <a:t>90</a:t>
            </a:r>
          </a:p>
        </p:txBody>
      </p:sp>
      <p:sp>
        <p:nvSpPr>
          <p:cNvPr id="29" name="TextBox 28">
            <a:extLst>
              <a:ext uri="{FF2B5EF4-FFF2-40B4-BE49-F238E27FC236}">
                <a16:creationId xmlns:a16="http://schemas.microsoft.com/office/drawing/2014/main" id="{D5B5F2A6-AD29-00A8-B6B4-118F0324DC8E}"/>
              </a:ext>
            </a:extLst>
          </p:cNvPr>
          <p:cNvSpPr txBox="1"/>
          <p:nvPr/>
        </p:nvSpPr>
        <p:spPr>
          <a:xfrm>
            <a:off x="6273024" y="5748735"/>
            <a:ext cx="535724" cy="369332"/>
          </a:xfrm>
          <a:prstGeom prst="rect">
            <a:avLst/>
          </a:prstGeom>
          <a:noFill/>
        </p:spPr>
        <p:txBody>
          <a:bodyPr wrap="none" rtlCol="0">
            <a:spAutoFit/>
          </a:bodyPr>
          <a:lstStyle/>
          <a:p>
            <a:r>
              <a:rPr lang="ru-RU" dirty="0"/>
              <a:t>105</a:t>
            </a:r>
          </a:p>
        </p:txBody>
      </p:sp>
      <p:sp>
        <p:nvSpPr>
          <p:cNvPr id="30" name="TextBox 29">
            <a:extLst>
              <a:ext uri="{FF2B5EF4-FFF2-40B4-BE49-F238E27FC236}">
                <a16:creationId xmlns:a16="http://schemas.microsoft.com/office/drawing/2014/main" id="{0860500D-E0C4-2CDD-3673-EDC4B34DE375}"/>
              </a:ext>
            </a:extLst>
          </p:cNvPr>
          <p:cNvSpPr txBox="1"/>
          <p:nvPr/>
        </p:nvSpPr>
        <p:spPr>
          <a:xfrm>
            <a:off x="3330944" y="2793098"/>
            <a:ext cx="1362194" cy="276999"/>
          </a:xfrm>
          <a:prstGeom prst="rect">
            <a:avLst/>
          </a:prstGeom>
          <a:noFill/>
        </p:spPr>
        <p:txBody>
          <a:bodyPr wrap="square" rtlCol="0">
            <a:spAutoFit/>
          </a:bodyPr>
          <a:lstStyle>
            <a:defPPr>
              <a:defRPr lang="ru-RU"/>
            </a:defPPr>
            <a:lvl1pPr algn="ctr">
              <a:defRPr sz="1200"/>
            </a:lvl1pPr>
          </a:lstStyle>
          <a:p>
            <a:r>
              <a:rPr lang="ru-RU" dirty="0"/>
              <a:t>Сценарий 1</a:t>
            </a:r>
          </a:p>
        </p:txBody>
      </p:sp>
      <p:sp>
        <p:nvSpPr>
          <p:cNvPr id="31" name="TextBox 30">
            <a:extLst>
              <a:ext uri="{FF2B5EF4-FFF2-40B4-BE49-F238E27FC236}">
                <a16:creationId xmlns:a16="http://schemas.microsoft.com/office/drawing/2014/main" id="{1F9A7A0B-F142-BEDC-8461-BA5FE56A2ED3}"/>
              </a:ext>
            </a:extLst>
          </p:cNvPr>
          <p:cNvSpPr txBox="1"/>
          <p:nvPr/>
        </p:nvSpPr>
        <p:spPr>
          <a:xfrm>
            <a:off x="5889104" y="2760595"/>
            <a:ext cx="1362194" cy="276999"/>
          </a:xfrm>
          <a:prstGeom prst="rect">
            <a:avLst/>
          </a:prstGeom>
          <a:noFill/>
        </p:spPr>
        <p:txBody>
          <a:bodyPr wrap="square" rtlCol="0">
            <a:spAutoFit/>
          </a:bodyPr>
          <a:lstStyle>
            <a:defPPr>
              <a:defRPr lang="ru-RU"/>
            </a:defPPr>
            <a:lvl1pPr algn="ctr">
              <a:defRPr sz="1200"/>
            </a:lvl1pPr>
          </a:lstStyle>
          <a:p>
            <a:r>
              <a:rPr lang="ru-RU" dirty="0"/>
              <a:t>Сценарий 2</a:t>
            </a:r>
          </a:p>
        </p:txBody>
      </p:sp>
      <p:sp>
        <p:nvSpPr>
          <p:cNvPr id="32" name="Правая фигурная скобка 31">
            <a:extLst>
              <a:ext uri="{FF2B5EF4-FFF2-40B4-BE49-F238E27FC236}">
                <a16:creationId xmlns:a16="http://schemas.microsoft.com/office/drawing/2014/main" id="{459A6015-41A0-4E75-7123-C61B440B7E9D}"/>
              </a:ext>
            </a:extLst>
          </p:cNvPr>
          <p:cNvSpPr/>
          <p:nvPr/>
        </p:nvSpPr>
        <p:spPr>
          <a:xfrm rot="16200000">
            <a:off x="6393722" y="1958470"/>
            <a:ext cx="352959" cy="2680316"/>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3" name="Правая фигурная скобка 32">
            <a:extLst>
              <a:ext uri="{FF2B5EF4-FFF2-40B4-BE49-F238E27FC236}">
                <a16:creationId xmlns:a16="http://schemas.microsoft.com/office/drawing/2014/main" id="{627258E3-2F5F-66D4-B13A-C9245D7FAD9D}"/>
              </a:ext>
            </a:extLst>
          </p:cNvPr>
          <p:cNvSpPr/>
          <p:nvPr/>
        </p:nvSpPr>
        <p:spPr>
          <a:xfrm rot="16200000">
            <a:off x="8060706" y="3094540"/>
            <a:ext cx="352959" cy="408178"/>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4" name="TextBox 33">
            <a:extLst>
              <a:ext uri="{FF2B5EF4-FFF2-40B4-BE49-F238E27FC236}">
                <a16:creationId xmlns:a16="http://schemas.microsoft.com/office/drawing/2014/main" id="{0C221CBE-2D80-DE42-30A7-ED8D25FD0802}"/>
              </a:ext>
            </a:extLst>
          </p:cNvPr>
          <p:cNvSpPr txBox="1"/>
          <p:nvPr/>
        </p:nvSpPr>
        <p:spPr>
          <a:xfrm>
            <a:off x="7745440" y="3682848"/>
            <a:ext cx="535724" cy="369332"/>
          </a:xfrm>
          <a:prstGeom prst="rect">
            <a:avLst/>
          </a:prstGeom>
          <a:noFill/>
        </p:spPr>
        <p:txBody>
          <a:bodyPr wrap="none" rtlCol="0">
            <a:spAutoFit/>
          </a:bodyPr>
          <a:lstStyle/>
          <a:p>
            <a:r>
              <a:rPr lang="en-US" dirty="0"/>
              <a:t>2</a:t>
            </a:r>
            <a:r>
              <a:rPr lang="ru-RU" dirty="0"/>
              <a:t>3</a:t>
            </a:r>
            <a:r>
              <a:rPr lang="en-US" dirty="0"/>
              <a:t>5</a:t>
            </a:r>
            <a:endParaRPr lang="ru-RU" dirty="0"/>
          </a:p>
        </p:txBody>
      </p:sp>
      <p:sp>
        <p:nvSpPr>
          <p:cNvPr id="35" name="TextBox 34">
            <a:extLst>
              <a:ext uri="{FF2B5EF4-FFF2-40B4-BE49-F238E27FC236}">
                <a16:creationId xmlns:a16="http://schemas.microsoft.com/office/drawing/2014/main" id="{EA65E57F-1B3D-0A6D-2F04-20FB01DCAFC8}"/>
              </a:ext>
            </a:extLst>
          </p:cNvPr>
          <p:cNvSpPr txBox="1"/>
          <p:nvPr/>
        </p:nvSpPr>
        <p:spPr>
          <a:xfrm>
            <a:off x="8228204" y="3694476"/>
            <a:ext cx="535724" cy="369332"/>
          </a:xfrm>
          <a:prstGeom prst="rect">
            <a:avLst/>
          </a:prstGeom>
          <a:noFill/>
        </p:spPr>
        <p:txBody>
          <a:bodyPr wrap="none" rtlCol="0">
            <a:spAutoFit/>
          </a:bodyPr>
          <a:lstStyle/>
          <a:p>
            <a:r>
              <a:rPr lang="ru-RU" dirty="0"/>
              <a:t>24</a:t>
            </a:r>
            <a:r>
              <a:rPr lang="en-US" dirty="0"/>
              <a:t>0</a:t>
            </a:r>
            <a:endParaRPr lang="ru-RU" dirty="0"/>
          </a:p>
        </p:txBody>
      </p:sp>
      <p:sp>
        <p:nvSpPr>
          <p:cNvPr id="36" name="Правая фигурная скобка 35">
            <a:extLst>
              <a:ext uri="{FF2B5EF4-FFF2-40B4-BE49-F238E27FC236}">
                <a16:creationId xmlns:a16="http://schemas.microsoft.com/office/drawing/2014/main" id="{1D1B2BD4-30C9-49E5-9E58-B9CA7C4F643C}"/>
              </a:ext>
            </a:extLst>
          </p:cNvPr>
          <p:cNvSpPr/>
          <p:nvPr/>
        </p:nvSpPr>
        <p:spPr>
          <a:xfrm rot="16200000">
            <a:off x="2231188" y="5399322"/>
            <a:ext cx="352959" cy="250217"/>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7" name="TextBox 36">
            <a:extLst>
              <a:ext uri="{FF2B5EF4-FFF2-40B4-BE49-F238E27FC236}">
                <a16:creationId xmlns:a16="http://schemas.microsoft.com/office/drawing/2014/main" id="{600523CB-4927-29F8-CE63-97C59930F2E9}"/>
              </a:ext>
            </a:extLst>
          </p:cNvPr>
          <p:cNvSpPr txBox="1"/>
          <p:nvPr/>
        </p:nvSpPr>
        <p:spPr>
          <a:xfrm>
            <a:off x="1531859" y="4873798"/>
            <a:ext cx="975978" cy="461665"/>
          </a:xfrm>
          <a:prstGeom prst="rect">
            <a:avLst/>
          </a:prstGeom>
          <a:noFill/>
        </p:spPr>
        <p:txBody>
          <a:bodyPr wrap="square" rtlCol="0">
            <a:spAutoFit/>
          </a:bodyPr>
          <a:lstStyle>
            <a:defPPr>
              <a:defRPr lang="ru-RU"/>
            </a:defPPr>
            <a:lvl1pPr algn="ctr">
              <a:defRPr sz="1200"/>
            </a:lvl1pPr>
          </a:lstStyle>
          <a:p>
            <a:r>
              <a:rPr lang="ru-RU" dirty="0"/>
              <a:t>Инструктаж к сценарию</a:t>
            </a:r>
          </a:p>
        </p:txBody>
      </p:sp>
      <p:sp>
        <p:nvSpPr>
          <p:cNvPr id="38" name="TextBox 37">
            <a:extLst>
              <a:ext uri="{FF2B5EF4-FFF2-40B4-BE49-F238E27FC236}">
                <a16:creationId xmlns:a16="http://schemas.microsoft.com/office/drawing/2014/main" id="{D42D82C7-A15B-4CFB-60C7-2167C6587A28}"/>
              </a:ext>
            </a:extLst>
          </p:cNvPr>
          <p:cNvSpPr txBox="1"/>
          <p:nvPr/>
        </p:nvSpPr>
        <p:spPr>
          <a:xfrm>
            <a:off x="161370" y="4566802"/>
            <a:ext cx="1499280" cy="307777"/>
          </a:xfrm>
          <a:prstGeom prst="rect">
            <a:avLst/>
          </a:prstGeom>
          <a:noFill/>
        </p:spPr>
        <p:txBody>
          <a:bodyPr wrap="square" rtlCol="0">
            <a:spAutoFit/>
          </a:bodyPr>
          <a:lstStyle>
            <a:defPPr>
              <a:defRPr lang="ru-RU"/>
            </a:defPPr>
            <a:lvl1pPr algn="ctr">
              <a:defRPr sz="1200"/>
            </a:lvl1pPr>
          </a:lstStyle>
          <a:p>
            <a:r>
              <a:rPr lang="ru-RU" sz="1400" b="1" dirty="0"/>
              <a:t>Сценарий 1 и 2</a:t>
            </a:r>
            <a:r>
              <a:rPr lang="en-US" sz="1400" b="1" dirty="0"/>
              <a:t>:</a:t>
            </a:r>
            <a:endParaRPr lang="ru-RU" sz="1400" b="1" dirty="0"/>
          </a:p>
        </p:txBody>
      </p:sp>
      <p:sp>
        <p:nvSpPr>
          <p:cNvPr id="39" name="Правая фигурная скобка 38">
            <a:extLst>
              <a:ext uri="{FF2B5EF4-FFF2-40B4-BE49-F238E27FC236}">
                <a16:creationId xmlns:a16="http://schemas.microsoft.com/office/drawing/2014/main" id="{AA6F17F2-2F62-1DB0-41A7-E53266A83298}"/>
              </a:ext>
            </a:extLst>
          </p:cNvPr>
          <p:cNvSpPr/>
          <p:nvPr/>
        </p:nvSpPr>
        <p:spPr>
          <a:xfrm rot="16200000">
            <a:off x="5009117" y="5354539"/>
            <a:ext cx="352959" cy="339785"/>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0" name="TextBox 39">
            <a:extLst>
              <a:ext uri="{FF2B5EF4-FFF2-40B4-BE49-F238E27FC236}">
                <a16:creationId xmlns:a16="http://schemas.microsoft.com/office/drawing/2014/main" id="{55457F5F-6A83-DF66-7E4F-BF4017349567}"/>
              </a:ext>
            </a:extLst>
          </p:cNvPr>
          <p:cNvSpPr txBox="1"/>
          <p:nvPr/>
        </p:nvSpPr>
        <p:spPr>
          <a:xfrm>
            <a:off x="5373346" y="4774138"/>
            <a:ext cx="1175302" cy="276999"/>
          </a:xfrm>
          <a:prstGeom prst="rect">
            <a:avLst/>
          </a:prstGeom>
          <a:noFill/>
        </p:spPr>
        <p:txBody>
          <a:bodyPr wrap="square" rtlCol="0">
            <a:spAutoFit/>
          </a:bodyPr>
          <a:lstStyle>
            <a:defPPr>
              <a:defRPr lang="ru-RU"/>
            </a:defPPr>
            <a:lvl1pPr algn="ctr">
              <a:defRPr sz="1200"/>
            </a:lvl1pPr>
          </a:lstStyle>
          <a:p>
            <a:r>
              <a:rPr lang="ru-RU" dirty="0"/>
              <a:t>Отдых</a:t>
            </a:r>
          </a:p>
        </p:txBody>
      </p:sp>
      <p:sp>
        <p:nvSpPr>
          <p:cNvPr id="41" name="TextBox 40">
            <a:extLst>
              <a:ext uri="{FF2B5EF4-FFF2-40B4-BE49-F238E27FC236}">
                <a16:creationId xmlns:a16="http://schemas.microsoft.com/office/drawing/2014/main" id="{DCD0EDC1-3C4C-30A7-BA4C-03FE291257B1}"/>
              </a:ext>
            </a:extLst>
          </p:cNvPr>
          <p:cNvSpPr txBox="1"/>
          <p:nvPr/>
        </p:nvSpPr>
        <p:spPr>
          <a:xfrm>
            <a:off x="5181127" y="5752115"/>
            <a:ext cx="418704" cy="369332"/>
          </a:xfrm>
          <a:prstGeom prst="rect">
            <a:avLst/>
          </a:prstGeom>
          <a:noFill/>
        </p:spPr>
        <p:txBody>
          <a:bodyPr wrap="none" rtlCol="0">
            <a:spAutoFit/>
          </a:bodyPr>
          <a:lstStyle/>
          <a:p>
            <a:r>
              <a:rPr lang="ru-RU" dirty="0"/>
              <a:t>95</a:t>
            </a:r>
          </a:p>
        </p:txBody>
      </p:sp>
      <p:sp>
        <p:nvSpPr>
          <p:cNvPr id="42" name="Правая фигурная скобка 41">
            <a:extLst>
              <a:ext uri="{FF2B5EF4-FFF2-40B4-BE49-F238E27FC236}">
                <a16:creationId xmlns:a16="http://schemas.microsoft.com/office/drawing/2014/main" id="{B45EE36D-3851-44C7-7764-2AEA11CBAC1C}"/>
              </a:ext>
            </a:extLst>
          </p:cNvPr>
          <p:cNvSpPr/>
          <p:nvPr/>
        </p:nvSpPr>
        <p:spPr>
          <a:xfrm rot="16200000">
            <a:off x="2324900" y="3106409"/>
            <a:ext cx="352959" cy="408178"/>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3" name="TextBox 42">
            <a:extLst>
              <a:ext uri="{FF2B5EF4-FFF2-40B4-BE49-F238E27FC236}">
                <a16:creationId xmlns:a16="http://schemas.microsoft.com/office/drawing/2014/main" id="{DBEE3019-FDEC-CF72-1BE1-320F539D7D07}"/>
              </a:ext>
            </a:extLst>
          </p:cNvPr>
          <p:cNvSpPr txBox="1"/>
          <p:nvPr/>
        </p:nvSpPr>
        <p:spPr>
          <a:xfrm>
            <a:off x="1931141" y="2406872"/>
            <a:ext cx="1175302" cy="461665"/>
          </a:xfrm>
          <a:prstGeom prst="rect">
            <a:avLst/>
          </a:prstGeom>
          <a:noFill/>
        </p:spPr>
        <p:txBody>
          <a:bodyPr wrap="square" rtlCol="0">
            <a:spAutoFit/>
          </a:bodyPr>
          <a:lstStyle>
            <a:defPPr>
              <a:defRPr lang="ru-RU"/>
            </a:defPPr>
            <a:lvl1pPr algn="ctr">
              <a:defRPr sz="1200"/>
            </a:lvl1pPr>
          </a:lstStyle>
          <a:p>
            <a:r>
              <a:rPr lang="ru-RU" dirty="0"/>
              <a:t>Тест «кольца </a:t>
            </a:r>
            <a:r>
              <a:rPr lang="ru-RU" dirty="0" err="1"/>
              <a:t>Ландольта</a:t>
            </a:r>
            <a:r>
              <a:rPr lang="ru-RU" dirty="0"/>
              <a:t>»</a:t>
            </a:r>
          </a:p>
        </p:txBody>
      </p:sp>
      <p:sp>
        <p:nvSpPr>
          <p:cNvPr id="44" name="TextBox 43">
            <a:extLst>
              <a:ext uri="{FF2B5EF4-FFF2-40B4-BE49-F238E27FC236}">
                <a16:creationId xmlns:a16="http://schemas.microsoft.com/office/drawing/2014/main" id="{54C39522-403B-ED80-5FDC-8883C5E81CDF}"/>
              </a:ext>
            </a:extLst>
          </p:cNvPr>
          <p:cNvSpPr txBox="1"/>
          <p:nvPr/>
        </p:nvSpPr>
        <p:spPr>
          <a:xfrm>
            <a:off x="2532776" y="3694476"/>
            <a:ext cx="418704" cy="369332"/>
          </a:xfrm>
          <a:prstGeom prst="rect">
            <a:avLst/>
          </a:prstGeom>
          <a:noFill/>
        </p:spPr>
        <p:txBody>
          <a:bodyPr wrap="none" rtlCol="0">
            <a:spAutoFit/>
          </a:bodyPr>
          <a:lstStyle/>
          <a:p>
            <a:r>
              <a:rPr lang="ru-RU" dirty="0"/>
              <a:t>25</a:t>
            </a:r>
          </a:p>
        </p:txBody>
      </p:sp>
    </p:spTree>
    <p:extLst>
      <p:ext uri="{BB962C8B-B14F-4D97-AF65-F5344CB8AC3E}">
        <p14:creationId xmlns:p14="http://schemas.microsoft.com/office/powerpoint/2010/main" val="4074075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C6B19D-DD22-72BB-729B-7D1C6D297EBC}"/>
              </a:ext>
            </a:extLst>
          </p:cNvPr>
          <p:cNvSpPr>
            <a:spLocks noGrp="1"/>
          </p:cNvSpPr>
          <p:nvPr>
            <p:ph type="title"/>
          </p:nvPr>
        </p:nvSpPr>
        <p:spPr/>
        <p:txBody>
          <a:bodyPr/>
          <a:lstStyle/>
          <a:p>
            <a:r>
              <a:rPr lang="ru-RU" dirty="0">
                <a:sym typeface="Times New Roman"/>
              </a:rPr>
              <a:t>Модель определения когнитивной нагрузки оператора</a:t>
            </a:r>
            <a:endParaRPr lang="ru-RU" dirty="0"/>
          </a:p>
        </p:txBody>
      </p:sp>
      <p:sp>
        <p:nvSpPr>
          <p:cNvPr id="4" name="Google Shape;60;p14">
            <a:extLst>
              <a:ext uri="{FF2B5EF4-FFF2-40B4-BE49-F238E27FC236}">
                <a16:creationId xmlns:a16="http://schemas.microsoft.com/office/drawing/2014/main" id="{FA0E2AD2-D15A-409D-A630-EE1483DEAD31}"/>
              </a:ext>
            </a:extLst>
          </p:cNvPr>
          <p:cNvSpPr txBox="1">
            <a:spLocks/>
          </p:cNvSpPr>
          <p:nvPr/>
        </p:nvSpPr>
        <p:spPr>
          <a:xfrm>
            <a:off x="337675" y="3356992"/>
            <a:ext cx="9230650" cy="3024336"/>
          </a:xfrm>
          <a:prstGeom prst="rect">
            <a:avLst/>
          </a:prstGeom>
        </p:spPr>
        <p:txBody>
          <a:bodyPr spcFirstLastPara="1" vert="horz" wrap="square" lIns="99044" tIns="99044" rIns="99044" bIns="99044" rtlCol="0" anchor="t" anchorCtr="0">
            <a:normAutofit/>
          </a:bodyPr>
          <a:lstStyle>
            <a:lvl1pPr marL="342900" indent="-342900" algn="just"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just"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spcBef>
                <a:spcPct val="20000"/>
              </a:spcBef>
              <a:buFont typeface="Arial"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spcBef>
                <a:spcPct val="20000"/>
              </a:spcBef>
              <a:buFont typeface="Arial"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spcBef>
                <a:spcPct val="20000"/>
              </a:spcBef>
              <a:buFont typeface="Arial"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gn="l">
              <a:lnSpc>
                <a:spcPct val="120000"/>
              </a:lnSpc>
            </a:pPr>
            <a:r>
              <a:rPr lang="ru-RU" sz="1733">
                <a:solidFill>
                  <a:schemeClr val="dk1"/>
                </a:solidFill>
                <a:latin typeface="Times New Roman"/>
                <a:ea typeface="Times New Roman"/>
                <a:cs typeface="Times New Roman"/>
                <a:sym typeface="Times New Roman"/>
              </a:rPr>
              <a:t>Инновационная архитектура нейронной сети TabNet</a:t>
            </a:r>
          </a:p>
          <a:p>
            <a:pPr marL="781035" lvl="1" algn="l">
              <a:lnSpc>
                <a:spcPct val="120000"/>
              </a:lnSpc>
            </a:pPr>
            <a:r>
              <a:rPr lang="ru-RU" sz="1533">
                <a:solidFill>
                  <a:schemeClr val="dk1"/>
                </a:solidFill>
                <a:latin typeface="Times New Roman"/>
                <a:cs typeface="Times New Roman"/>
                <a:sym typeface="Times New Roman"/>
              </a:rPr>
              <a:t>Трансформер признаков (несколько слоев Gated Linear Units)</a:t>
            </a:r>
          </a:p>
          <a:p>
            <a:pPr marL="781035" lvl="1" algn="l">
              <a:lnSpc>
                <a:spcPct val="120000"/>
              </a:lnSpc>
            </a:pPr>
            <a:r>
              <a:rPr lang="ru-RU" sz="1533">
                <a:solidFill>
                  <a:schemeClr val="dk1"/>
                </a:solidFill>
                <a:latin typeface="Times New Roman"/>
                <a:ea typeface="Times New Roman"/>
                <a:cs typeface="Times New Roman"/>
                <a:sym typeface="Times New Roman"/>
              </a:rPr>
              <a:t>Слои внимания (Fully Connected, Batch Normalization, Sparsmax, Prior Scale)</a:t>
            </a:r>
          </a:p>
          <a:p>
            <a:pPr marL="781035" lvl="1" algn="l">
              <a:lnSpc>
                <a:spcPct val="120000"/>
              </a:lnSpc>
            </a:pPr>
            <a:r>
              <a:rPr lang="ru-RU" sz="1533">
                <a:solidFill>
                  <a:schemeClr val="dk1"/>
                </a:solidFill>
                <a:latin typeface="Times New Roman"/>
                <a:ea typeface="Times New Roman"/>
                <a:cs typeface="Times New Roman"/>
                <a:sym typeface="Times New Roman"/>
              </a:rPr>
              <a:t>Несколько этапов принятия решений</a:t>
            </a:r>
          </a:p>
          <a:p>
            <a:pPr marL="781035" lvl="1" algn="l">
              <a:lnSpc>
                <a:spcPct val="120000"/>
              </a:lnSpc>
            </a:pPr>
            <a:r>
              <a:rPr lang="ru-RU" sz="1533">
                <a:solidFill>
                  <a:schemeClr val="dk1"/>
                </a:solidFill>
                <a:latin typeface="Times New Roman"/>
                <a:ea typeface="Times New Roman"/>
                <a:cs typeface="Times New Roman"/>
                <a:sym typeface="Times New Roman"/>
              </a:rPr>
              <a:t>Агрегация выходных данных</a:t>
            </a:r>
          </a:p>
          <a:p>
            <a:pPr marL="285750" indent="-285750" algn="l">
              <a:lnSpc>
                <a:spcPct val="120000"/>
              </a:lnSpc>
            </a:pPr>
            <a:r>
              <a:rPr lang="ru-RU" sz="1733">
                <a:solidFill>
                  <a:schemeClr val="dk1"/>
                </a:solidFill>
                <a:latin typeface="Times New Roman"/>
                <a:ea typeface="Times New Roman"/>
                <a:cs typeface="Times New Roman"/>
                <a:sym typeface="Times New Roman"/>
              </a:rPr>
              <a:t>Обучение на 18 участниках (29 сессий). </a:t>
            </a:r>
          </a:p>
          <a:p>
            <a:pPr marL="285750" indent="-285750" algn="l">
              <a:lnSpc>
                <a:spcPct val="120000"/>
              </a:lnSpc>
            </a:pPr>
            <a:r>
              <a:rPr lang="ru-RU" sz="1733">
                <a:solidFill>
                  <a:schemeClr val="dk1"/>
                </a:solidFill>
                <a:latin typeface="Times New Roman"/>
                <a:ea typeface="Times New Roman"/>
                <a:cs typeface="Times New Roman"/>
                <a:sym typeface="Times New Roman"/>
              </a:rPr>
              <a:t>Точность классификации состояния оператора (когнитивной нагрузки): 83%.</a:t>
            </a:r>
          </a:p>
          <a:p>
            <a:pPr marL="0" indent="0" algn="l">
              <a:lnSpc>
                <a:spcPct val="120000"/>
              </a:lnSpc>
              <a:spcAft>
                <a:spcPts val="1300"/>
              </a:spcAft>
              <a:buFont typeface="Arial" pitchFamily="34" charset="0"/>
              <a:buNone/>
            </a:pPr>
            <a:endParaRPr lang="ru-RU" dirty="0"/>
          </a:p>
        </p:txBody>
      </p:sp>
      <p:sp>
        <p:nvSpPr>
          <p:cNvPr id="5" name="Google Shape;61;p14">
            <a:extLst>
              <a:ext uri="{FF2B5EF4-FFF2-40B4-BE49-F238E27FC236}">
                <a16:creationId xmlns:a16="http://schemas.microsoft.com/office/drawing/2014/main" id="{8A1FE958-9308-CC80-73CD-F4D7EC9141E3}"/>
              </a:ext>
            </a:extLst>
          </p:cNvPr>
          <p:cNvSpPr/>
          <p:nvPr/>
        </p:nvSpPr>
        <p:spPr>
          <a:xfrm>
            <a:off x="2000672" y="2780928"/>
            <a:ext cx="2527200" cy="239850"/>
          </a:xfrm>
          <a:prstGeom prst="rect">
            <a:avLst/>
          </a:prstGeom>
          <a:solidFill>
            <a:srgbClr val="EEEEEE"/>
          </a:solidFill>
          <a:ln w="9525" cap="flat" cmpd="sng">
            <a:solidFill>
              <a:srgbClr val="EEEEEE"/>
            </a:solidFill>
            <a:prstDash val="solid"/>
            <a:round/>
            <a:headEnd type="none" w="sm" len="sm"/>
            <a:tailEnd type="none" w="sm" len="sm"/>
          </a:ln>
        </p:spPr>
        <p:txBody>
          <a:bodyPr spcFirstLastPara="1" wrap="square" lIns="99044" tIns="99044" rIns="99044" bIns="99044" anchor="ctr" anchorCtr="0">
            <a:noAutofit/>
          </a:bodyPr>
          <a:lstStyle/>
          <a:p>
            <a:pPr algn="ctr"/>
            <a:r>
              <a:rPr lang="en" sz="1100" dirty="0"/>
              <a:t>First Scenario</a:t>
            </a:r>
            <a:endParaRPr sz="1100" dirty="0"/>
          </a:p>
        </p:txBody>
      </p:sp>
      <p:sp>
        <p:nvSpPr>
          <p:cNvPr id="6" name="Google Shape;62;p14">
            <a:extLst>
              <a:ext uri="{FF2B5EF4-FFF2-40B4-BE49-F238E27FC236}">
                <a16:creationId xmlns:a16="http://schemas.microsoft.com/office/drawing/2014/main" id="{986280DE-7276-11F8-B456-5D23DDA558CD}"/>
              </a:ext>
            </a:extLst>
          </p:cNvPr>
          <p:cNvSpPr/>
          <p:nvPr/>
        </p:nvSpPr>
        <p:spPr>
          <a:xfrm>
            <a:off x="4996197" y="2780928"/>
            <a:ext cx="2527200" cy="239850"/>
          </a:xfrm>
          <a:prstGeom prst="rect">
            <a:avLst/>
          </a:prstGeom>
          <a:solidFill>
            <a:srgbClr val="EEEEEE"/>
          </a:solidFill>
          <a:ln w="9525" cap="flat" cmpd="sng">
            <a:solidFill>
              <a:srgbClr val="EEEEEE"/>
            </a:solidFill>
            <a:prstDash val="solid"/>
            <a:round/>
            <a:headEnd type="none" w="sm" len="sm"/>
            <a:tailEnd type="none" w="sm" len="sm"/>
          </a:ln>
        </p:spPr>
        <p:txBody>
          <a:bodyPr spcFirstLastPara="1" wrap="square" lIns="99044" tIns="99044" rIns="99044" bIns="99044" anchor="ctr" anchorCtr="0">
            <a:noAutofit/>
          </a:bodyPr>
          <a:lstStyle/>
          <a:p>
            <a:pPr algn="ctr"/>
            <a:r>
              <a:rPr lang="en" sz="1100"/>
              <a:t>Second Scenario</a:t>
            </a:r>
            <a:endParaRPr sz="1100"/>
          </a:p>
        </p:txBody>
      </p:sp>
      <p:sp>
        <p:nvSpPr>
          <p:cNvPr id="7" name="Google Shape;63;p14">
            <a:extLst>
              <a:ext uri="{FF2B5EF4-FFF2-40B4-BE49-F238E27FC236}">
                <a16:creationId xmlns:a16="http://schemas.microsoft.com/office/drawing/2014/main" id="{73E42B11-5984-CC4C-71ED-EBC12CEB4E05}"/>
              </a:ext>
            </a:extLst>
          </p:cNvPr>
          <p:cNvSpPr txBox="1"/>
          <p:nvPr/>
        </p:nvSpPr>
        <p:spPr>
          <a:xfrm>
            <a:off x="776536" y="2183904"/>
            <a:ext cx="3024336" cy="521620"/>
          </a:xfrm>
          <a:prstGeom prst="rect">
            <a:avLst/>
          </a:prstGeom>
          <a:noFill/>
          <a:ln>
            <a:noFill/>
          </a:ln>
        </p:spPr>
        <p:txBody>
          <a:bodyPr spcFirstLastPara="1" wrap="square" lIns="99044" tIns="99044" rIns="99044" bIns="99044" anchor="t" anchorCtr="0">
            <a:noAutofit/>
          </a:bodyPr>
          <a:lstStyle/>
          <a:p>
            <a:pPr algn="ctr"/>
            <a:r>
              <a:rPr lang="ru-RU" sz="1400" dirty="0">
                <a:solidFill>
                  <a:srgbClr val="000000"/>
                </a:solidFill>
              </a:rPr>
              <a:t>Первые</a:t>
            </a:r>
            <a:r>
              <a:rPr lang="en" sz="1400" dirty="0">
                <a:solidFill>
                  <a:srgbClr val="000000"/>
                </a:solidFill>
              </a:rPr>
              <a:t> 1</a:t>
            </a:r>
            <a:r>
              <a:rPr lang="en" sz="1400" dirty="0"/>
              <a:t>0</a:t>
            </a:r>
            <a:r>
              <a:rPr lang="en" sz="1400" dirty="0">
                <a:solidFill>
                  <a:srgbClr val="000000"/>
                </a:solidFill>
              </a:rPr>
              <a:t> </a:t>
            </a:r>
            <a:r>
              <a:rPr lang="ru-RU" sz="1400" dirty="0">
                <a:solidFill>
                  <a:srgbClr val="000000"/>
                </a:solidFill>
              </a:rPr>
              <a:t>мин:</a:t>
            </a:r>
            <a:r>
              <a:rPr lang="en" sz="1400" dirty="0">
                <a:solidFill>
                  <a:srgbClr val="000000"/>
                </a:solidFill>
              </a:rPr>
              <a:t> </a:t>
            </a:r>
            <a:r>
              <a:rPr lang="ru-RU" sz="1400" dirty="0">
                <a:solidFill>
                  <a:srgbClr val="000000"/>
                </a:solidFill>
              </a:rPr>
              <a:t>низкая интенсивность потока информации</a:t>
            </a:r>
            <a:endParaRPr sz="1400" dirty="0">
              <a:solidFill>
                <a:srgbClr val="000000"/>
              </a:solidFill>
            </a:endParaRPr>
          </a:p>
        </p:txBody>
      </p:sp>
      <p:sp>
        <p:nvSpPr>
          <p:cNvPr id="8" name="Google Shape;64;p14">
            <a:extLst>
              <a:ext uri="{FF2B5EF4-FFF2-40B4-BE49-F238E27FC236}">
                <a16:creationId xmlns:a16="http://schemas.microsoft.com/office/drawing/2014/main" id="{826BCFDC-48DD-BB9D-E096-49A3895F67C6}"/>
              </a:ext>
            </a:extLst>
          </p:cNvPr>
          <p:cNvSpPr txBox="1"/>
          <p:nvPr/>
        </p:nvSpPr>
        <p:spPr>
          <a:xfrm>
            <a:off x="5313040" y="2183904"/>
            <a:ext cx="3240360" cy="521620"/>
          </a:xfrm>
          <a:prstGeom prst="rect">
            <a:avLst/>
          </a:prstGeom>
          <a:noFill/>
          <a:ln>
            <a:noFill/>
          </a:ln>
        </p:spPr>
        <p:txBody>
          <a:bodyPr spcFirstLastPara="1" wrap="square" lIns="99044" tIns="99044" rIns="99044" bIns="99044" anchor="t" anchorCtr="0">
            <a:noAutofit/>
          </a:bodyPr>
          <a:lstStyle/>
          <a:p>
            <a:pPr algn="ctr"/>
            <a:r>
              <a:rPr lang="ru-RU" sz="1400" dirty="0">
                <a:solidFill>
                  <a:srgbClr val="000000"/>
                </a:solidFill>
              </a:rPr>
              <a:t>Последние</a:t>
            </a:r>
            <a:r>
              <a:rPr lang="en" sz="1400" dirty="0">
                <a:solidFill>
                  <a:srgbClr val="000000"/>
                </a:solidFill>
              </a:rPr>
              <a:t> 1</a:t>
            </a:r>
            <a:r>
              <a:rPr lang="en" sz="1400" dirty="0"/>
              <a:t>0</a:t>
            </a:r>
            <a:r>
              <a:rPr lang="en" sz="1400" dirty="0">
                <a:solidFill>
                  <a:srgbClr val="000000"/>
                </a:solidFill>
              </a:rPr>
              <a:t> </a:t>
            </a:r>
            <a:r>
              <a:rPr lang="ru-RU" sz="1400" dirty="0">
                <a:solidFill>
                  <a:srgbClr val="000000"/>
                </a:solidFill>
              </a:rPr>
              <a:t>мин: высокая интенсивность потока информации</a:t>
            </a:r>
            <a:endParaRPr sz="1400" dirty="0">
              <a:solidFill>
                <a:srgbClr val="000000"/>
              </a:solidFill>
            </a:endParaRPr>
          </a:p>
        </p:txBody>
      </p:sp>
      <p:sp>
        <p:nvSpPr>
          <p:cNvPr id="9" name="Google Shape;65;p14">
            <a:extLst>
              <a:ext uri="{FF2B5EF4-FFF2-40B4-BE49-F238E27FC236}">
                <a16:creationId xmlns:a16="http://schemas.microsoft.com/office/drawing/2014/main" id="{373D4020-8B18-CC76-A71B-FD01E62C21ED}"/>
              </a:ext>
            </a:extLst>
          </p:cNvPr>
          <p:cNvSpPr/>
          <p:nvPr/>
        </p:nvSpPr>
        <p:spPr>
          <a:xfrm>
            <a:off x="4527872" y="2780928"/>
            <a:ext cx="487818" cy="239850"/>
          </a:xfrm>
          <a:prstGeom prst="rect">
            <a:avLst/>
          </a:prstGeom>
          <a:solidFill>
            <a:srgbClr val="D5A6BD"/>
          </a:solidFill>
          <a:ln w="9525" cap="flat" cmpd="sng">
            <a:solidFill>
              <a:srgbClr val="D5A6BD"/>
            </a:solidFill>
            <a:prstDash val="solid"/>
            <a:round/>
            <a:headEnd type="none" w="sm" len="sm"/>
            <a:tailEnd type="none" w="sm" len="sm"/>
          </a:ln>
        </p:spPr>
        <p:txBody>
          <a:bodyPr spcFirstLastPara="1" wrap="square" lIns="99044" tIns="99044" rIns="99044" bIns="99044" anchor="ctr" anchorCtr="0">
            <a:noAutofit/>
          </a:bodyPr>
          <a:lstStyle/>
          <a:p>
            <a:pPr algn="ctr">
              <a:buClr>
                <a:srgbClr val="000000"/>
              </a:buClr>
              <a:buSzPts val="1100"/>
            </a:pPr>
            <a:r>
              <a:rPr lang="en" sz="1000" dirty="0">
                <a:solidFill>
                  <a:srgbClr val="000000"/>
                </a:solidFill>
              </a:rPr>
              <a:t>Relax</a:t>
            </a:r>
            <a:endParaRPr sz="2800" dirty="0">
              <a:highlight>
                <a:srgbClr val="C27BA0"/>
              </a:highlight>
            </a:endParaRPr>
          </a:p>
        </p:txBody>
      </p:sp>
      <p:sp>
        <p:nvSpPr>
          <p:cNvPr id="10" name="Google Shape;66;p14">
            <a:extLst>
              <a:ext uri="{FF2B5EF4-FFF2-40B4-BE49-F238E27FC236}">
                <a16:creationId xmlns:a16="http://schemas.microsoft.com/office/drawing/2014/main" id="{00C81A6B-675B-7530-A5DE-2D024D89C699}"/>
              </a:ext>
            </a:extLst>
          </p:cNvPr>
          <p:cNvSpPr/>
          <p:nvPr/>
        </p:nvSpPr>
        <p:spPr>
          <a:xfrm>
            <a:off x="7523397" y="2780928"/>
            <a:ext cx="487818" cy="239850"/>
          </a:xfrm>
          <a:prstGeom prst="rect">
            <a:avLst/>
          </a:prstGeom>
          <a:solidFill>
            <a:srgbClr val="D5A6BD"/>
          </a:solidFill>
          <a:ln w="9525" cap="flat" cmpd="sng">
            <a:solidFill>
              <a:srgbClr val="D5A6BD"/>
            </a:solidFill>
            <a:prstDash val="solid"/>
            <a:round/>
            <a:headEnd type="none" w="sm" len="sm"/>
            <a:tailEnd type="none" w="sm" len="sm"/>
          </a:ln>
        </p:spPr>
        <p:txBody>
          <a:bodyPr spcFirstLastPara="1" wrap="square" lIns="99044" tIns="99044" rIns="99044" bIns="99044" anchor="ctr" anchorCtr="0">
            <a:noAutofit/>
          </a:bodyPr>
          <a:lstStyle/>
          <a:p>
            <a:pPr algn="ctr"/>
            <a:r>
              <a:rPr lang="en" sz="1000" dirty="0"/>
              <a:t>Relax</a:t>
            </a:r>
            <a:endParaRPr sz="1000" dirty="0"/>
          </a:p>
        </p:txBody>
      </p:sp>
      <p:sp>
        <p:nvSpPr>
          <p:cNvPr id="11" name="Google Shape;67;p14">
            <a:extLst>
              <a:ext uri="{FF2B5EF4-FFF2-40B4-BE49-F238E27FC236}">
                <a16:creationId xmlns:a16="http://schemas.microsoft.com/office/drawing/2014/main" id="{CB08E15A-680D-0C6C-D946-D305A1A66554}"/>
              </a:ext>
            </a:extLst>
          </p:cNvPr>
          <p:cNvSpPr/>
          <p:nvPr/>
        </p:nvSpPr>
        <p:spPr>
          <a:xfrm>
            <a:off x="1415291" y="2780928"/>
            <a:ext cx="585382" cy="239850"/>
          </a:xfrm>
          <a:prstGeom prst="rect">
            <a:avLst/>
          </a:prstGeom>
          <a:solidFill>
            <a:srgbClr val="D5A6BD"/>
          </a:solidFill>
          <a:ln w="9525" cap="flat" cmpd="sng">
            <a:solidFill>
              <a:srgbClr val="D5A6BD"/>
            </a:solidFill>
            <a:prstDash val="solid"/>
            <a:round/>
            <a:headEnd type="none" w="sm" len="sm"/>
            <a:tailEnd type="none" w="sm" len="sm"/>
          </a:ln>
        </p:spPr>
        <p:txBody>
          <a:bodyPr spcFirstLastPara="1" wrap="square" lIns="99044" tIns="99044" rIns="99044" bIns="99044" anchor="ctr" anchorCtr="0">
            <a:noAutofit/>
          </a:bodyPr>
          <a:lstStyle/>
          <a:p>
            <a:pPr algn="ctr"/>
            <a:r>
              <a:rPr lang="en" sz="1000" dirty="0">
                <a:solidFill>
                  <a:srgbClr val="000000"/>
                </a:solidFill>
              </a:rPr>
              <a:t>Relax</a:t>
            </a:r>
            <a:endParaRPr sz="2800" dirty="0">
              <a:highlight>
                <a:srgbClr val="C27BA0"/>
              </a:highlight>
            </a:endParaRPr>
          </a:p>
        </p:txBody>
      </p:sp>
    </p:spTree>
    <p:extLst>
      <p:ext uri="{BB962C8B-B14F-4D97-AF65-F5344CB8AC3E}">
        <p14:creationId xmlns:p14="http://schemas.microsoft.com/office/powerpoint/2010/main" val="536108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lgn="ctr">
              <a:buNone/>
            </a:pPr>
            <a:endParaRPr lang="ru-RU" sz="3600" dirty="0"/>
          </a:p>
          <a:p>
            <a:pPr marL="0" indent="0" algn="ctr">
              <a:buNone/>
            </a:pPr>
            <a:r>
              <a:rPr lang="ru-RU" sz="3600" dirty="0"/>
              <a:t>Метод анализа данных </a:t>
            </a:r>
            <a:r>
              <a:rPr lang="ru-RU" sz="3600" dirty="0" err="1"/>
              <a:t>элктроэнцефалографии</a:t>
            </a:r>
            <a:r>
              <a:rPr lang="ru-RU" sz="3600" dirty="0"/>
              <a:t> для определения психофизиологического состояния на основе данных центральной нервной системы</a:t>
            </a:r>
          </a:p>
        </p:txBody>
      </p:sp>
    </p:spTree>
    <p:extLst>
      <p:ext uri="{BB962C8B-B14F-4D97-AF65-F5344CB8AC3E}">
        <p14:creationId xmlns:p14="http://schemas.microsoft.com/office/powerpoint/2010/main" val="3191954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Метод анализ ЭЭГ</a:t>
            </a:r>
          </a:p>
        </p:txBody>
      </p:sp>
      <p:cxnSp>
        <p:nvCxnSpPr>
          <p:cNvPr id="5" name="Прямая со стрелкой 4">
            <a:extLst>
              <a:ext uri="{FF2B5EF4-FFF2-40B4-BE49-F238E27FC236}">
                <a16:creationId xmlns:a16="http://schemas.microsoft.com/office/drawing/2014/main" id="{822E2278-7D05-BD80-B396-68946E108E76}"/>
              </a:ext>
            </a:extLst>
          </p:cNvPr>
          <p:cNvCxnSpPr/>
          <p:nvPr/>
        </p:nvCxnSpPr>
        <p:spPr>
          <a:xfrm>
            <a:off x="6969224" y="1844824"/>
            <a:ext cx="570368" cy="0"/>
          </a:xfrm>
          <a:prstGeom prst="straightConnector1">
            <a:avLst/>
          </a:prstGeom>
          <a:ln w="31750">
            <a:tailEnd type="stealt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DF91957-7514-D313-C456-EF5C26C27270}"/>
              </a:ext>
            </a:extLst>
          </p:cNvPr>
          <p:cNvSpPr txBox="1"/>
          <p:nvPr/>
        </p:nvSpPr>
        <p:spPr>
          <a:xfrm>
            <a:off x="7607026" y="1648285"/>
            <a:ext cx="2028184" cy="307777"/>
          </a:xfrm>
          <a:prstGeom prst="rect">
            <a:avLst/>
          </a:prstGeom>
          <a:noFill/>
        </p:spPr>
        <p:txBody>
          <a:bodyPr wrap="none" rtlCol="0">
            <a:spAutoFit/>
          </a:bodyPr>
          <a:lstStyle/>
          <a:p>
            <a:r>
              <a:rPr lang="ru-RU" sz="1400" dirty="0"/>
              <a:t>Поток исходных данных</a:t>
            </a:r>
          </a:p>
        </p:txBody>
      </p:sp>
      <p:cxnSp>
        <p:nvCxnSpPr>
          <p:cNvPr id="7" name="Прямая со стрелкой 6">
            <a:extLst>
              <a:ext uri="{FF2B5EF4-FFF2-40B4-BE49-F238E27FC236}">
                <a16:creationId xmlns:a16="http://schemas.microsoft.com/office/drawing/2014/main" id="{A68F2BDF-4E30-A860-D8D4-34DD92D621F7}"/>
              </a:ext>
            </a:extLst>
          </p:cNvPr>
          <p:cNvCxnSpPr/>
          <p:nvPr/>
        </p:nvCxnSpPr>
        <p:spPr>
          <a:xfrm>
            <a:off x="6969224" y="2086271"/>
            <a:ext cx="570368" cy="0"/>
          </a:xfrm>
          <a:prstGeom prst="straightConnector1">
            <a:avLst/>
          </a:prstGeom>
          <a:ln w="31750">
            <a:solidFill>
              <a:schemeClr val="accent3"/>
            </a:solidFill>
            <a:tailEnd type="stealt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89C17B7-E3C3-932A-3693-F2666117CC28}"/>
              </a:ext>
            </a:extLst>
          </p:cNvPr>
          <p:cNvSpPr txBox="1"/>
          <p:nvPr/>
        </p:nvSpPr>
        <p:spPr>
          <a:xfrm>
            <a:off x="7607026" y="1889732"/>
            <a:ext cx="2401748" cy="307777"/>
          </a:xfrm>
          <a:prstGeom prst="rect">
            <a:avLst/>
          </a:prstGeom>
          <a:noFill/>
        </p:spPr>
        <p:txBody>
          <a:bodyPr wrap="none" rtlCol="0">
            <a:spAutoFit/>
          </a:bodyPr>
          <a:lstStyle/>
          <a:p>
            <a:r>
              <a:rPr lang="ru-RU" sz="1400" dirty="0"/>
              <a:t>Поток обработанных данных</a:t>
            </a:r>
          </a:p>
        </p:txBody>
      </p:sp>
      <p:cxnSp>
        <p:nvCxnSpPr>
          <p:cNvPr id="9" name="Прямая со стрелкой 8">
            <a:extLst>
              <a:ext uri="{FF2B5EF4-FFF2-40B4-BE49-F238E27FC236}">
                <a16:creationId xmlns:a16="http://schemas.microsoft.com/office/drawing/2014/main" id="{051AD899-921F-6802-7531-10E00157F904}"/>
              </a:ext>
            </a:extLst>
          </p:cNvPr>
          <p:cNvCxnSpPr/>
          <p:nvPr/>
        </p:nvCxnSpPr>
        <p:spPr>
          <a:xfrm>
            <a:off x="6969224" y="2322221"/>
            <a:ext cx="570368" cy="0"/>
          </a:xfrm>
          <a:prstGeom prst="straightConnector1">
            <a:avLst/>
          </a:prstGeom>
          <a:ln w="317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B34DB3C-4F73-3540-62F8-1F824CCF5579}"/>
              </a:ext>
            </a:extLst>
          </p:cNvPr>
          <p:cNvSpPr txBox="1"/>
          <p:nvPr/>
        </p:nvSpPr>
        <p:spPr>
          <a:xfrm>
            <a:off x="7607026" y="2125682"/>
            <a:ext cx="2164695" cy="307777"/>
          </a:xfrm>
          <a:prstGeom prst="rect">
            <a:avLst/>
          </a:prstGeom>
          <a:noFill/>
        </p:spPr>
        <p:txBody>
          <a:bodyPr wrap="none" rtlCol="0">
            <a:spAutoFit/>
          </a:bodyPr>
          <a:lstStyle/>
          <a:p>
            <a:r>
              <a:rPr lang="ru-RU" sz="1400" dirty="0"/>
              <a:t>Взаимодействие модулей</a:t>
            </a:r>
          </a:p>
        </p:txBody>
      </p:sp>
      <p:cxnSp>
        <p:nvCxnSpPr>
          <p:cNvPr id="11" name="Прямая со стрелкой 10">
            <a:extLst>
              <a:ext uri="{FF2B5EF4-FFF2-40B4-BE49-F238E27FC236}">
                <a16:creationId xmlns:a16="http://schemas.microsoft.com/office/drawing/2014/main" id="{6293DAD9-F8B1-7512-088C-DE8B1AECA1A0}"/>
              </a:ext>
            </a:extLst>
          </p:cNvPr>
          <p:cNvCxnSpPr/>
          <p:nvPr/>
        </p:nvCxnSpPr>
        <p:spPr>
          <a:xfrm>
            <a:off x="6969224" y="2592387"/>
            <a:ext cx="570368" cy="0"/>
          </a:xfrm>
          <a:prstGeom prst="straightConnector1">
            <a:avLst/>
          </a:prstGeom>
          <a:ln w="31750">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9D5B766-EC24-848B-09EC-0612A02AAB92}"/>
              </a:ext>
            </a:extLst>
          </p:cNvPr>
          <p:cNvSpPr txBox="1"/>
          <p:nvPr/>
        </p:nvSpPr>
        <p:spPr>
          <a:xfrm>
            <a:off x="7607026" y="2395848"/>
            <a:ext cx="2297424" cy="307777"/>
          </a:xfrm>
          <a:prstGeom prst="rect">
            <a:avLst/>
          </a:prstGeom>
          <a:noFill/>
        </p:spPr>
        <p:txBody>
          <a:bodyPr wrap="none" rtlCol="0">
            <a:spAutoFit/>
          </a:bodyPr>
          <a:lstStyle/>
          <a:p>
            <a:r>
              <a:rPr lang="ru-RU" sz="1400" dirty="0"/>
              <a:t>Неавтоматический переход</a:t>
            </a:r>
          </a:p>
        </p:txBody>
      </p:sp>
      <p:sp>
        <p:nvSpPr>
          <p:cNvPr id="13" name="TextBox 12">
            <a:extLst>
              <a:ext uri="{FF2B5EF4-FFF2-40B4-BE49-F238E27FC236}">
                <a16:creationId xmlns:a16="http://schemas.microsoft.com/office/drawing/2014/main" id="{081D7B0C-7841-3365-6DF0-65121A66C49F}"/>
              </a:ext>
            </a:extLst>
          </p:cNvPr>
          <p:cNvSpPr txBox="1"/>
          <p:nvPr/>
        </p:nvSpPr>
        <p:spPr>
          <a:xfrm>
            <a:off x="7539592" y="2798672"/>
            <a:ext cx="1577868" cy="307777"/>
          </a:xfrm>
          <a:prstGeom prst="rect">
            <a:avLst/>
          </a:prstGeom>
          <a:noFill/>
        </p:spPr>
        <p:txBody>
          <a:bodyPr wrap="none" rtlCol="0">
            <a:spAutoFit/>
          </a:bodyPr>
          <a:lstStyle/>
          <a:p>
            <a:r>
              <a:rPr lang="ru-RU" sz="1400" dirty="0"/>
              <a:t>Исходные данные</a:t>
            </a:r>
          </a:p>
        </p:txBody>
      </p:sp>
      <p:sp>
        <p:nvSpPr>
          <p:cNvPr id="14" name="TextBox 13">
            <a:extLst>
              <a:ext uri="{FF2B5EF4-FFF2-40B4-BE49-F238E27FC236}">
                <a16:creationId xmlns:a16="http://schemas.microsoft.com/office/drawing/2014/main" id="{680999BC-1FF7-9659-612D-CC7DB343B739}"/>
              </a:ext>
            </a:extLst>
          </p:cNvPr>
          <p:cNvSpPr txBox="1"/>
          <p:nvPr/>
        </p:nvSpPr>
        <p:spPr>
          <a:xfrm>
            <a:off x="7539592" y="3061573"/>
            <a:ext cx="1957844" cy="307777"/>
          </a:xfrm>
          <a:prstGeom prst="rect">
            <a:avLst/>
          </a:prstGeom>
          <a:noFill/>
        </p:spPr>
        <p:txBody>
          <a:bodyPr wrap="none" rtlCol="0">
            <a:spAutoFit/>
          </a:bodyPr>
          <a:lstStyle/>
          <a:p>
            <a:r>
              <a:rPr lang="ru-RU" sz="1400" dirty="0"/>
              <a:t>Обработанные данные</a:t>
            </a:r>
          </a:p>
        </p:txBody>
      </p:sp>
      <p:sp>
        <p:nvSpPr>
          <p:cNvPr id="15" name="TextBox 14">
            <a:extLst>
              <a:ext uri="{FF2B5EF4-FFF2-40B4-BE49-F238E27FC236}">
                <a16:creationId xmlns:a16="http://schemas.microsoft.com/office/drawing/2014/main" id="{C169985A-D553-4A0C-FEB3-C65E77FE6824}"/>
              </a:ext>
            </a:extLst>
          </p:cNvPr>
          <p:cNvSpPr txBox="1"/>
          <p:nvPr/>
        </p:nvSpPr>
        <p:spPr>
          <a:xfrm>
            <a:off x="7539592" y="3316039"/>
            <a:ext cx="2142510" cy="307777"/>
          </a:xfrm>
          <a:prstGeom prst="rect">
            <a:avLst/>
          </a:prstGeom>
          <a:noFill/>
        </p:spPr>
        <p:txBody>
          <a:bodyPr wrap="none" rtlCol="0">
            <a:spAutoFit/>
          </a:bodyPr>
          <a:lstStyle/>
          <a:p>
            <a:r>
              <a:rPr lang="ru-RU" sz="1400" dirty="0"/>
              <a:t>Функциональные модули</a:t>
            </a:r>
          </a:p>
        </p:txBody>
      </p:sp>
      <p:sp>
        <p:nvSpPr>
          <p:cNvPr id="16" name="TextBox 15">
            <a:extLst>
              <a:ext uri="{FF2B5EF4-FFF2-40B4-BE49-F238E27FC236}">
                <a16:creationId xmlns:a16="http://schemas.microsoft.com/office/drawing/2014/main" id="{D4FDB5B6-A969-A260-7C2E-B678404D14B8}"/>
              </a:ext>
            </a:extLst>
          </p:cNvPr>
          <p:cNvSpPr txBox="1"/>
          <p:nvPr/>
        </p:nvSpPr>
        <p:spPr>
          <a:xfrm>
            <a:off x="7539592" y="3585030"/>
            <a:ext cx="1074910" cy="307777"/>
          </a:xfrm>
          <a:prstGeom prst="rect">
            <a:avLst/>
          </a:prstGeom>
          <a:noFill/>
        </p:spPr>
        <p:txBody>
          <a:bodyPr wrap="none" rtlCol="0">
            <a:spAutoFit/>
          </a:bodyPr>
          <a:lstStyle/>
          <a:p>
            <a:r>
              <a:rPr lang="en-US" sz="1400" dirty="0"/>
              <a:t>GUI </a:t>
            </a:r>
            <a:r>
              <a:rPr lang="ru-RU" sz="1400" dirty="0"/>
              <a:t>модули</a:t>
            </a:r>
          </a:p>
        </p:txBody>
      </p:sp>
      <p:sp>
        <p:nvSpPr>
          <p:cNvPr id="17" name="Прямоугольник 16">
            <a:extLst>
              <a:ext uri="{FF2B5EF4-FFF2-40B4-BE49-F238E27FC236}">
                <a16:creationId xmlns:a16="http://schemas.microsoft.com/office/drawing/2014/main" id="{E099D73C-CDD0-E4A4-EC91-4089DB23E018}"/>
              </a:ext>
            </a:extLst>
          </p:cNvPr>
          <p:cNvSpPr/>
          <p:nvPr/>
        </p:nvSpPr>
        <p:spPr>
          <a:xfrm>
            <a:off x="6992230" y="2854956"/>
            <a:ext cx="547362" cy="185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18" name="Прямоугольник 17">
            <a:extLst>
              <a:ext uri="{FF2B5EF4-FFF2-40B4-BE49-F238E27FC236}">
                <a16:creationId xmlns:a16="http://schemas.microsoft.com/office/drawing/2014/main" id="{B3D70447-BC57-F54A-2139-C13C0D7B7FD8}"/>
              </a:ext>
            </a:extLst>
          </p:cNvPr>
          <p:cNvSpPr/>
          <p:nvPr/>
        </p:nvSpPr>
        <p:spPr>
          <a:xfrm>
            <a:off x="6992230" y="3117858"/>
            <a:ext cx="547362" cy="18535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sz="1400"/>
          </a:p>
        </p:txBody>
      </p:sp>
      <p:sp>
        <p:nvSpPr>
          <p:cNvPr id="19" name="Прямоугольник 18">
            <a:extLst>
              <a:ext uri="{FF2B5EF4-FFF2-40B4-BE49-F238E27FC236}">
                <a16:creationId xmlns:a16="http://schemas.microsoft.com/office/drawing/2014/main" id="{215E9201-2FA8-5ACF-2FD7-B8B103FE22F4}"/>
              </a:ext>
            </a:extLst>
          </p:cNvPr>
          <p:cNvSpPr/>
          <p:nvPr/>
        </p:nvSpPr>
        <p:spPr>
          <a:xfrm>
            <a:off x="6992230" y="3376902"/>
            <a:ext cx="547362" cy="1853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sz="1400"/>
          </a:p>
        </p:txBody>
      </p:sp>
      <p:sp>
        <p:nvSpPr>
          <p:cNvPr id="20" name="Прямоугольник 19">
            <a:extLst>
              <a:ext uri="{FF2B5EF4-FFF2-40B4-BE49-F238E27FC236}">
                <a16:creationId xmlns:a16="http://schemas.microsoft.com/office/drawing/2014/main" id="{3B12D161-C7CE-1FE2-F243-6740DE255ABB}"/>
              </a:ext>
            </a:extLst>
          </p:cNvPr>
          <p:cNvSpPr/>
          <p:nvPr/>
        </p:nvSpPr>
        <p:spPr>
          <a:xfrm>
            <a:off x="6992230" y="3646240"/>
            <a:ext cx="547362" cy="18535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sz="1400"/>
          </a:p>
        </p:txBody>
      </p:sp>
      <p:sp>
        <p:nvSpPr>
          <p:cNvPr id="21" name="Прямоугольник 20">
            <a:extLst>
              <a:ext uri="{FF2B5EF4-FFF2-40B4-BE49-F238E27FC236}">
                <a16:creationId xmlns:a16="http://schemas.microsoft.com/office/drawing/2014/main" id="{074DD05C-C2BE-DEE7-5D0F-4377C1EA397B}"/>
              </a:ext>
            </a:extLst>
          </p:cNvPr>
          <p:cNvSpPr/>
          <p:nvPr/>
        </p:nvSpPr>
        <p:spPr>
          <a:xfrm>
            <a:off x="156941" y="2626616"/>
            <a:ext cx="1104523" cy="4798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400" dirty="0"/>
              <a:t>Данные ЭЭГ</a:t>
            </a:r>
          </a:p>
        </p:txBody>
      </p:sp>
      <p:sp>
        <p:nvSpPr>
          <p:cNvPr id="22" name="Прямоугольник 21">
            <a:extLst>
              <a:ext uri="{FF2B5EF4-FFF2-40B4-BE49-F238E27FC236}">
                <a16:creationId xmlns:a16="http://schemas.microsoft.com/office/drawing/2014/main" id="{A324384E-3D2A-7EB5-0CF6-7AF33CEBA628}"/>
              </a:ext>
            </a:extLst>
          </p:cNvPr>
          <p:cNvSpPr/>
          <p:nvPr/>
        </p:nvSpPr>
        <p:spPr>
          <a:xfrm>
            <a:off x="1533396" y="3685961"/>
            <a:ext cx="1003493" cy="4798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400" dirty="0"/>
              <a:t>Видео</a:t>
            </a:r>
          </a:p>
        </p:txBody>
      </p:sp>
      <p:sp>
        <p:nvSpPr>
          <p:cNvPr id="23" name="Блок-схема: ссылка на другую страницу 22">
            <a:extLst>
              <a:ext uri="{FF2B5EF4-FFF2-40B4-BE49-F238E27FC236}">
                <a16:creationId xmlns:a16="http://schemas.microsoft.com/office/drawing/2014/main" id="{75655EEB-A0EC-B713-3FCA-F0B016F2C89B}"/>
              </a:ext>
            </a:extLst>
          </p:cNvPr>
          <p:cNvSpPr/>
          <p:nvPr/>
        </p:nvSpPr>
        <p:spPr>
          <a:xfrm>
            <a:off x="106058" y="2088928"/>
            <a:ext cx="1206288" cy="506222"/>
          </a:xfrm>
          <a:prstGeom prst="flowChartOffpageConnector">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1400" dirty="0"/>
              <a:t>Фильтрация сигнала</a:t>
            </a:r>
          </a:p>
        </p:txBody>
      </p:sp>
      <p:sp>
        <p:nvSpPr>
          <p:cNvPr id="24" name="Прямоугольник 23">
            <a:extLst>
              <a:ext uri="{FF2B5EF4-FFF2-40B4-BE49-F238E27FC236}">
                <a16:creationId xmlns:a16="http://schemas.microsoft.com/office/drawing/2014/main" id="{7CB35E91-1C20-0D94-E987-64DD29EF8C13}"/>
              </a:ext>
            </a:extLst>
          </p:cNvPr>
          <p:cNvSpPr/>
          <p:nvPr/>
        </p:nvSpPr>
        <p:spPr>
          <a:xfrm>
            <a:off x="156941" y="4745413"/>
            <a:ext cx="1104523" cy="63836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1400" dirty="0"/>
              <a:t>Модуль чтения данных</a:t>
            </a:r>
          </a:p>
        </p:txBody>
      </p:sp>
      <p:sp>
        <p:nvSpPr>
          <p:cNvPr id="25" name="Прямоугольник 24">
            <a:extLst>
              <a:ext uri="{FF2B5EF4-FFF2-40B4-BE49-F238E27FC236}">
                <a16:creationId xmlns:a16="http://schemas.microsoft.com/office/drawing/2014/main" id="{D6F51FA7-300E-1521-4640-96B24D4AD404}"/>
              </a:ext>
            </a:extLst>
          </p:cNvPr>
          <p:cNvSpPr/>
          <p:nvPr/>
        </p:nvSpPr>
        <p:spPr>
          <a:xfrm>
            <a:off x="3063784" y="2098766"/>
            <a:ext cx="1104523" cy="50622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1400" dirty="0"/>
              <a:t>Модуль СПМ</a:t>
            </a:r>
          </a:p>
        </p:txBody>
      </p:sp>
      <p:sp>
        <p:nvSpPr>
          <p:cNvPr id="26" name="Прямоугольник 25">
            <a:extLst>
              <a:ext uri="{FF2B5EF4-FFF2-40B4-BE49-F238E27FC236}">
                <a16:creationId xmlns:a16="http://schemas.microsoft.com/office/drawing/2014/main" id="{1264B756-0ADA-E0DF-2A09-BD3AB5A82DC5}"/>
              </a:ext>
            </a:extLst>
          </p:cNvPr>
          <p:cNvSpPr/>
          <p:nvPr/>
        </p:nvSpPr>
        <p:spPr>
          <a:xfrm>
            <a:off x="3063784" y="2853338"/>
            <a:ext cx="1104523" cy="58646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1050" dirty="0"/>
              <a:t>Модуль удаления артефактов</a:t>
            </a:r>
          </a:p>
        </p:txBody>
      </p:sp>
      <p:sp>
        <p:nvSpPr>
          <p:cNvPr id="27" name="Прямоугольник 26">
            <a:extLst>
              <a:ext uri="{FF2B5EF4-FFF2-40B4-BE49-F238E27FC236}">
                <a16:creationId xmlns:a16="http://schemas.microsoft.com/office/drawing/2014/main" id="{C940CD90-8150-E684-47DA-5921D0495DBD}"/>
              </a:ext>
            </a:extLst>
          </p:cNvPr>
          <p:cNvSpPr/>
          <p:nvPr/>
        </p:nvSpPr>
        <p:spPr>
          <a:xfrm>
            <a:off x="4921936" y="2088928"/>
            <a:ext cx="1625209" cy="52449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ru-RU" sz="1400" dirty="0"/>
              <a:t>Модуль визуализации</a:t>
            </a:r>
          </a:p>
        </p:txBody>
      </p:sp>
      <p:sp>
        <p:nvSpPr>
          <p:cNvPr id="28" name="Прямоугольник 27">
            <a:extLst>
              <a:ext uri="{FF2B5EF4-FFF2-40B4-BE49-F238E27FC236}">
                <a16:creationId xmlns:a16="http://schemas.microsoft.com/office/drawing/2014/main" id="{443B7123-FB7F-A3DB-92CD-74C3A76C0162}"/>
              </a:ext>
            </a:extLst>
          </p:cNvPr>
          <p:cNvSpPr/>
          <p:nvPr/>
        </p:nvSpPr>
        <p:spPr>
          <a:xfrm>
            <a:off x="4921937" y="2853338"/>
            <a:ext cx="1625208" cy="63836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1400" dirty="0"/>
              <a:t>Модуль эксперимента</a:t>
            </a:r>
          </a:p>
        </p:txBody>
      </p:sp>
      <p:sp>
        <p:nvSpPr>
          <p:cNvPr id="29" name="Прямоугольник 28">
            <a:extLst>
              <a:ext uri="{FF2B5EF4-FFF2-40B4-BE49-F238E27FC236}">
                <a16:creationId xmlns:a16="http://schemas.microsoft.com/office/drawing/2014/main" id="{507FBAE9-33C3-7E12-9A39-BE55863C78E2}"/>
              </a:ext>
            </a:extLst>
          </p:cNvPr>
          <p:cNvSpPr/>
          <p:nvPr/>
        </p:nvSpPr>
        <p:spPr>
          <a:xfrm>
            <a:off x="3059055" y="4497862"/>
            <a:ext cx="1098663" cy="59737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1400" dirty="0"/>
              <a:t>Модуль признаков ЭЭГ</a:t>
            </a:r>
          </a:p>
        </p:txBody>
      </p:sp>
      <p:sp>
        <p:nvSpPr>
          <p:cNvPr id="30" name="Прямоугольник 29">
            <a:extLst>
              <a:ext uri="{FF2B5EF4-FFF2-40B4-BE49-F238E27FC236}">
                <a16:creationId xmlns:a16="http://schemas.microsoft.com/office/drawing/2014/main" id="{1C9CD589-9B97-68E9-7B7F-46BB90D17673}"/>
              </a:ext>
            </a:extLst>
          </p:cNvPr>
          <p:cNvSpPr/>
          <p:nvPr/>
        </p:nvSpPr>
        <p:spPr>
          <a:xfrm>
            <a:off x="3069641" y="5270940"/>
            <a:ext cx="1088077" cy="47983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1400" dirty="0"/>
              <a:t>Модуль кластеров</a:t>
            </a:r>
          </a:p>
        </p:txBody>
      </p:sp>
      <p:sp>
        <p:nvSpPr>
          <p:cNvPr id="31" name="Прямоугольник 30">
            <a:extLst>
              <a:ext uri="{FF2B5EF4-FFF2-40B4-BE49-F238E27FC236}">
                <a16:creationId xmlns:a16="http://schemas.microsoft.com/office/drawing/2014/main" id="{92AF5260-73D2-128B-B352-01D1877688DE}"/>
              </a:ext>
            </a:extLst>
          </p:cNvPr>
          <p:cNvSpPr/>
          <p:nvPr/>
        </p:nvSpPr>
        <p:spPr>
          <a:xfrm>
            <a:off x="3059055" y="3606102"/>
            <a:ext cx="1104523" cy="6337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1400" dirty="0"/>
              <a:t>Модуль видео</a:t>
            </a:r>
          </a:p>
        </p:txBody>
      </p:sp>
      <p:sp>
        <p:nvSpPr>
          <p:cNvPr id="32" name="Прямоугольник 31">
            <a:extLst>
              <a:ext uri="{FF2B5EF4-FFF2-40B4-BE49-F238E27FC236}">
                <a16:creationId xmlns:a16="http://schemas.microsoft.com/office/drawing/2014/main" id="{D4BCDE7D-F21E-E5DB-D590-0380F097AB4A}"/>
              </a:ext>
            </a:extLst>
          </p:cNvPr>
          <p:cNvSpPr/>
          <p:nvPr/>
        </p:nvSpPr>
        <p:spPr>
          <a:xfrm>
            <a:off x="4921937" y="3791664"/>
            <a:ext cx="1625208" cy="55799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ru-RU" sz="1400" dirty="0"/>
              <a:t>Цепочки фрагментов</a:t>
            </a:r>
          </a:p>
        </p:txBody>
      </p:sp>
      <p:sp>
        <p:nvSpPr>
          <p:cNvPr id="33" name="Прямоугольник 32">
            <a:extLst>
              <a:ext uri="{FF2B5EF4-FFF2-40B4-BE49-F238E27FC236}">
                <a16:creationId xmlns:a16="http://schemas.microsoft.com/office/drawing/2014/main" id="{DC5CD35A-571C-932E-D191-238F7AA06C17}"/>
              </a:ext>
            </a:extLst>
          </p:cNvPr>
          <p:cNvSpPr/>
          <p:nvPr/>
        </p:nvSpPr>
        <p:spPr>
          <a:xfrm>
            <a:off x="4649626" y="5129247"/>
            <a:ext cx="1964602" cy="73128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ru-RU" sz="1400" dirty="0"/>
              <a:t>Модуль динамической визуализации</a:t>
            </a:r>
          </a:p>
        </p:txBody>
      </p:sp>
      <p:sp>
        <p:nvSpPr>
          <p:cNvPr id="34" name="Прямоугольник 33">
            <a:extLst>
              <a:ext uri="{FF2B5EF4-FFF2-40B4-BE49-F238E27FC236}">
                <a16:creationId xmlns:a16="http://schemas.microsoft.com/office/drawing/2014/main" id="{089C514E-9083-BA26-0D10-0325700AA4E4}"/>
              </a:ext>
            </a:extLst>
          </p:cNvPr>
          <p:cNvSpPr/>
          <p:nvPr/>
        </p:nvSpPr>
        <p:spPr>
          <a:xfrm>
            <a:off x="6796708" y="4102520"/>
            <a:ext cx="1426499" cy="73317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ru-RU" sz="1400" dirty="0"/>
              <a:t>Модуль построения модели</a:t>
            </a:r>
          </a:p>
        </p:txBody>
      </p:sp>
      <p:sp>
        <p:nvSpPr>
          <p:cNvPr id="35" name="Прямоугольник 34">
            <a:extLst>
              <a:ext uri="{FF2B5EF4-FFF2-40B4-BE49-F238E27FC236}">
                <a16:creationId xmlns:a16="http://schemas.microsoft.com/office/drawing/2014/main" id="{75134D1C-9914-11AA-2F5F-34EEF5A9BAB4}"/>
              </a:ext>
            </a:extLst>
          </p:cNvPr>
          <p:cNvSpPr/>
          <p:nvPr/>
        </p:nvSpPr>
        <p:spPr>
          <a:xfrm>
            <a:off x="6880741" y="5214555"/>
            <a:ext cx="1258432" cy="56067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ru-RU" sz="1400" dirty="0"/>
              <a:t>Модуль анализа</a:t>
            </a:r>
          </a:p>
        </p:txBody>
      </p:sp>
      <p:sp>
        <p:nvSpPr>
          <p:cNvPr id="36" name="Прямоугольник 35">
            <a:extLst>
              <a:ext uri="{FF2B5EF4-FFF2-40B4-BE49-F238E27FC236}">
                <a16:creationId xmlns:a16="http://schemas.microsoft.com/office/drawing/2014/main" id="{C234C091-1F82-F5A3-B964-8EE9A0D5CBA0}"/>
              </a:ext>
            </a:extLst>
          </p:cNvPr>
          <p:cNvSpPr/>
          <p:nvPr/>
        </p:nvSpPr>
        <p:spPr>
          <a:xfrm>
            <a:off x="1424608" y="4822515"/>
            <a:ext cx="1124131" cy="47983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ru-RU" sz="1400" dirty="0"/>
              <a:t>Фрагменты ЭЭГ</a:t>
            </a:r>
          </a:p>
        </p:txBody>
      </p:sp>
      <p:cxnSp>
        <p:nvCxnSpPr>
          <p:cNvPr id="37" name="Прямая со стрелкой 36">
            <a:extLst>
              <a:ext uri="{FF2B5EF4-FFF2-40B4-BE49-F238E27FC236}">
                <a16:creationId xmlns:a16="http://schemas.microsoft.com/office/drawing/2014/main" id="{8CD6FDDA-A936-96C8-A686-F5516798E39F}"/>
              </a:ext>
            </a:extLst>
          </p:cNvPr>
          <p:cNvCxnSpPr>
            <a:stCxn id="21" idx="2"/>
            <a:endCxn id="24" idx="0"/>
          </p:cNvCxnSpPr>
          <p:nvPr/>
        </p:nvCxnSpPr>
        <p:spPr>
          <a:xfrm>
            <a:off x="709203" y="3106449"/>
            <a:ext cx="0" cy="16389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a:extLst>
              <a:ext uri="{FF2B5EF4-FFF2-40B4-BE49-F238E27FC236}">
                <a16:creationId xmlns:a16="http://schemas.microsoft.com/office/drawing/2014/main" id="{C99BC559-EDFE-E4EB-9C9A-9467D242AB58}"/>
              </a:ext>
            </a:extLst>
          </p:cNvPr>
          <p:cNvCxnSpPr>
            <a:cxnSpLocks/>
            <a:stCxn id="24" idx="3"/>
            <a:endCxn id="36" idx="1"/>
          </p:cNvCxnSpPr>
          <p:nvPr/>
        </p:nvCxnSpPr>
        <p:spPr>
          <a:xfrm flipV="1">
            <a:off x="1261464" y="5062432"/>
            <a:ext cx="163144" cy="2162"/>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39" name="Прямая со стрелкой 38">
            <a:extLst>
              <a:ext uri="{FF2B5EF4-FFF2-40B4-BE49-F238E27FC236}">
                <a16:creationId xmlns:a16="http://schemas.microsoft.com/office/drawing/2014/main" id="{8D208A2B-F100-E950-E7AC-4D47D76D5FF9}"/>
              </a:ext>
            </a:extLst>
          </p:cNvPr>
          <p:cNvCxnSpPr>
            <a:cxnSpLocks/>
            <a:stCxn id="36" idx="3"/>
          </p:cNvCxnSpPr>
          <p:nvPr/>
        </p:nvCxnSpPr>
        <p:spPr>
          <a:xfrm>
            <a:off x="2548739" y="5062432"/>
            <a:ext cx="307599" cy="0"/>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40" name="Прямая со стрелкой 39">
            <a:extLst>
              <a:ext uri="{FF2B5EF4-FFF2-40B4-BE49-F238E27FC236}">
                <a16:creationId xmlns:a16="http://schemas.microsoft.com/office/drawing/2014/main" id="{D9A3C319-BE4D-4D02-821E-E8E4764B2E82}"/>
              </a:ext>
            </a:extLst>
          </p:cNvPr>
          <p:cNvCxnSpPr>
            <a:cxnSpLocks/>
            <a:stCxn id="22" idx="3"/>
            <a:endCxn id="31" idx="1"/>
          </p:cNvCxnSpPr>
          <p:nvPr/>
        </p:nvCxnSpPr>
        <p:spPr>
          <a:xfrm flipV="1">
            <a:off x="2536889" y="3922961"/>
            <a:ext cx="522166" cy="29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a:extLst>
              <a:ext uri="{FF2B5EF4-FFF2-40B4-BE49-F238E27FC236}">
                <a16:creationId xmlns:a16="http://schemas.microsoft.com/office/drawing/2014/main" id="{F1472E12-7E55-1E43-D44F-144836429DE7}"/>
              </a:ext>
            </a:extLst>
          </p:cNvPr>
          <p:cNvCxnSpPr>
            <a:stCxn id="25" idx="3"/>
            <a:endCxn id="27" idx="1"/>
          </p:cNvCxnSpPr>
          <p:nvPr/>
        </p:nvCxnSpPr>
        <p:spPr>
          <a:xfrm flipV="1">
            <a:off x="4168307" y="2351175"/>
            <a:ext cx="753629" cy="702"/>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42" name="Прямая со стрелкой 76">
            <a:extLst>
              <a:ext uri="{FF2B5EF4-FFF2-40B4-BE49-F238E27FC236}">
                <a16:creationId xmlns:a16="http://schemas.microsoft.com/office/drawing/2014/main" id="{94E76AF2-D78E-AD06-5E42-D4C9F1EB93BD}"/>
              </a:ext>
            </a:extLst>
          </p:cNvPr>
          <p:cNvCxnSpPr>
            <a:cxnSpLocks/>
            <a:stCxn id="26" idx="3"/>
            <a:endCxn id="27" idx="1"/>
          </p:cNvCxnSpPr>
          <p:nvPr/>
        </p:nvCxnSpPr>
        <p:spPr>
          <a:xfrm flipV="1">
            <a:off x="4168307" y="2351175"/>
            <a:ext cx="753629" cy="795394"/>
          </a:xfrm>
          <a:prstGeom prst="bentConnector3">
            <a:avLst>
              <a:gd name="adj1" fmla="val 50000"/>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43" name="Прямая со стрелкой 78">
            <a:extLst>
              <a:ext uri="{FF2B5EF4-FFF2-40B4-BE49-F238E27FC236}">
                <a16:creationId xmlns:a16="http://schemas.microsoft.com/office/drawing/2014/main" id="{5AADA0A0-33EB-52A8-AA30-B6CD13317FA0}"/>
              </a:ext>
            </a:extLst>
          </p:cNvPr>
          <p:cNvCxnSpPr>
            <a:cxnSpLocks/>
            <a:stCxn id="32" idx="1"/>
            <a:endCxn id="30" idx="3"/>
          </p:cNvCxnSpPr>
          <p:nvPr/>
        </p:nvCxnSpPr>
        <p:spPr>
          <a:xfrm rot="10800000" flipV="1">
            <a:off x="4157719" y="4070664"/>
            <a:ext cx="764219" cy="1440192"/>
          </a:xfrm>
          <a:prstGeom prst="bentConnector3">
            <a:avLst>
              <a:gd name="adj1" fmla="val 50000"/>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44" name="Прямая со стрелкой 43">
            <a:extLst>
              <a:ext uri="{FF2B5EF4-FFF2-40B4-BE49-F238E27FC236}">
                <a16:creationId xmlns:a16="http://schemas.microsoft.com/office/drawing/2014/main" id="{FE0CC98A-E36F-28BB-FF39-CA06B508D173}"/>
              </a:ext>
            </a:extLst>
          </p:cNvPr>
          <p:cNvCxnSpPr/>
          <p:nvPr/>
        </p:nvCxnSpPr>
        <p:spPr>
          <a:xfrm flipV="1">
            <a:off x="4168301" y="5686500"/>
            <a:ext cx="481325" cy="7732"/>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45" name="Прямая со стрелкой 44">
            <a:extLst>
              <a:ext uri="{FF2B5EF4-FFF2-40B4-BE49-F238E27FC236}">
                <a16:creationId xmlns:a16="http://schemas.microsoft.com/office/drawing/2014/main" id="{94C3A3AD-E81E-D7F3-6C50-0D00AE7C88C2}"/>
              </a:ext>
            </a:extLst>
          </p:cNvPr>
          <p:cNvCxnSpPr>
            <a:stCxn id="34" idx="2"/>
            <a:endCxn id="35" idx="0"/>
          </p:cNvCxnSpPr>
          <p:nvPr/>
        </p:nvCxnSpPr>
        <p:spPr>
          <a:xfrm flipH="1">
            <a:off x="7509957" y="4835698"/>
            <a:ext cx="1" cy="378857"/>
          </a:xfrm>
          <a:prstGeom prst="straightConnector1">
            <a:avLst/>
          </a:prstGeom>
          <a:ln w="28575">
            <a:solidFill>
              <a:schemeClr val="accent3"/>
            </a:solidFill>
            <a:tailEnd type="triangle"/>
          </a:ln>
        </p:spPr>
        <p:style>
          <a:lnRef idx="1">
            <a:schemeClr val="dk1"/>
          </a:lnRef>
          <a:fillRef idx="0">
            <a:schemeClr val="dk1"/>
          </a:fillRef>
          <a:effectRef idx="0">
            <a:schemeClr val="dk1"/>
          </a:effectRef>
          <a:fontRef idx="minor">
            <a:schemeClr val="tx1"/>
          </a:fontRef>
        </p:style>
      </p:cxnSp>
      <p:sp>
        <p:nvSpPr>
          <p:cNvPr id="46" name="Прямоугольник 45"/>
          <p:cNvSpPr/>
          <p:nvPr/>
        </p:nvSpPr>
        <p:spPr>
          <a:xfrm>
            <a:off x="2856338" y="1740755"/>
            <a:ext cx="1477122" cy="4376046"/>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ru-RU" sz="1000" dirty="0">
                <a:solidFill>
                  <a:srgbClr val="000000"/>
                </a:solidFill>
              </a:rPr>
              <a:t>Обработка данных</a:t>
            </a:r>
          </a:p>
        </p:txBody>
      </p:sp>
      <p:cxnSp>
        <p:nvCxnSpPr>
          <p:cNvPr id="47" name="Прямая со стрелкой 58">
            <a:extLst>
              <a:ext uri="{FF2B5EF4-FFF2-40B4-BE49-F238E27FC236}">
                <a16:creationId xmlns:a16="http://schemas.microsoft.com/office/drawing/2014/main" id="{FE0CC98A-E36F-28BB-FF39-CA06B508D173}"/>
              </a:ext>
            </a:extLst>
          </p:cNvPr>
          <p:cNvCxnSpPr>
            <a:cxnSpLocks/>
            <a:stCxn id="46" idx="2"/>
            <a:endCxn id="34" idx="3"/>
          </p:cNvCxnSpPr>
          <p:nvPr/>
        </p:nvCxnSpPr>
        <p:spPr>
          <a:xfrm rot="5400000" flipH="1" flipV="1">
            <a:off x="5085207" y="2978801"/>
            <a:ext cx="1647692" cy="4628308"/>
          </a:xfrm>
          <a:prstGeom prst="bentConnector4">
            <a:avLst>
              <a:gd name="adj1" fmla="val -13874"/>
              <a:gd name="adj2" fmla="val 114915"/>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48" name="Овал 47"/>
          <p:cNvSpPr/>
          <p:nvPr/>
        </p:nvSpPr>
        <p:spPr>
          <a:xfrm>
            <a:off x="8355144" y="5280917"/>
            <a:ext cx="400594" cy="42794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ru-RU" sz="1400"/>
          </a:p>
        </p:txBody>
      </p:sp>
      <p:cxnSp>
        <p:nvCxnSpPr>
          <p:cNvPr id="49" name="Прямая со стрелкой 48">
            <a:extLst>
              <a:ext uri="{FF2B5EF4-FFF2-40B4-BE49-F238E27FC236}">
                <a16:creationId xmlns:a16="http://schemas.microsoft.com/office/drawing/2014/main" id="{FE0CC98A-E36F-28BB-FF39-CA06B508D173}"/>
              </a:ext>
            </a:extLst>
          </p:cNvPr>
          <p:cNvCxnSpPr>
            <a:stCxn id="35" idx="3"/>
            <a:endCxn id="48" idx="2"/>
          </p:cNvCxnSpPr>
          <p:nvPr/>
        </p:nvCxnSpPr>
        <p:spPr>
          <a:xfrm flipV="1">
            <a:off x="8139173" y="5494890"/>
            <a:ext cx="215971" cy="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0" name="Прямая со стрелкой 49">
            <a:extLst>
              <a:ext uri="{FF2B5EF4-FFF2-40B4-BE49-F238E27FC236}">
                <a16:creationId xmlns:a16="http://schemas.microsoft.com/office/drawing/2014/main" id="{5AADA0A0-33EB-52A8-AA30-B6CD13317FA0}"/>
              </a:ext>
            </a:extLst>
          </p:cNvPr>
          <p:cNvCxnSpPr>
            <a:stCxn id="28" idx="2"/>
            <a:endCxn id="32" idx="0"/>
          </p:cNvCxnSpPr>
          <p:nvPr/>
        </p:nvCxnSpPr>
        <p:spPr>
          <a:xfrm>
            <a:off x="5734541" y="3491700"/>
            <a:ext cx="0" cy="29996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1" name="Прямая со стрелкой 50">
            <a:extLst>
              <a:ext uri="{FF2B5EF4-FFF2-40B4-BE49-F238E27FC236}">
                <a16:creationId xmlns:a16="http://schemas.microsoft.com/office/drawing/2014/main" id="{5AADA0A0-33EB-52A8-AA30-B6CD13317FA0}"/>
              </a:ext>
            </a:extLst>
          </p:cNvPr>
          <p:cNvCxnSpPr>
            <a:stCxn id="27" idx="2"/>
            <a:endCxn id="28" idx="0"/>
          </p:cNvCxnSpPr>
          <p:nvPr/>
        </p:nvCxnSpPr>
        <p:spPr>
          <a:xfrm>
            <a:off x="5734541" y="2613422"/>
            <a:ext cx="0" cy="23991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2" name="Прямая со стрелкой 51">
            <a:extLst>
              <a:ext uri="{FF2B5EF4-FFF2-40B4-BE49-F238E27FC236}">
                <a16:creationId xmlns:a16="http://schemas.microsoft.com/office/drawing/2014/main" id="{FE0CC98A-E36F-28BB-FF39-CA06B508D173}"/>
              </a:ext>
            </a:extLst>
          </p:cNvPr>
          <p:cNvCxnSpPr>
            <a:stCxn id="33" idx="3"/>
            <a:endCxn id="35" idx="1"/>
          </p:cNvCxnSpPr>
          <p:nvPr/>
        </p:nvCxnSpPr>
        <p:spPr>
          <a:xfrm>
            <a:off x="6614228" y="5494891"/>
            <a:ext cx="266513" cy="0"/>
          </a:xfrm>
          <a:prstGeom prst="straightConnector1">
            <a:avLst/>
          </a:prstGeom>
          <a:ln w="28575">
            <a:prstDash val="sysDot"/>
            <a:tailEnd type="triangle"/>
          </a:ln>
        </p:spPr>
        <p:style>
          <a:lnRef idx="1">
            <a:schemeClr val="dk1"/>
          </a:lnRef>
          <a:fillRef idx="0">
            <a:schemeClr val="dk1"/>
          </a:fillRef>
          <a:effectRef idx="0">
            <a:schemeClr val="dk1"/>
          </a:effectRef>
          <a:fontRef idx="minor">
            <a:schemeClr val="tx1"/>
          </a:fontRef>
        </p:style>
      </p:cxnSp>
      <p:cxnSp>
        <p:nvCxnSpPr>
          <p:cNvPr id="53" name="Прямая со стрелкой 99"/>
          <p:cNvCxnSpPr>
            <a:cxnSpLocks/>
            <a:stCxn id="32" idx="1"/>
            <a:endCxn id="29" idx="3"/>
          </p:cNvCxnSpPr>
          <p:nvPr/>
        </p:nvCxnSpPr>
        <p:spPr>
          <a:xfrm rot="10800000" flipV="1">
            <a:off x="4157719" y="4070663"/>
            <a:ext cx="764219" cy="725887"/>
          </a:xfrm>
          <a:prstGeom prst="bentConnector3">
            <a:avLst>
              <a:gd name="adj1" fmla="val 50000"/>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54" name="Прямая со стрелкой 101"/>
          <p:cNvCxnSpPr>
            <a:stCxn id="32" idx="1"/>
            <a:endCxn id="57" idx="3"/>
          </p:cNvCxnSpPr>
          <p:nvPr/>
        </p:nvCxnSpPr>
        <p:spPr>
          <a:xfrm rot="10800000" flipV="1">
            <a:off x="4168301" y="4070663"/>
            <a:ext cx="753636" cy="5729"/>
          </a:xfrm>
          <a:prstGeom prst="bentConnector3">
            <a:avLst>
              <a:gd name="adj1" fmla="val 50000"/>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55" name="Прямая со стрелкой 101"/>
          <p:cNvCxnSpPr>
            <a:stCxn id="56" idx="3"/>
            <a:endCxn id="27" idx="1"/>
          </p:cNvCxnSpPr>
          <p:nvPr/>
        </p:nvCxnSpPr>
        <p:spPr>
          <a:xfrm flipV="1">
            <a:off x="4162098" y="2351175"/>
            <a:ext cx="759838" cy="1429933"/>
          </a:xfrm>
          <a:prstGeom prst="bentConnector3">
            <a:avLst>
              <a:gd name="adj1" fmla="val 51192"/>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56" name="Прямоугольник 55"/>
          <p:cNvSpPr/>
          <p:nvPr/>
        </p:nvSpPr>
        <p:spPr>
          <a:xfrm>
            <a:off x="3901017" y="3660034"/>
            <a:ext cx="261081" cy="242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57" name="Прямоугольник 56"/>
          <p:cNvSpPr/>
          <p:nvPr/>
        </p:nvSpPr>
        <p:spPr>
          <a:xfrm>
            <a:off x="3907220" y="3955319"/>
            <a:ext cx="261081" cy="242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cxnSp>
        <p:nvCxnSpPr>
          <p:cNvPr id="58" name="Соединитель: уступ 5">
            <a:extLst>
              <a:ext uri="{FF2B5EF4-FFF2-40B4-BE49-F238E27FC236}">
                <a16:creationId xmlns:a16="http://schemas.microsoft.com/office/drawing/2014/main" id="{602CD26F-3CA7-6727-4506-0F82EBF84A0A}"/>
              </a:ext>
            </a:extLst>
          </p:cNvPr>
          <p:cNvCxnSpPr>
            <a:cxnSpLocks/>
          </p:cNvCxnSpPr>
          <p:nvPr/>
        </p:nvCxnSpPr>
        <p:spPr>
          <a:xfrm rot="10800000" flipV="1">
            <a:off x="1001783" y="3427843"/>
            <a:ext cx="1854555" cy="1317566"/>
          </a:xfrm>
          <a:prstGeom prst="bentConnector3">
            <a:avLst>
              <a:gd name="adj1" fmla="val 99794"/>
            </a:avLst>
          </a:prstGeom>
          <a:ln w="28575">
            <a:tailEnd type="triangle"/>
          </a:ln>
        </p:spPr>
        <p:style>
          <a:lnRef idx="1">
            <a:schemeClr val="dk1"/>
          </a:lnRef>
          <a:fillRef idx="0">
            <a:schemeClr val="dk1"/>
          </a:fillRef>
          <a:effectRef idx="0">
            <a:schemeClr val="dk1"/>
          </a:effectRef>
          <a:fontRef idx="minor">
            <a:schemeClr val="tx1"/>
          </a:fontRef>
        </p:style>
      </p:cxnSp>
      <p:sp>
        <p:nvSpPr>
          <p:cNvPr id="59" name="Овал 58">
            <a:extLst>
              <a:ext uri="{FF2B5EF4-FFF2-40B4-BE49-F238E27FC236}">
                <a16:creationId xmlns:a16="http://schemas.microsoft.com/office/drawing/2014/main" id="{BB763547-F77B-A82E-4741-C88DA9A6D8B8}"/>
              </a:ext>
            </a:extLst>
          </p:cNvPr>
          <p:cNvSpPr/>
          <p:nvPr/>
        </p:nvSpPr>
        <p:spPr>
          <a:xfrm>
            <a:off x="2490323" y="1972959"/>
            <a:ext cx="759838" cy="421895"/>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a:solidFill>
                  <a:srgbClr val="000000"/>
                </a:solidFill>
              </a:rPr>
              <a:t>MNE</a:t>
            </a:r>
            <a:endParaRPr lang="ru-RU" sz="1000" dirty="0">
              <a:solidFill>
                <a:srgbClr val="000000"/>
              </a:solidFill>
            </a:endParaRPr>
          </a:p>
        </p:txBody>
      </p:sp>
      <p:sp>
        <p:nvSpPr>
          <p:cNvPr id="60" name="Овал 59">
            <a:extLst>
              <a:ext uri="{FF2B5EF4-FFF2-40B4-BE49-F238E27FC236}">
                <a16:creationId xmlns:a16="http://schemas.microsoft.com/office/drawing/2014/main" id="{4C398B89-F5FE-C74A-5871-59C8DDB18D9A}"/>
              </a:ext>
            </a:extLst>
          </p:cNvPr>
          <p:cNvSpPr/>
          <p:nvPr/>
        </p:nvSpPr>
        <p:spPr>
          <a:xfrm>
            <a:off x="2134267" y="4218363"/>
            <a:ext cx="1124131" cy="542545"/>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noProof="1">
                <a:solidFill>
                  <a:srgbClr val="000000"/>
                </a:solidFill>
              </a:rPr>
              <a:t>ResNet + ArcFace</a:t>
            </a:r>
          </a:p>
        </p:txBody>
      </p:sp>
      <p:sp>
        <p:nvSpPr>
          <p:cNvPr id="61" name="TextBox 60">
            <a:extLst>
              <a:ext uri="{FF2B5EF4-FFF2-40B4-BE49-F238E27FC236}">
                <a16:creationId xmlns:a16="http://schemas.microsoft.com/office/drawing/2014/main" id="{B0101113-CC5E-B8C8-E843-8021B4B77E5F}"/>
              </a:ext>
            </a:extLst>
          </p:cNvPr>
          <p:cNvSpPr txBox="1"/>
          <p:nvPr/>
        </p:nvSpPr>
        <p:spPr>
          <a:xfrm>
            <a:off x="3264865" y="5462052"/>
            <a:ext cx="468398" cy="584775"/>
          </a:xfrm>
          <a:prstGeom prst="rect">
            <a:avLst/>
          </a:prstGeom>
          <a:noFill/>
        </p:spPr>
        <p:txBody>
          <a:bodyPr wrap="none" rtlCol="0">
            <a:spAutoFit/>
          </a:bodyPr>
          <a:lstStyle/>
          <a:p>
            <a:r>
              <a:rPr lang="en-US" sz="3200" dirty="0">
                <a:solidFill>
                  <a:schemeClr val="tx1"/>
                </a:solidFill>
              </a:rPr>
              <a:t>…</a:t>
            </a:r>
            <a:endParaRPr lang="ru-RU" sz="3200" dirty="0">
              <a:solidFill>
                <a:schemeClr val="tx1"/>
              </a:solidFill>
            </a:endParaRPr>
          </a:p>
        </p:txBody>
      </p:sp>
    </p:spTree>
    <p:extLst>
      <p:ext uri="{BB962C8B-B14F-4D97-AF65-F5344CB8AC3E}">
        <p14:creationId xmlns:p14="http://schemas.microsoft.com/office/powerpoint/2010/main" val="3182426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ndicam 2023-10-31 00-00-04-128">
            <a:hlinkClick r:id="" action="ppaction://media"/>
            <a:extLst>
              <a:ext uri="{FF2B5EF4-FFF2-40B4-BE49-F238E27FC236}">
                <a16:creationId xmlns:a16="http://schemas.microsoft.com/office/drawing/2014/main" id="{0B02FA44-B373-5BA1-00ED-9CEF9AEB9D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8504" y="1196752"/>
            <a:ext cx="9380324" cy="5276433"/>
          </a:xfrm>
          <a:prstGeom prst="rect">
            <a:avLst/>
          </a:prstGeom>
        </p:spPr>
      </p:pic>
      <p:sp>
        <p:nvSpPr>
          <p:cNvPr id="6" name="Прямоугольник 5">
            <a:extLst>
              <a:ext uri="{FF2B5EF4-FFF2-40B4-BE49-F238E27FC236}">
                <a16:creationId xmlns:a16="http://schemas.microsoft.com/office/drawing/2014/main" id="{961E620F-F4A2-96E8-24C5-B1C63443CCF2}"/>
              </a:ext>
            </a:extLst>
          </p:cNvPr>
          <p:cNvSpPr/>
          <p:nvPr/>
        </p:nvSpPr>
        <p:spPr>
          <a:xfrm>
            <a:off x="4202062" y="850644"/>
            <a:ext cx="1557798" cy="1917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75" dirty="0"/>
              <a:t>Artifact removal</a:t>
            </a:r>
            <a:endParaRPr lang="ru-RU" sz="975" dirty="0"/>
          </a:p>
        </p:txBody>
      </p:sp>
      <p:sp>
        <p:nvSpPr>
          <p:cNvPr id="2" name="TextBox 1"/>
          <p:cNvSpPr txBox="1"/>
          <p:nvPr/>
        </p:nvSpPr>
        <p:spPr>
          <a:xfrm rot="16200000">
            <a:off x="-737504" y="3542581"/>
            <a:ext cx="1867242" cy="584775"/>
          </a:xfrm>
          <a:prstGeom prst="rect">
            <a:avLst/>
          </a:prstGeom>
          <a:noFill/>
        </p:spPr>
        <p:txBody>
          <a:bodyPr wrap="none" rtlCol="0">
            <a:spAutoFit/>
          </a:bodyPr>
          <a:lstStyle/>
          <a:p>
            <a:r>
              <a:rPr lang="ru-RU" sz="3200" b="1" dirty="0"/>
              <a:t>Прототип</a:t>
            </a:r>
          </a:p>
        </p:txBody>
      </p:sp>
    </p:spTree>
    <p:extLst>
      <p:ext uri="{BB962C8B-B14F-4D97-AF65-F5344CB8AC3E}">
        <p14:creationId xmlns:p14="http://schemas.microsoft.com/office/powerpoint/2010/main" val="247912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520638A0-CB32-1C94-24E7-9E45E31BCB6F}"/>
              </a:ext>
            </a:extLst>
          </p:cNvPr>
          <p:cNvSpPr>
            <a:spLocks noGrp="1"/>
          </p:cNvSpPr>
          <p:nvPr>
            <p:ph type="title"/>
          </p:nvPr>
        </p:nvSpPr>
        <p:spPr/>
        <p:txBody>
          <a:bodyPr/>
          <a:lstStyle/>
          <a:p>
            <a:r>
              <a:rPr lang="ru-RU" dirty="0"/>
              <a:t>Актуальность исследования</a:t>
            </a:r>
          </a:p>
        </p:txBody>
      </p:sp>
      <p:sp>
        <p:nvSpPr>
          <p:cNvPr id="7" name="Объект 6">
            <a:extLst>
              <a:ext uri="{FF2B5EF4-FFF2-40B4-BE49-F238E27FC236}">
                <a16:creationId xmlns:a16="http://schemas.microsoft.com/office/drawing/2014/main" id="{2697A8F1-5093-D538-4D6B-35408D8EF2F6}"/>
              </a:ext>
            </a:extLst>
          </p:cNvPr>
          <p:cNvSpPr>
            <a:spLocks noGrp="1"/>
          </p:cNvSpPr>
          <p:nvPr>
            <p:ph idx="1"/>
          </p:nvPr>
        </p:nvSpPr>
        <p:spPr/>
        <p:txBody>
          <a:bodyPr/>
          <a:lstStyle/>
          <a:p>
            <a:pPr marL="0" indent="0">
              <a:buNone/>
            </a:pPr>
            <a:r>
              <a:rPr lang="ru-RU" dirty="0"/>
              <a:t>Бурное развитие </a:t>
            </a:r>
            <a:r>
              <a:rPr lang="ru-RU" dirty="0" err="1"/>
              <a:t>эргатических</a:t>
            </a:r>
            <a:r>
              <a:rPr lang="ru-RU" dirty="0"/>
              <a:t> систем (схема производства, одним из элементов которой является человек или группа людей и техническое устройство, посредством которого человек осуществляет свою деятельность)</a:t>
            </a:r>
            <a:endParaRPr lang="en-US" dirty="0"/>
          </a:p>
          <a:p>
            <a:r>
              <a:rPr lang="ru-RU" dirty="0"/>
              <a:t>Анализ аварийных ситуаций (пожары на нефтегазодобывающих станциях и разливы нефти при ее добыче и на самих месторождениях в Арктическом регионе), показывает, что наиболее вероятными таких ситуаций являются </a:t>
            </a:r>
            <a:r>
              <a:rPr lang="ru-RU" b="1" dirty="0">
                <a:solidFill>
                  <a:srgbClr val="0070C0"/>
                </a:solidFill>
              </a:rPr>
              <a:t>человеческий фактор – 42,7%</a:t>
            </a:r>
            <a:r>
              <a:rPr lang="ru-RU" dirty="0"/>
              <a:t> и природные условия – 24%.</a:t>
            </a:r>
          </a:p>
          <a:p>
            <a:pPr lvl="1"/>
            <a:r>
              <a:rPr lang="ru-RU" i="1" dirty="0"/>
              <a:t>Анализ аварийных ситуаций на объектах нефтегазовой отрасли в Арктическом регионе / Е. А. Арефьева, А. М. Кобелев, Н. М. </a:t>
            </a:r>
            <a:r>
              <a:rPr lang="ru-RU" i="1" dirty="0" err="1"/>
              <a:t>Барбин</a:t>
            </a:r>
            <a:r>
              <a:rPr lang="ru-RU" i="1" dirty="0"/>
              <a:t> [и др.] // Пожарная и аварийная безопасность, 2021. – С. 8-13.</a:t>
            </a:r>
          </a:p>
          <a:p>
            <a:r>
              <a:rPr lang="ru-RU" dirty="0"/>
              <a:t>Частота ДТП у </a:t>
            </a:r>
            <a:r>
              <a:rPr lang="ru-RU" b="1" dirty="0">
                <a:solidFill>
                  <a:srgbClr val="0070C0"/>
                </a:solidFill>
              </a:rPr>
              <a:t>таксистов в 7 раз</a:t>
            </a:r>
            <a:r>
              <a:rPr lang="ru-RU" dirty="0"/>
              <a:t> превышает показатели рядовых автомобилистов, проблема засыпания водителей такси.</a:t>
            </a:r>
          </a:p>
          <a:p>
            <a:pPr lvl="1"/>
            <a:r>
              <a:rPr lang="en-US" i="1" dirty="0"/>
              <a:t>https://www.zr.ru/content/articles/956359-kto-vinovat/</a:t>
            </a:r>
            <a:endParaRPr lang="ru-RU" i="1" dirty="0"/>
          </a:p>
        </p:txBody>
      </p:sp>
    </p:spTree>
    <p:extLst>
      <p:ext uri="{BB962C8B-B14F-4D97-AF65-F5344CB8AC3E}">
        <p14:creationId xmlns:p14="http://schemas.microsoft.com/office/powerpoint/2010/main" val="2648627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3F12C8-4769-FC86-73B4-84B8078E4807}"/>
              </a:ext>
            </a:extLst>
          </p:cNvPr>
          <p:cNvSpPr>
            <a:spLocks noGrp="1"/>
          </p:cNvSpPr>
          <p:nvPr>
            <p:ph type="title"/>
          </p:nvPr>
        </p:nvSpPr>
        <p:spPr/>
        <p:txBody>
          <a:bodyPr/>
          <a:lstStyle/>
          <a:p>
            <a:r>
              <a:rPr lang="ru-RU" dirty="0"/>
              <a:t>Прототип: пример удаления </a:t>
            </a:r>
            <a:r>
              <a:rPr lang="ru-RU" dirty="0" err="1"/>
              <a:t>артифактов</a:t>
            </a:r>
            <a:endParaRPr lang="ru-RU" dirty="0"/>
          </a:p>
        </p:txBody>
      </p:sp>
      <p:pic>
        <p:nvPicPr>
          <p:cNvPr id="4" name="Объект 3">
            <a:extLst>
              <a:ext uri="{FF2B5EF4-FFF2-40B4-BE49-F238E27FC236}">
                <a16:creationId xmlns:a16="http://schemas.microsoft.com/office/drawing/2014/main" id="{3E0080B3-D5A7-6A9E-97BF-25965BE097FE}"/>
              </a:ext>
            </a:extLst>
          </p:cNvPr>
          <p:cNvPicPr>
            <a:picLocks noGrp="1" noChangeAspect="1"/>
          </p:cNvPicPr>
          <p:nvPr>
            <p:ph idx="1"/>
          </p:nvPr>
        </p:nvPicPr>
        <p:blipFill>
          <a:blip r:embed="rId3"/>
          <a:stretch>
            <a:fillRect/>
          </a:stretch>
        </p:blipFill>
        <p:spPr>
          <a:xfrm>
            <a:off x="2372342" y="1767820"/>
            <a:ext cx="4593971" cy="4244620"/>
          </a:xfrm>
          <a:prstGeom prst="rect">
            <a:avLst/>
          </a:prstGeom>
        </p:spPr>
      </p:pic>
      <p:sp>
        <p:nvSpPr>
          <p:cNvPr id="6" name="Правая фигурная скобка 5"/>
          <p:cNvSpPr/>
          <p:nvPr/>
        </p:nvSpPr>
        <p:spPr>
          <a:xfrm>
            <a:off x="6966312" y="4210636"/>
            <a:ext cx="210932" cy="270877"/>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463"/>
          </a:p>
        </p:txBody>
      </p:sp>
      <p:sp>
        <p:nvSpPr>
          <p:cNvPr id="7" name="TextBox 6"/>
          <p:cNvSpPr txBox="1"/>
          <p:nvPr/>
        </p:nvSpPr>
        <p:spPr>
          <a:xfrm>
            <a:off x="7305675" y="4181431"/>
            <a:ext cx="1128835" cy="317459"/>
          </a:xfrm>
          <a:prstGeom prst="rect">
            <a:avLst/>
          </a:prstGeom>
          <a:noFill/>
        </p:spPr>
        <p:txBody>
          <a:bodyPr wrap="none" rtlCol="0">
            <a:spAutoFit/>
          </a:bodyPr>
          <a:lstStyle/>
          <a:p>
            <a:r>
              <a:rPr lang="en-US" sz="1463" dirty="0"/>
              <a:t>Head Angles</a:t>
            </a:r>
            <a:endParaRPr lang="ru-RU" sz="1463" dirty="0"/>
          </a:p>
        </p:txBody>
      </p:sp>
      <p:sp>
        <p:nvSpPr>
          <p:cNvPr id="8" name="Правая фигурная скобка 7"/>
          <p:cNvSpPr/>
          <p:nvPr/>
        </p:nvSpPr>
        <p:spPr>
          <a:xfrm>
            <a:off x="6966312" y="3525650"/>
            <a:ext cx="210932" cy="270877"/>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463"/>
          </a:p>
        </p:txBody>
      </p:sp>
      <p:sp>
        <p:nvSpPr>
          <p:cNvPr id="9" name="TextBox 8"/>
          <p:cNvSpPr txBox="1"/>
          <p:nvPr/>
        </p:nvSpPr>
        <p:spPr>
          <a:xfrm>
            <a:off x="7305674" y="3511047"/>
            <a:ext cx="1459438" cy="317459"/>
          </a:xfrm>
          <a:prstGeom prst="rect">
            <a:avLst/>
          </a:prstGeom>
          <a:noFill/>
        </p:spPr>
        <p:txBody>
          <a:bodyPr wrap="none" rtlCol="0">
            <a:spAutoFit/>
          </a:bodyPr>
          <a:lstStyle/>
          <a:p>
            <a:r>
              <a:rPr lang="en-US" sz="1463" dirty="0"/>
              <a:t>Head Movement</a:t>
            </a:r>
            <a:endParaRPr lang="ru-RU" sz="1463" dirty="0"/>
          </a:p>
        </p:txBody>
      </p:sp>
      <p:sp>
        <p:nvSpPr>
          <p:cNvPr id="10" name="Правая фигурная скобка 9"/>
          <p:cNvSpPr/>
          <p:nvPr/>
        </p:nvSpPr>
        <p:spPr>
          <a:xfrm>
            <a:off x="6966312" y="3997560"/>
            <a:ext cx="210932" cy="16684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463"/>
          </a:p>
        </p:txBody>
      </p:sp>
      <p:sp>
        <p:nvSpPr>
          <p:cNvPr id="11" name="TextBox 10"/>
          <p:cNvSpPr txBox="1"/>
          <p:nvPr/>
        </p:nvSpPr>
        <p:spPr>
          <a:xfrm>
            <a:off x="7305674" y="3930940"/>
            <a:ext cx="1424877" cy="317459"/>
          </a:xfrm>
          <a:prstGeom prst="rect">
            <a:avLst/>
          </a:prstGeom>
          <a:noFill/>
        </p:spPr>
        <p:txBody>
          <a:bodyPr wrap="none" rtlCol="0">
            <a:spAutoFit/>
          </a:bodyPr>
          <a:lstStyle/>
          <a:p>
            <a:r>
              <a:rPr lang="en-US" sz="1463" dirty="0"/>
              <a:t>Face Monitoring</a:t>
            </a:r>
            <a:endParaRPr lang="ru-RU" sz="1463" dirty="0"/>
          </a:p>
        </p:txBody>
      </p:sp>
    </p:spTree>
    <p:extLst>
      <p:ext uri="{BB962C8B-B14F-4D97-AF65-F5344CB8AC3E}">
        <p14:creationId xmlns:p14="http://schemas.microsoft.com/office/powerpoint/2010/main" val="2206652322"/>
      </p:ext>
    </p:extLst>
  </p:cSld>
  <p:clrMapOvr>
    <a:masterClrMapping/>
  </p:clrMapOvr>
  <mc:AlternateContent xmlns:mc="http://schemas.openxmlformats.org/markup-compatibility/2006" xmlns:p14="http://schemas.microsoft.com/office/powerpoint/2010/main">
    <mc:Choice Requires="p14">
      <p:transition spd="slow" p14:dur="2000" advTm="27412"/>
    </mc:Choice>
    <mc:Fallback xmlns="">
      <p:transition spd="slow" advTm="2741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a:t>Заключение</a:t>
            </a:r>
          </a:p>
        </p:txBody>
      </p:sp>
      <p:sp>
        <p:nvSpPr>
          <p:cNvPr id="5" name="Объект 4"/>
          <p:cNvSpPr>
            <a:spLocks noGrp="1"/>
          </p:cNvSpPr>
          <p:nvPr>
            <p:ph idx="1"/>
          </p:nvPr>
        </p:nvSpPr>
        <p:spPr/>
        <p:txBody>
          <a:bodyPr/>
          <a:lstStyle/>
          <a:p>
            <a:endParaRPr lang="ru-RU" dirty="0"/>
          </a:p>
        </p:txBody>
      </p:sp>
      <p:sp>
        <p:nvSpPr>
          <p:cNvPr id="3" name="Номер слайда 2"/>
          <p:cNvSpPr>
            <a:spLocks noGrp="1"/>
          </p:cNvSpPr>
          <p:nvPr>
            <p:ph type="sldNum" sz="quarter" idx="4294967295"/>
          </p:nvPr>
        </p:nvSpPr>
        <p:spPr>
          <a:xfrm>
            <a:off x="8486775" y="6597650"/>
            <a:ext cx="1419225" cy="219075"/>
          </a:xfrm>
          <a:prstGeom prst="rect">
            <a:avLst/>
          </a:prstGeom>
        </p:spPr>
        <p:txBody>
          <a:bodyPr/>
          <a:lstStyle/>
          <a:p>
            <a:fld id="{36057C5E-17E8-4A71-839D-3981C720C118}" type="slidenum">
              <a:rPr lang="ru-RU" smtClean="0"/>
              <a:t>31</a:t>
            </a:fld>
            <a:endParaRPr lang="ru-RU"/>
          </a:p>
        </p:txBody>
      </p:sp>
    </p:spTree>
    <p:extLst>
      <p:ext uri="{BB962C8B-B14F-4D97-AF65-F5344CB8AC3E}">
        <p14:creationId xmlns:p14="http://schemas.microsoft.com/office/powerpoint/2010/main" val="42459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Аннотация</a:t>
            </a:r>
          </a:p>
        </p:txBody>
      </p:sp>
      <p:sp>
        <p:nvSpPr>
          <p:cNvPr id="3" name="Объект 2"/>
          <p:cNvSpPr>
            <a:spLocks noGrp="1"/>
          </p:cNvSpPr>
          <p:nvPr>
            <p:ph idx="1"/>
          </p:nvPr>
        </p:nvSpPr>
        <p:spPr/>
        <p:txBody>
          <a:bodyPr/>
          <a:lstStyle/>
          <a:p>
            <a:r>
              <a:rPr lang="ru-RU" dirty="0"/>
              <a:t>Мониторинг действия пользователей является актуальной на сегодняшний день задачей и может успешно внедряться в различных сферах жизни: водители транспортных средств, диспетчеры сложных технических установок, операторы ПК и т.п. Актуальной задачей является определение психофизиологического состояния, для определения которого необходимо осуществлять мониторинг поведенческих характеристик пользователя, а также его физиологических параметров. При этом использование различных контактных датчиков является неудобным и часто ненадежным методом мониторинга (пользователь может забыть или намеренно не использовать сенсор). В работе предложен комплекс методов и моделей для анализа </a:t>
            </a:r>
            <a:r>
              <a:rPr lang="ru-RU" dirty="0" err="1"/>
              <a:t>многомодальных</a:t>
            </a:r>
            <a:r>
              <a:rPr lang="ru-RU" dirty="0"/>
              <a:t>  данных о пользователе с целью определения его психофизиологического состояния на основе обработки </a:t>
            </a:r>
            <a:r>
              <a:rPr lang="ru-RU" dirty="0" err="1"/>
              <a:t>неинтрузивных</a:t>
            </a:r>
            <a:r>
              <a:rPr lang="ru-RU" dirty="0"/>
              <a:t> сенсоров (предложено использовать камеру и </a:t>
            </a:r>
            <a:r>
              <a:rPr lang="ru-RU" dirty="0" err="1"/>
              <a:t>трекер</a:t>
            </a:r>
            <a:r>
              <a:rPr lang="ru-RU" dirty="0"/>
              <a:t> глазных движений).</a:t>
            </a:r>
          </a:p>
        </p:txBody>
      </p:sp>
    </p:spTree>
    <p:extLst>
      <p:ext uri="{BB962C8B-B14F-4D97-AF65-F5344CB8AC3E}">
        <p14:creationId xmlns:p14="http://schemas.microsoft.com/office/powerpoint/2010/main" val="699514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0406B3-A345-051F-13CB-0E91D5323C12}"/>
              </a:ext>
            </a:extLst>
          </p:cNvPr>
          <p:cNvSpPr>
            <a:spLocks noGrp="1"/>
          </p:cNvSpPr>
          <p:nvPr>
            <p:ph type="title"/>
          </p:nvPr>
        </p:nvSpPr>
        <p:spPr/>
        <p:txBody>
          <a:bodyPr/>
          <a:lstStyle/>
          <a:p>
            <a:r>
              <a:rPr lang="ru-RU" dirty="0"/>
              <a:t>Основные выносимые на защиту положения</a:t>
            </a:r>
          </a:p>
        </p:txBody>
      </p:sp>
      <p:sp>
        <p:nvSpPr>
          <p:cNvPr id="3" name="Объект 2">
            <a:extLst>
              <a:ext uri="{FF2B5EF4-FFF2-40B4-BE49-F238E27FC236}">
                <a16:creationId xmlns:a16="http://schemas.microsoft.com/office/drawing/2014/main" id="{57C9D5A9-E803-95F6-314C-E92359F6EAD5}"/>
              </a:ext>
            </a:extLst>
          </p:cNvPr>
          <p:cNvSpPr>
            <a:spLocks noGrp="1"/>
          </p:cNvSpPr>
          <p:nvPr>
            <p:ph idx="1"/>
          </p:nvPr>
        </p:nvSpPr>
        <p:spPr/>
        <p:txBody>
          <a:bodyPr>
            <a:normAutofit lnSpcReduction="10000"/>
          </a:bodyPr>
          <a:lstStyle/>
          <a:p>
            <a:r>
              <a:rPr lang="ru-RU" dirty="0"/>
              <a:t>Методология анализа </a:t>
            </a:r>
            <a:r>
              <a:rPr lang="ru-RU" dirty="0" err="1"/>
              <a:t>многомодальных</a:t>
            </a:r>
            <a:r>
              <a:rPr lang="ru-RU" dirty="0"/>
              <a:t> данных об операторах </a:t>
            </a:r>
            <a:r>
              <a:rPr lang="ru-RU" dirty="0" err="1"/>
              <a:t>эргатических</a:t>
            </a:r>
            <a:r>
              <a:rPr lang="ru-RU" dirty="0"/>
              <a:t> систем на основе их неинвазивного мониторинга и технологий машинного обучения (</a:t>
            </a:r>
            <a:r>
              <a:rPr lang="ru-RU" b="1" dirty="0"/>
              <a:t>п. 1 ПС</a:t>
            </a:r>
            <a:r>
              <a:rPr lang="ru-RU" dirty="0"/>
              <a:t>).</a:t>
            </a:r>
          </a:p>
          <a:p>
            <a:r>
              <a:rPr lang="ru-RU" dirty="0"/>
              <a:t>Метод анализа видеоданных оператора для определения и последующего прогнозирования психофизиологического состояния оператора </a:t>
            </a:r>
            <a:r>
              <a:rPr lang="ru-RU" dirty="0" err="1"/>
              <a:t>эргатической</a:t>
            </a:r>
            <a:r>
              <a:rPr lang="ru-RU" dirty="0"/>
              <a:t> системы на основе технологий компьютерного зрения (</a:t>
            </a:r>
            <a:r>
              <a:rPr lang="ru-RU" b="1" dirty="0"/>
              <a:t>п. 4, 7 ПС</a:t>
            </a:r>
            <a:r>
              <a:rPr lang="ru-RU" dirty="0"/>
              <a:t>).</a:t>
            </a:r>
          </a:p>
          <a:p>
            <a:r>
              <a:rPr lang="ru-RU" dirty="0"/>
              <a:t>Метод анализа данных глазодвигательной активности для определения зависимости психофизиологического состояния оператора </a:t>
            </a:r>
            <a:r>
              <a:rPr lang="ru-RU" dirty="0" err="1"/>
              <a:t>эргатической</a:t>
            </a:r>
            <a:r>
              <a:rPr lang="ru-RU" dirty="0"/>
              <a:t> системы от когнитивной нагрузки для его прогнозирования (</a:t>
            </a:r>
            <a:r>
              <a:rPr lang="ru-RU" b="1" dirty="0"/>
              <a:t>п. 4 ПС</a:t>
            </a:r>
            <a:r>
              <a:rPr lang="ru-RU" dirty="0"/>
              <a:t>).</a:t>
            </a:r>
          </a:p>
          <a:p>
            <a:r>
              <a:rPr lang="ru-RU" dirty="0"/>
              <a:t>Метод анализа данных электроэнцефалографии для определения зависимости электрической активности головного мозга от степени и вида концентрации внимания оператора </a:t>
            </a:r>
            <a:r>
              <a:rPr lang="ru-RU" dirty="0" err="1"/>
              <a:t>эргатической</a:t>
            </a:r>
            <a:r>
              <a:rPr lang="ru-RU" dirty="0"/>
              <a:t> системы с целью прогнозирования его психофизиологического состояния (</a:t>
            </a:r>
            <a:r>
              <a:rPr lang="ru-RU" b="1" dirty="0"/>
              <a:t>п. 4 ПС</a:t>
            </a:r>
            <a:r>
              <a:rPr lang="ru-RU" dirty="0"/>
              <a:t>).</a:t>
            </a:r>
          </a:p>
          <a:p>
            <a:r>
              <a:rPr lang="ru-RU" dirty="0"/>
              <a:t>Метод прогнозирования состояния оператора </a:t>
            </a:r>
            <a:r>
              <a:rPr lang="ru-RU" dirty="0" err="1"/>
              <a:t>эргатической</a:t>
            </a:r>
            <a:r>
              <a:rPr lang="ru-RU" dirty="0"/>
              <a:t> системы на основе его неинвазивного мультимодального мониторинга (</a:t>
            </a:r>
            <a:r>
              <a:rPr lang="ru-RU" b="1" dirty="0"/>
              <a:t>п. 4 ПС</a:t>
            </a:r>
            <a:r>
              <a:rPr lang="ru-RU" dirty="0"/>
              <a:t>).</a:t>
            </a:r>
          </a:p>
          <a:p>
            <a:r>
              <a:rPr lang="ru-RU" dirty="0"/>
              <a:t>Программная система прогнозирования состояния оператора </a:t>
            </a:r>
            <a:r>
              <a:rPr lang="ru-RU" dirty="0" err="1"/>
              <a:t>эргатической</a:t>
            </a:r>
            <a:r>
              <a:rPr lang="ru-RU" dirty="0"/>
              <a:t> системы на основе разработанных методов, реализующая предложенную методологию (</a:t>
            </a:r>
            <a:r>
              <a:rPr lang="ru-RU" b="1" dirty="0"/>
              <a:t>п. 5, 9 ПС</a:t>
            </a:r>
            <a:r>
              <a:rPr lang="ru-RU" dirty="0"/>
              <a:t>).</a:t>
            </a:r>
          </a:p>
          <a:p>
            <a:endParaRPr lang="ru-RU" dirty="0"/>
          </a:p>
        </p:txBody>
      </p:sp>
    </p:spTree>
    <p:extLst>
      <p:ext uri="{BB962C8B-B14F-4D97-AF65-F5344CB8AC3E}">
        <p14:creationId xmlns:p14="http://schemas.microsoft.com/office/powerpoint/2010/main" val="492520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4C7F4-CBF7-F616-7A68-9C60276BC167}"/>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64ECD-0154-915F-B580-7BBBC36E6F64}"/>
              </a:ext>
            </a:extLst>
          </p:cNvPr>
          <p:cNvSpPr>
            <a:spLocks noGrp="1"/>
          </p:cNvSpPr>
          <p:nvPr>
            <p:ph type="title"/>
          </p:nvPr>
        </p:nvSpPr>
        <p:spPr/>
        <p:txBody>
          <a:bodyPr/>
          <a:lstStyle/>
          <a:p>
            <a:r>
              <a:rPr lang="ru-RU" dirty="0"/>
              <a:t>Научная новизна</a:t>
            </a:r>
          </a:p>
        </p:txBody>
      </p:sp>
      <p:sp>
        <p:nvSpPr>
          <p:cNvPr id="3" name="Объект 2">
            <a:extLst>
              <a:ext uri="{FF2B5EF4-FFF2-40B4-BE49-F238E27FC236}">
                <a16:creationId xmlns:a16="http://schemas.microsoft.com/office/drawing/2014/main" id="{2CF1EDBD-E779-FEA8-F292-AFF80D6C76DF}"/>
              </a:ext>
            </a:extLst>
          </p:cNvPr>
          <p:cNvSpPr>
            <a:spLocks noGrp="1"/>
          </p:cNvSpPr>
          <p:nvPr>
            <p:ph idx="1"/>
          </p:nvPr>
        </p:nvSpPr>
        <p:spPr/>
        <p:txBody>
          <a:bodyPr>
            <a:normAutofit fontScale="85000" lnSpcReduction="20000"/>
          </a:bodyPr>
          <a:lstStyle/>
          <a:p>
            <a:r>
              <a:rPr lang="ru-RU" dirty="0"/>
              <a:t>Методология анализа </a:t>
            </a:r>
            <a:r>
              <a:rPr lang="ru-RU" dirty="0" err="1"/>
              <a:t>многомодальных</a:t>
            </a:r>
            <a:r>
              <a:rPr lang="ru-RU" dirty="0"/>
              <a:t> данных об операторах </a:t>
            </a:r>
            <a:r>
              <a:rPr lang="ru-RU" dirty="0" err="1"/>
              <a:t>эргатических</a:t>
            </a:r>
            <a:r>
              <a:rPr lang="ru-RU" dirty="0"/>
              <a:t> систем на основе их неинвазивного мониторинга (включая видео, глазодвигательную активность, ЭЭГ и вариабельность сердечного ритма), позволяющая осуществлять прогнозирование их психофизиологического состояния и базирующаяся на технологиях машинного обучения.</a:t>
            </a:r>
          </a:p>
          <a:p>
            <a:r>
              <a:rPr lang="ru-RU" dirty="0"/>
              <a:t>Метод анализа видеоданных оператора для определения психофизиологического состояния, отличающийся комплексным подходом к анализу и включающий как его непосредственную оценку, так и оценку с использованием промежуточного вычисления множества психофизиологических характеристик.</a:t>
            </a:r>
          </a:p>
          <a:p>
            <a:r>
              <a:rPr lang="ru-RU" dirty="0"/>
              <a:t>Метод анализа данных глазодвигательной активности для определения зависимости психофизиологического состояния оператора от когнитивной нагрузки на основе автоматизированной выборки глазодвигательных характеристик для их последующей обработки с использованием технологий машинного обучения и прогнозирования психофизиологического состояния оператора.</a:t>
            </a:r>
          </a:p>
          <a:p>
            <a:r>
              <a:rPr lang="ru-RU" dirty="0"/>
              <a:t>Метод анализа данных электроэнцефалографии для определения зависимости электрической активности головного мозга от степени и вида концентрации внимания оператора, позволяющий оценить вовлеченность оператора в выполнение задачи.</a:t>
            </a:r>
          </a:p>
          <a:p>
            <a:r>
              <a:rPr lang="ru-RU" dirty="0"/>
              <a:t>Метод прогнозирования состояния оператора на основе его неинвазивного мультимодального мониторинга, основанный на комплексировании результатов предложенных методов с использованием глубоких нейронных сетей с механизмом внимания.</a:t>
            </a:r>
          </a:p>
          <a:p>
            <a:r>
              <a:rPr lang="ru-RU" dirty="0"/>
              <a:t>Программная система прогнозирования состояния оператора </a:t>
            </a:r>
            <a:r>
              <a:rPr lang="ru-RU" dirty="0" err="1"/>
              <a:t>эргатической</a:t>
            </a:r>
            <a:r>
              <a:rPr lang="ru-RU" dirty="0"/>
              <a:t> системы на основе разработанных методов, позволяющая осуществлять комплексную оценку и прогнозирование его психофизиологического состояния согласно предложенной методологии анализа </a:t>
            </a:r>
            <a:r>
              <a:rPr lang="ru-RU" dirty="0" err="1"/>
              <a:t>многомодальных</a:t>
            </a:r>
            <a:r>
              <a:rPr lang="ru-RU" dirty="0"/>
              <a:t> данных.</a:t>
            </a:r>
          </a:p>
        </p:txBody>
      </p:sp>
    </p:spTree>
    <p:extLst>
      <p:ext uri="{BB962C8B-B14F-4D97-AF65-F5344CB8AC3E}">
        <p14:creationId xmlns:p14="http://schemas.microsoft.com/office/powerpoint/2010/main" val="3263811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Прямая со стрелкой 79">
            <a:extLst>
              <a:ext uri="{FF2B5EF4-FFF2-40B4-BE49-F238E27FC236}">
                <a16:creationId xmlns:a16="http://schemas.microsoft.com/office/drawing/2014/main" id="{3D70BB13-DD3B-8F8D-7AD2-AC9925E2E6F4}"/>
              </a:ext>
            </a:extLst>
          </p:cNvPr>
          <p:cNvCxnSpPr>
            <a:cxnSpLocks/>
            <a:stCxn id="28" idx="3"/>
            <a:endCxn id="34" idx="2"/>
          </p:cNvCxnSpPr>
          <p:nvPr/>
        </p:nvCxnSpPr>
        <p:spPr>
          <a:xfrm flipV="1">
            <a:off x="6393160" y="3153886"/>
            <a:ext cx="1915699" cy="287725"/>
          </a:xfrm>
          <a:prstGeom prst="bentConnector2">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1" name="Прямая со стрелкой 72">
            <a:extLst>
              <a:ext uri="{FF2B5EF4-FFF2-40B4-BE49-F238E27FC236}">
                <a16:creationId xmlns:a16="http://schemas.microsoft.com/office/drawing/2014/main" id="{3550C3F8-B7B4-12D2-37D7-F9F7F62B4B80}"/>
              </a:ext>
            </a:extLst>
          </p:cNvPr>
          <p:cNvCxnSpPr>
            <a:cxnSpLocks/>
            <a:stCxn id="21" idx="3"/>
            <a:endCxn id="110" idx="1"/>
          </p:cNvCxnSpPr>
          <p:nvPr/>
        </p:nvCxnSpPr>
        <p:spPr>
          <a:xfrm>
            <a:off x="6393160" y="4820006"/>
            <a:ext cx="1296144" cy="1203812"/>
          </a:xfrm>
          <a:prstGeom prst="bentConnector3">
            <a:avLst>
              <a:gd name="adj1" fmla="val 73343"/>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4" name="Прямая со стрелкой 72">
            <a:extLst>
              <a:ext uri="{FF2B5EF4-FFF2-40B4-BE49-F238E27FC236}">
                <a16:creationId xmlns:a16="http://schemas.microsoft.com/office/drawing/2014/main" id="{E431C36E-9B81-FDB8-3B3E-1323D25CE44B}"/>
              </a:ext>
            </a:extLst>
          </p:cNvPr>
          <p:cNvCxnSpPr>
            <a:cxnSpLocks/>
            <a:stCxn id="28" idx="3"/>
            <a:endCxn id="50" idx="3"/>
          </p:cNvCxnSpPr>
          <p:nvPr/>
        </p:nvCxnSpPr>
        <p:spPr>
          <a:xfrm>
            <a:off x="6393160" y="3441611"/>
            <a:ext cx="2664296" cy="1901789"/>
          </a:xfrm>
          <a:prstGeom prst="bentConnector3">
            <a:avLst>
              <a:gd name="adj1" fmla="val 108580"/>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Прямоугольник 30"/>
          <p:cNvSpPr/>
          <p:nvPr/>
        </p:nvSpPr>
        <p:spPr>
          <a:xfrm>
            <a:off x="3440832" y="5309416"/>
            <a:ext cx="2952328" cy="758788"/>
          </a:xfrm>
          <a:prstGeom prst="rect">
            <a:avLst/>
          </a:prstGeom>
          <a:solidFill>
            <a:schemeClr val="accent3">
              <a:lumMod val="20000"/>
              <a:lumOff val="80000"/>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r>
              <a:rPr lang="ru-RU" sz="1400" b="1" dirty="0">
                <a:solidFill>
                  <a:schemeClr val="tx1"/>
                </a:solidFill>
              </a:rPr>
              <a:t>Электрическая активность мозга</a:t>
            </a:r>
          </a:p>
        </p:txBody>
      </p:sp>
      <p:sp>
        <p:nvSpPr>
          <p:cNvPr id="28" name="Прямоугольник 27"/>
          <p:cNvSpPr/>
          <p:nvPr/>
        </p:nvSpPr>
        <p:spPr>
          <a:xfrm>
            <a:off x="3440832" y="2541448"/>
            <a:ext cx="2952328" cy="1800326"/>
          </a:xfrm>
          <a:prstGeom prst="rect">
            <a:avLst/>
          </a:prstGeom>
          <a:solidFill>
            <a:schemeClr val="accent5">
              <a:lumMod val="20000"/>
              <a:lumOff val="80000"/>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r>
              <a:rPr lang="ru-RU" sz="1400" b="1" dirty="0">
                <a:solidFill>
                  <a:schemeClr val="tx1"/>
                </a:solidFill>
              </a:rPr>
              <a:t>Физиологические характеристики</a:t>
            </a:r>
          </a:p>
        </p:txBody>
      </p:sp>
      <p:sp>
        <p:nvSpPr>
          <p:cNvPr id="2" name="Заголовок 1"/>
          <p:cNvSpPr>
            <a:spLocks noGrp="1"/>
          </p:cNvSpPr>
          <p:nvPr>
            <p:ph type="title"/>
          </p:nvPr>
        </p:nvSpPr>
        <p:spPr/>
        <p:txBody>
          <a:bodyPr/>
          <a:lstStyle/>
          <a:p>
            <a:r>
              <a:rPr lang="ru-RU" dirty="0"/>
              <a:t>Общая схема диссертации</a:t>
            </a:r>
          </a:p>
        </p:txBody>
      </p:sp>
      <p:grpSp>
        <p:nvGrpSpPr>
          <p:cNvPr id="45" name="Группа 44">
            <a:extLst>
              <a:ext uri="{FF2B5EF4-FFF2-40B4-BE49-F238E27FC236}">
                <a16:creationId xmlns:a16="http://schemas.microsoft.com/office/drawing/2014/main" id="{99C3EEE8-776A-277D-189F-73E8AD41A7A3}"/>
              </a:ext>
            </a:extLst>
          </p:cNvPr>
          <p:cNvGrpSpPr/>
          <p:nvPr/>
        </p:nvGrpSpPr>
        <p:grpSpPr>
          <a:xfrm>
            <a:off x="81603" y="4038090"/>
            <a:ext cx="948075" cy="959650"/>
            <a:chOff x="55870" y="3496028"/>
            <a:chExt cx="1295734" cy="1311553"/>
          </a:xfrm>
        </p:grpSpPr>
        <p:pic>
          <p:nvPicPr>
            <p:cNvPr id="13" name="Picture 2" descr="бизнес люди аватар значок профиль пользователя бесплатный вектор PNG ,  пользовательские иконки, люди, Иконка Бизнес PNG картинки и пнг рисунок для  бесплатной загрузки"/>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476" y="3496028"/>
              <a:ext cx="1152128" cy="115212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2" name="Picture 2" descr="бизнес люди аватар значок профиль пользователя бесплатный вектор PNG ,  пользовательские иконки, люди, Иконка Бизнес PNG картинки и пнг рисунок для  бесплатной загрузки"/>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673" y="3573016"/>
              <a:ext cx="1152128" cy="115212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бизнес люди аватар значок профиль пользователя бесплатный вектор PNG ,  пользовательские иконки, люди, Иконка Бизнес PNG картинки и пнг рисунок для  бесплатной загрузки"/>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70" y="3655453"/>
              <a:ext cx="1152128" cy="115212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sp>
        <p:nvSpPr>
          <p:cNvPr id="5" name="Прямоугольник 4"/>
          <p:cNvSpPr/>
          <p:nvPr/>
        </p:nvSpPr>
        <p:spPr>
          <a:xfrm>
            <a:off x="1476250" y="3334482"/>
            <a:ext cx="1675117"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Видеоданные головы и торса</a:t>
            </a:r>
          </a:p>
        </p:txBody>
      </p:sp>
      <p:sp>
        <p:nvSpPr>
          <p:cNvPr id="6" name="TextBox 5"/>
          <p:cNvSpPr txBox="1"/>
          <p:nvPr/>
        </p:nvSpPr>
        <p:spPr>
          <a:xfrm>
            <a:off x="-111412" y="1635255"/>
            <a:ext cx="1588640" cy="830997"/>
          </a:xfrm>
          <a:prstGeom prst="rect">
            <a:avLst/>
          </a:prstGeom>
          <a:noFill/>
        </p:spPr>
        <p:txBody>
          <a:bodyPr wrap="square" rtlCol="0">
            <a:spAutoFit/>
          </a:bodyPr>
          <a:lstStyle/>
          <a:p>
            <a:pPr algn="ctr"/>
            <a:r>
              <a:rPr lang="ru-RU" sz="1600" b="1" dirty="0"/>
              <a:t>Операторы </a:t>
            </a:r>
            <a:r>
              <a:rPr lang="ru-RU" sz="1600" b="1" dirty="0" err="1"/>
              <a:t>эргатической</a:t>
            </a:r>
            <a:r>
              <a:rPr lang="ru-RU" sz="1600" b="1" dirty="0"/>
              <a:t> системы</a:t>
            </a:r>
          </a:p>
        </p:txBody>
      </p:sp>
      <p:sp>
        <p:nvSpPr>
          <p:cNvPr id="8" name="Прямоугольник 7"/>
          <p:cNvSpPr/>
          <p:nvPr/>
        </p:nvSpPr>
        <p:spPr>
          <a:xfrm>
            <a:off x="1458797" y="5309416"/>
            <a:ext cx="1676550"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err="1">
                <a:solidFill>
                  <a:schemeClr val="tx1"/>
                </a:solidFill>
              </a:rPr>
              <a:t>Электроэнцефа-лограмма</a:t>
            </a:r>
            <a:endParaRPr lang="ru-RU" sz="1400" dirty="0">
              <a:solidFill>
                <a:schemeClr val="tx1"/>
              </a:solidFill>
            </a:endParaRPr>
          </a:p>
        </p:txBody>
      </p:sp>
      <p:sp>
        <p:nvSpPr>
          <p:cNvPr id="10" name="Прямоугольник 9"/>
          <p:cNvSpPr/>
          <p:nvPr/>
        </p:nvSpPr>
        <p:spPr>
          <a:xfrm>
            <a:off x="1476251" y="4495970"/>
            <a:ext cx="1676549"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Глазодвигательная активность</a:t>
            </a:r>
          </a:p>
        </p:txBody>
      </p:sp>
      <p:sp>
        <p:nvSpPr>
          <p:cNvPr id="11" name="TextBox 10"/>
          <p:cNvSpPr txBox="1"/>
          <p:nvPr/>
        </p:nvSpPr>
        <p:spPr>
          <a:xfrm>
            <a:off x="1425877" y="1724692"/>
            <a:ext cx="1870222" cy="584775"/>
          </a:xfrm>
          <a:prstGeom prst="rect">
            <a:avLst/>
          </a:prstGeom>
          <a:noFill/>
        </p:spPr>
        <p:txBody>
          <a:bodyPr wrap="square" rtlCol="0">
            <a:spAutoFit/>
          </a:bodyPr>
          <a:lstStyle/>
          <a:p>
            <a:pPr algn="ctr"/>
            <a:r>
              <a:rPr lang="ru-RU" sz="1600" b="1" dirty="0"/>
              <a:t>Модальности данных</a:t>
            </a:r>
          </a:p>
        </p:txBody>
      </p:sp>
      <p:sp>
        <p:nvSpPr>
          <p:cNvPr id="7" name="Стрелка вправо 6"/>
          <p:cNvSpPr/>
          <p:nvPr/>
        </p:nvSpPr>
        <p:spPr>
          <a:xfrm>
            <a:off x="1064568" y="4356032"/>
            <a:ext cx="328796" cy="323767"/>
          </a:xfrm>
          <a:prstGeom prst="rightArrow">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5" name="Прямоугольник 14"/>
          <p:cNvSpPr/>
          <p:nvPr/>
        </p:nvSpPr>
        <p:spPr>
          <a:xfrm>
            <a:off x="3512840" y="2808860"/>
            <a:ext cx="2808312" cy="21128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Параметры дыхания</a:t>
            </a:r>
          </a:p>
        </p:txBody>
      </p:sp>
      <p:sp>
        <p:nvSpPr>
          <p:cNvPr id="16" name="Прямоугольник 15"/>
          <p:cNvSpPr/>
          <p:nvPr/>
        </p:nvSpPr>
        <p:spPr>
          <a:xfrm>
            <a:off x="3512840" y="3059206"/>
            <a:ext cx="2808312" cy="21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Частота сердечных сокращений</a:t>
            </a:r>
          </a:p>
        </p:txBody>
      </p:sp>
      <p:sp>
        <p:nvSpPr>
          <p:cNvPr id="17" name="Прямоугольник 16"/>
          <p:cNvSpPr/>
          <p:nvPr/>
        </p:nvSpPr>
        <p:spPr>
          <a:xfrm>
            <a:off x="3512840" y="3304186"/>
            <a:ext cx="2808312" cy="21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Артериальное давление</a:t>
            </a:r>
          </a:p>
        </p:txBody>
      </p:sp>
      <p:sp>
        <p:nvSpPr>
          <p:cNvPr id="18" name="Прямоугольник 17"/>
          <p:cNvSpPr/>
          <p:nvPr/>
        </p:nvSpPr>
        <p:spPr>
          <a:xfrm>
            <a:off x="3519372" y="3557686"/>
            <a:ext cx="2808312" cy="21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Насыщенность крови кислородом</a:t>
            </a:r>
          </a:p>
        </p:txBody>
      </p:sp>
      <p:sp>
        <p:nvSpPr>
          <p:cNvPr id="19" name="Прямоугольник 18"/>
          <p:cNvSpPr/>
          <p:nvPr/>
        </p:nvSpPr>
        <p:spPr>
          <a:xfrm>
            <a:off x="3519372" y="3812212"/>
            <a:ext cx="2808312" cy="21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Лицевые характеристики</a:t>
            </a:r>
          </a:p>
        </p:txBody>
      </p:sp>
      <p:sp>
        <p:nvSpPr>
          <p:cNvPr id="20" name="Прямоугольник 19"/>
          <p:cNvSpPr/>
          <p:nvPr/>
        </p:nvSpPr>
        <p:spPr>
          <a:xfrm>
            <a:off x="3519372" y="4062346"/>
            <a:ext cx="2808312" cy="21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Углы поворота / наклона головы</a:t>
            </a:r>
          </a:p>
        </p:txBody>
      </p:sp>
      <p:sp>
        <p:nvSpPr>
          <p:cNvPr id="21" name="Прямоугольник 20"/>
          <p:cNvSpPr/>
          <p:nvPr/>
        </p:nvSpPr>
        <p:spPr>
          <a:xfrm>
            <a:off x="3440832" y="4392808"/>
            <a:ext cx="2952328" cy="854396"/>
          </a:xfrm>
          <a:prstGeom prst="rect">
            <a:avLst/>
          </a:prstGeom>
          <a:solidFill>
            <a:schemeClr val="accent6">
              <a:lumMod val="20000"/>
              <a:lumOff val="80000"/>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r>
              <a:rPr lang="ru-RU" sz="1400" b="1" dirty="0">
                <a:solidFill>
                  <a:schemeClr val="tx1"/>
                </a:solidFill>
              </a:rPr>
              <a:t>Глазодвигательные характеристики</a:t>
            </a:r>
          </a:p>
        </p:txBody>
      </p:sp>
      <p:sp>
        <p:nvSpPr>
          <p:cNvPr id="22" name="Прямоугольник 21"/>
          <p:cNvSpPr/>
          <p:nvPr/>
        </p:nvSpPr>
        <p:spPr>
          <a:xfrm>
            <a:off x="3584848" y="4694316"/>
            <a:ext cx="1224136" cy="21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solidFill>
                  <a:schemeClr val="tx1"/>
                </a:solidFill>
              </a:rPr>
              <a:t>Скоростные</a:t>
            </a:r>
          </a:p>
        </p:txBody>
      </p:sp>
      <p:sp>
        <p:nvSpPr>
          <p:cNvPr id="23" name="Прямоугольник 22"/>
          <p:cNvSpPr/>
          <p:nvPr/>
        </p:nvSpPr>
        <p:spPr>
          <a:xfrm>
            <a:off x="5025008" y="4694316"/>
            <a:ext cx="1224136" cy="21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solidFill>
                  <a:schemeClr val="tx1"/>
                </a:solidFill>
              </a:rPr>
              <a:t>Временные</a:t>
            </a:r>
          </a:p>
        </p:txBody>
      </p:sp>
      <p:sp>
        <p:nvSpPr>
          <p:cNvPr id="26" name="Прямоугольник 25"/>
          <p:cNvSpPr/>
          <p:nvPr/>
        </p:nvSpPr>
        <p:spPr>
          <a:xfrm>
            <a:off x="3584848" y="4972208"/>
            <a:ext cx="1224136" cy="21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solidFill>
                  <a:schemeClr val="tx1"/>
                </a:solidFill>
              </a:rPr>
              <a:t>Частотные</a:t>
            </a:r>
          </a:p>
        </p:txBody>
      </p:sp>
      <p:sp>
        <p:nvSpPr>
          <p:cNvPr id="27" name="Прямоугольник 26"/>
          <p:cNvSpPr/>
          <p:nvPr/>
        </p:nvSpPr>
        <p:spPr>
          <a:xfrm>
            <a:off x="5025008" y="4977281"/>
            <a:ext cx="1224136" cy="212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solidFill>
                  <a:schemeClr val="tx1"/>
                </a:solidFill>
              </a:rPr>
              <a:t>Моргания</a:t>
            </a:r>
          </a:p>
        </p:txBody>
      </p:sp>
      <p:sp>
        <p:nvSpPr>
          <p:cNvPr id="29" name="Прямоугольник 28"/>
          <p:cNvSpPr/>
          <p:nvPr/>
        </p:nvSpPr>
        <p:spPr>
          <a:xfrm>
            <a:off x="3544944" y="5550032"/>
            <a:ext cx="1310108" cy="48618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Сырой сигнал</a:t>
            </a:r>
          </a:p>
        </p:txBody>
      </p:sp>
      <p:sp>
        <p:nvSpPr>
          <p:cNvPr id="30" name="Прямоугольник 29"/>
          <p:cNvSpPr/>
          <p:nvPr/>
        </p:nvSpPr>
        <p:spPr>
          <a:xfrm>
            <a:off x="4996480" y="5553050"/>
            <a:ext cx="1310108" cy="48618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Частотные диапазоны</a:t>
            </a:r>
          </a:p>
        </p:txBody>
      </p:sp>
      <p:cxnSp>
        <p:nvCxnSpPr>
          <p:cNvPr id="33" name="Прямая со стрелкой 32"/>
          <p:cNvCxnSpPr>
            <a:cxnSpLocks/>
            <a:stCxn id="5" idx="3"/>
          </p:cNvCxnSpPr>
          <p:nvPr/>
        </p:nvCxnSpPr>
        <p:spPr>
          <a:xfrm flipV="1">
            <a:off x="3151367" y="3657176"/>
            <a:ext cx="289465" cy="1342"/>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a:cxnSpLocks/>
          </p:cNvCxnSpPr>
          <p:nvPr/>
        </p:nvCxnSpPr>
        <p:spPr>
          <a:xfrm>
            <a:off x="3135347" y="5625460"/>
            <a:ext cx="305485" cy="37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42"/>
          <p:cNvCxnSpPr>
            <a:cxnSpLocks/>
            <a:stCxn id="10" idx="3"/>
            <a:endCxn id="21" idx="1"/>
          </p:cNvCxnSpPr>
          <p:nvPr/>
        </p:nvCxnSpPr>
        <p:spPr>
          <a:xfrm>
            <a:off x="3152800" y="4820006"/>
            <a:ext cx="28803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8" name="Прямоугольник 47"/>
          <p:cNvSpPr/>
          <p:nvPr/>
        </p:nvSpPr>
        <p:spPr>
          <a:xfrm>
            <a:off x="1393363" y="3178568"/>
            <a:ext cx="1831445" cy="2891271"/>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endParaRPr lang="ru-RU" sz="1400" dirty="0">
              <a:solidFill>
                <a:schemeClr val="tx1"/>
              </a:solidFill>
            </a:endParaRPr>
          </a:p>
        </p:txBody>
      </p:sp>
      <p:sp>
        <p:nvSpPr>
          <p:cNvPr id="49" name="TextBox 48"/>
          <p:cNvSpPr txBox="1"/>
          <p:nvPr/>
        </p:nvSpPr>
        <p:spPr>
          <a:xfrm>
            <a:off x="7113240" y="1501026"/>
            <a:ext cx="2371754" cy="830997"/>
          </a:xfrm>
          <a:prstGeom prst="rect">
            <a:avLst/>
          </a:prstGeom>
          <a:solidFill>
            <a:schemeClr val="bg1"/>
          </a:solidFill>
        </p:spPr>
        <p:txBody>
          <a:bodyPr wrap="square" rtlCol="0">
            <a:spAutoFit/>
          </a:bodyPr>
          <a:lstStyle/>
          <a:p>
            <a:pPr algn="ctr"/>
            <a:r>
              <a:rPr lang="ru-RU" sz="1600" b="1" dirty="0"/>
              <a:t>Уровни реагирования, </a:t>
            </a:r>
            <a:r>
              <a:rPr lang="ru-RU" sz="1600" b="1" dirty="0" err="1"/>
              <a:t>функициональные</a:t>
            </a:r>
            <a:r>
              <a:rPr lang="ru-RU" sz="1600" b="1" dirty="0"/>
              <a:t> зависимости</a:t>
            </a:r>
          </a:p>
        </p:txBody>
      </p:sp>
      <p:sp>
        <p:nvSpPr>
          <p:cNvPr id="50" name="Прямоугольник 49"/>
          <p:cNvSpPr/>
          <p:nvPr/>
        </p:nvSpPr>
        <p:spPr>
          <a:xfrm>
            <a:off x="7689304" y="5189397"/>
            <a:ext cx="1368152" cy="30800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Утомление</a:t>
            </a:r>
          </a:p>
        </p:txBody>
      </p:sp>
      <p:sp>
        <p:nvSpPr>
          <p:cNvPr id="51" name="Прямоугольник 50"/>
          <p:cNvSpPr/>
          <p:nvPr/>
        </p:nvSpPr>
        <p:spPr>
          <a:xfrm>
            <a:off x="7689304" y="3551082"/>
            <a:ext cx="1368152" cy="30800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Сонливость</a:t>
            </a:r>
          </a:p>
        </p:txBody>
      </p:sp>
      <p:sp>
        <p:nvSpPr>
          <p:cNvPr id="52" name="Прямоугольник 51"/>
          <p:cNvSpPr/>
          <p:nvPr/>
        </p:nvSpPr>
        <p:spPr>
          <a:xfrm>
            <a:off x="7689304" y="3980101"/>
            <a:ext cx="1368152" cy="50556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Концентрация внимания</a:t>
            </a:r>
          </a:p>
        </p:txBody>
      </p:sp>
      <p:cxnSp>
        <p:nvCxnSpPr>
          <p:cNvPr id="73" name="Прямая со стрелкой 72"/>
          <p:cNvCxnSpPr>
            <a:cxnSpLocks/>
            <a:stCxn id="21" idx="3"/>
            <a:endCxn id="50" idx="0"/>
          </p:cNvCxnSpPr>
          <p:nvPr/>
        </p:nvCxnSpPr>
        <p:spPr>
          <a:xfrm>
            <a:off x="6393160" y="4820006"/>
            <a:ext cx="1980220" cy="369391"/>
          </a:xfrm>
          <a:prstGeom prst="bentConnector2">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0" name="Прямая со стрелкой 79"/>
          <p:cNvCxnSpPr>
            <a:cxnSpLocks/>
            <a:stCxn id="28" idx="3"/>
            <a:endCxn id="51" idx="1"/>
          </p:cNvCxnSpPr>
          <p:nvPr/>
        </p:nvCxnSpPr>
        <p:spPr>
          <a:xfrm>
            <a:off x="6393160" y="3441611"/>
            <a:ext cx="1296144" cy="263474"/>
          </a:xfrm>
          <a:prstGeom prst="bentConnector3">
            <a:avLst>
              <a:gd name="adj1" fmla="val 73343"/>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7" name="Прямая со стрелкой 79"/>
          <p:cNvCxnSpPr>
            <a:cxnSpLocks/>
            <a:stCxn id="28" idx="3"/>
            <a:endCxn id="52" idx="1"/>
          </p:cNvCxnSpPr>
          <p:nvPr/>
        </p:nvCxnSpPr>
        <p:spPr>
          <a:xfrm>
            <a:off x="6393160" y="3441611"/>
            <a:ext cx="1296144" cy="791272"/>
          </a:xfrm>
          <a:prstGeom prst="bentConnector3">
            <a:avLst>
              <a:gd name="adj1" fmla="val 73343"/>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2" name="Прямая со стрелкой 72"/>
          <p:cNvCxnSpPr>
            <a:cxnSpLocks/>
            <a:stCxn id="31" idx="3"/>
            <a:endCxn id="50" idx="2"/>
          </p:cNvCxnSpPr>
          <p:nvPr/>
        </p:nvCxnSpPr>
        <p:spPr>
          <a:xfrm flipV="1">
            <a:off x="6393160" y="5497403"/>
            <a:ext cx="1980220" cy="191407"/>
          </a:xfrm>
          <a:prstGeom prst="bentConnector2">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7" name="Прямая со стрелкой 72"/>
          <p:cNvCxnSpPr>
            <a:cxnSpLocks/>
            <a:stCxn id="31" idx="3"/>
            <a:endCxn id="52" idx="3"/>
          </p:cNvCxnSpPr>
          <p:nvPr/>
        </p:nvCxnSpPr>
        <p:spPr>
          <a:xfrm flipV="1">
            <a:off x="6393160" y="4232883"/>
            <a:ext cx="2664296" cy="1455927"/>
          </a:xfrm>
          <a:prstGeom prst="bentConnector3">
            <a:avLst>
              <a:gd name="adj1" fmla="val 106056"/>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6" name="Прямая со стрелкой 72"/>
          <p:cNvCxnSpPr>
            <a:cxnSpLocks/>
            <a:stCxn id="21" idx="3"/>
            <a:endCxn id="52" idx="2"/>
          </p:cNvCxnSpPr>
          <p:nvPr/>
        </p:nvCxnSpPr>
        <p:spPr>
          <a:xfrm flipV="1">
            <a:off x="6393160" y="4485664"/>
            <a:ext cx="1980220" cy="334342"/>
          </a:xfrm>
          <a:prstGeom prst="bentConnector2">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6" name="Прямоугольник 75">
            <a:extLst>
              <a:ext uri="{FF2B5EF4-FFF2-40B4-BE49-F238E27FC236}">
                <a16:creationId xmlns:a16="http://schemas.microsoft.com/office/drawing/2014/main" id="{C64A8511-725F-B0DB-87CB-14949A598A63}"/>
              </a:ext>
            </a:extLst>
          </p:cNvPr>
          <p:cNvSpPr/>
          <p:nvPr/>
        </p:nvSpPr>
        <p:spPr>
          <a:xfrm>
            <a:off x="6681192" y="2541447"/>
            <a:ext cx="432048" cy="3528391"/>
          </a:xfrm>
          <a:prstGeom prst="rect">
            <a:avLst/>
          </a:prstGeom>
          <a:solidFill>
            <a:srgbClr val="C00000">
              <a:alpha val="8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dirty="0">
                <a:solidFill>
                  <a:schemeClr val="tx1"/>
                </a:solidFill>
              </a:rPr>
              <a:t>Анализ и прогнозирование</a:t>
            </a:r>
          </a:p>
        </p:txBody>
      </p:sp>
      <p:sp>
        <p:nvSpPr>
          <p:cNvPr id="85" name="TextBox 84">
            <a:extLst>
              <a:ext uri="{FF2B5EF4-FFF2-40B4-BE49-F238E27FC236}">
                <a16:creationId xmlns:a16="http://schemas.microsoft.com/office/drawing/2014/main" id="{16AFF442-FC33-E935-BFAC-C85A7EBFF298}"/>
              </a:ext>
            </a:extLst>
          </p:cNvPr>
          <p:cNvSpPr txBox="1"/>
          <p:nvPr/>
        </p:nvSpPr>
        <p:spPr>
          <a:xfrm>
            <a:off x="3981885" y="1780919"/>
            <a:ext cx="1870222" cy="338554"/>
          </a:xfrm>
          <a:prstGeom prst="rect">
            <a:avLst/>
          </a:prstGeom>
          <a:noFill/>
        </p:spPr>
        <p:txBody>
          <a:bodyPr wrap="square" rtlCol="0">
            <a:spAutoFit/>
          </a:bodyPr>
          <a:lstStyle/>
          <a:p>
            <a:pPr algn="ctr"/>
            <a:r>
              <a:rPr lang="ru-RU" sz="1600" b="1" dirty="0"/>
              <a:t>Характеристики</a:t>
            </a:r>
          </a:p>
        </p:txBody>
      </p:sp>
      <p:sp>
        <p:nvSpPr>
          <p:cNvPr id="110" name="Прямоугольник 109">
            <a:extLst>
              <a:ext uri="{FF2B5EF4-FFF2-40B4-BE49-F238E27FC236}">
                <a16:creationId xmlns:a16="http://schemas.microsoft.com/office/drawing/2014/main" id="{18EFC352-A7C8-DCDB-BD1E-618EC22CCCBD}"/>
              </a:ext>
            </a:extLst>
          </p:cNvPr>
          <p:cNvSpPr/>
          <p:nvPr/>
        </p:nvSpPr>
        <p:spPr>
          <a:xfrm>
            <a:off x="7689304" y="5754511"/>
            <a:ext cx="1368152" cy="53861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Когнитивная нагрузка</a:t>
            </a:r>
          </a:p>
        </p:txBody>
      </p:sp>
      <p:sp>
        <p:nvSpPr>
          <p:cNvPr id="129" name="TextBox 128">
            <a:extLst>
              <a:ext uri="{FF2B5EF4-FFF2-40B4-BE49-F238E27FC236}">
                <a16:creationId xmlns:a16="http://schemas.microsoft.com/office/drawing/2014/main" id="{B102A867-EABF-C141-9CF7-4A727A7EB10B}"/>
              </a:ext>
            </a:extLst>
          </p:cNvPr>
          <p:cNvSpPr txBox="1"/>
          <p:nvPr/>
        </p:nvSpPr>
        <p:spPr>
          <a:xfrm rot="16200000">
            <a:off x="8785555" y="3971272"/>
            <a:ext cx="1604758" cy="523220"/>
          </a:xfrm>
          <a:prstGeom prst="rect">
            <a:avLst/>
          </a:prstGeom>
          <a:noFill/>
        </p:spPr>
        <p:txBody>
          <a:bodyPr wrap="square" rtlCol="0">
            <a:spAutoFit/>
          </a:bodyPr>
          <a:lstStyle/>
          <a:p>
            <a:pPr algn="ctr"/>
            <a:r>
              <a:rPr lang="ru-RU" sz="1400" b="1" dirty="0"/>
              <a:t>Физиологический уровень</a:t>
            </a:r>
          </a:p>
        </p:txBody>
      </p:sp>
      <p:sp>
        <p:nvSpPr>
          <p:cNvPr id="130" name="TextBox 129">
            <a:extLst>
              <a:ext uri="{FF2B5EF4-FFF2-40B4-BE49-F238E27FC236}">
                <a16:creationId xmlns:a16="http://schemas.microsoft.com/office/drawing/2014/main" id="{DE070459-182B-1539-44AF-4F14D4DE9A59}"/>
              </a:ext>
            </a:extLst>
          </p:cNvPr>
          <p:cNvSpPr txBox="1"/>
          <p:nvPr/>
        </p:nvSpPr>
        <p:spPr>
          <a:xfrm rot="16200000">
            <a:off x="9002468" y="5515088"/>
            <a:ext cx="1209260" cy="523220"/>
          </a:xfrm>
          <a:prstGeom prst="rect">
            <a:avLst/>
          </a:prstGeom>
          <a:noFill/>
        </p:spPr>
        <p:txBody>
          <a:bodyPr wrap="square" rtlCol="0">
            <a:spAutoFit/>
          </a:bodyPr>
          <a:lstStyle/>
          <a:p>
            <a:pPr algn="ctr"/>
            <a:r>
              <a:rPr lang="ru-RU" sz="1400" b="1" dirty="0"/>
              <a:t>Психический уровень</a:t>
            </a:r>
          </a:p>
        </p:txBody>
      </p:sp>
      <p:cxnSp>
        <p:nvCxnSpPr>
          <p:cNvPr id="132" name="Прямая соединительная линия 131">
            <a:extLst>
              <a:ext uri="{FF2B5EF4-FFF2-40B4-BE49-F238E27FC236}">
                <a16:creationId xmlns:a16="http://schemas.microsoft.com/office/drawing/2014/main" id="{60543F9B-D4FB-F20B-FAE3-C665585148E1}"/>
              </a:ext>
            </a:extLst>
          </p:cNvPr>
          <p:cNvCxnSpPr>
            <a:cxnSpLocks/>
          </p:cNvCxnSpPr>
          <p:nvPr/>
        </p:nvCxnSpPr>
        <p:spPr>
          <a:xfrm flipV="1">
            <a:off x="7401272" y="5006795"/>
            <a:ext cx="2453258" cy="5053"/>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a:extLst>
              <a:ext uri="{FF2B5EF4-FFF2-40B4-BE49-F238E27FC236}">
                <a16:creationId xmlns:a16="http://schemas.microsoft.com/office/drawing/2014/main" id="{9D34857C-5774-75EA-D2BA-038BC6526EFA}"/>
              </a:ext>
            </a:extLst>
          </p:cNvPr>
          <p:cNvCxnSpPr>
            <a:cxnSpLocks/>
          </p:cNvCxnSpPr>
          <p:nvPr/>
        </p:nvCxnSpPr>
        <p:spPr>
          <a:xfrm flipV="1">
            <a:off x="7347586" y="3383946"/>
            <a:ext cx="2453258" cy="5053"/>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48195BD-67B0-438F-E9DF-E3728464C058}"/>
              </a:ext>
            </a:extLst>
          </p:cNvPr>
          <p:cNvSpPr txBox="1"/>
          <p:nvPr/>
        </p:nvSpPr>
        <p:spPr>
          <a:xfrm rot="16200000">
            <a:off x="8785555" y="2437772"/>
            <a:ext cx="1604758" cy="523220"/>
          </a:xfrm>
          <a:prstGeom prst="rect">
            <a:avLst/>
          </a:prstGeom>
          <a:noFill/>
        </p:spPr>
        <p:txBody>
          <a:bodyPr wrap="square" rtlCol="0">
            <a:spAutoFit/>
          </a:bodyPr>
          <a:lstStyle/>
          <a:p>
            <a:pPr algn="ctr"/>
            <a:r>
              <a:rPr lang="ru-RU" sz="1400" b="1" dirty="0"/>
              <a:t>Поведенческий уровень</a:t>
            </a:r>
          </a:p>
        </p:txBody>
      </p:sp>
      <p:sp>
        <p:nvSpPr>
          <p:cNvPr id="34" name="Прямоугольник 33">
            <a:extLst>
              <a:ext uri="{FF2B5EF4-FFF2-40B4-BE49-F238E27FC236}">
                <a16:creationId xmlns:a16="http://schemas.microsoft.com/office/drawing/2014/main" id="{3519EAC3-C392-B46A-2615-78789AF83FEE}"/>
              </a:ext>
            </a:extLst>
          </p:cNvPr>
          <p:cNvSpPr/>
          <p:nvPr/>
        </p:nvSpPr>
        <p:spPr>
          <a:xfrm>
            <a:off x="7367621" y="2509180"/>
            <a:ext cx="1882475" cy="64470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Поведение: </a:t>
            </a:r>
            <a:r>
              <a:rPr lang="ru-RU" sz="1200" dirty="0">
                <a:solidFill>
                  <a:schemeClr val="tx1"/>
                </a:solidFill>
              </a:rPr>
              <a:t>использование телефона, прием пищи, …</a:t>
            </a:r>
            <a:endParaRPr lang="ru-RU" sz="1400" dirty="0">
              <a:solidFill>
                <a:schemeClr val="tx1"/>
              </a:solidFill>
            </a:endParaRPr>
          </a:p>
        </p:txBody>
      </p:sp>
    </p:spTree>
    <p:extLst>
      <p:ext uri="{BB962C8B-B14F-4D97-AF65-F5344CB8AC3E}">
        <p14:creationId xmlns:p14="http://schemas.microsoft.com/office/powerpoint/2010/main" val="2013316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EB045F-DE4C-8629-0943-54FB3BB55C1C}"/>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AD540026-AE86-5A76-F600-A379CBA8AD6D}"/>
              </a:ext>
            </a:extLst>
          </p:cNvPr>
          <p:cNvSpPr>
            <a:spLocks noGrp="1"/>
          </p:cNvSpPr>
          <p:nvPr>
            <p:ph idx="1"/>
          </p:nvPr>
        </p:nvSpPr>
        <p:spPr/>
        <p:txBody>
          <a:bodyPr>
            <a:normAutofit/>
          </a:bodyPr>
          <a:lstStyle/>
          <a:p>
            <a:pPr marL="0" indent="0" algn="ctr">
              <a:buNone/>
            </a:pPr>
            <a:endParaRPr lang="ru-RU" sz="3200" dirty="0"/>
          </a:p>
          <a:p>
            <a:pPr marL="0" indent="0" algn="ctr">
              <a:buNone/>
            </a:pPr>
            <a:endParaRPr lang="ru-RU" sz="3200" dirty="0"/>
          </a:p>
          <a:p>
            <a:pPr marL="0" indent="0" algn="ctr">
              <a:buNone/>
            </a:pPr>
            <a:r>
              <a:rPr lang="ru-RU" sz="3200" dirty="0"/>
              <a:t>Положение 1</a:t>
            </a:r>
          </a:p>
          <a:p>
            <a:pPr marL="0" indent="0" algn="ctr">
              <a:buNone/>
            </a:pPr>
            <a:r>
              <a:rPr lang="ru-RU" sz="3200" dirty="0"/>
              <a:t>Методология анализа </a:t>
            </a:r>
            <a:r>
              <a:rPr lang="ru-RU" sz="3200" dirty="0" err="1"/>
              <a:t>многомодальных</a:t>
            </a:r>
            <a:r>
              <a:rPr lang="ru-RU" sz="3200" dirty="0"/>
              <a:t> данных об операторах </a:t>
            </a:r>
            <a:r>
              <a:rPr lang="ru-RU" sz="3200" dirty="0" err="1"/>
              <a:t>эргатических</a:t>
            </a:r>
            <a:r>
              <a:rPr lang="ru-RU" sz="3200" dirty="0"/>
              <a:t> систем на основе их неинвазивного мониторинга</a:t>
            </a:r>
          </a:p>
        </p:txBody>
      </p:sp>
    </p:spTree>
    <p:extLst>
      <p:ext uri="{BB962C8B-B14F-4D97-AF65-F5344CB8AC3E}">
        <p14:creationId xmlns:p14="http://schemas.microsoft.com/office/powerpoint/2010/main" val="2773481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83484-2DAE-9ECB-014F-DF9ECE78DA8B}"/>
            </a:ext>
          </a:extLst>
        </p:cNvPr>
        <p:cNvGrpSpPr/>
        <p:nvPr/>
      </p:nvGrpSpPr>
      <p:grpSpPr>
        <a:xfrm>
          <a:off x="0" y="0"/>
          <a:ext cx="0" cy="0"/>
          <a:chOff x="0" y="0"/>
          <a:chExt cx="0" cy="0"/>
        </a:xfrm>
      </p:grpSpPr>
      <p:sp>
        <p:nvSpPr>
          <p:cNvPr id="31" name="Прямоугольник 30">
            <a:extLst>
              <a:ext uri="{FF2B5EF4-FFF2-40B4-BE49-F238E27FC236}">
                <a16:creationId xmlns:a16="http://schemas.microsoft.com/office/drawing/2014/main" id="{C7B2F687-2294-910E-1B8F-309F81889E03}"/>
              </a:ext>
            </a:extLst>
          </p:cNvPr>
          <p:cNvSpPr/>
          <p:nvPr/>
        </p:nvSpPr>
        <p:spPr>
          <a:xfrm>
            <a:off x="272480" y="4799858"/>
            <a:ext cx="1699573" cy="525261"/>
          </a:xfrm>
          <a:prstGeom prst="rect">
            <a:avLst/>
          </a:prstGeom>
          <a:solidFill>
            <a:schemeClr val="accent3">
              <a:lumMod val="20000"/>
              <a:lumOff val="80000"/>
            </a:schemeClr>
          </a:solidFill>
          <a:ln w="19050">
            <a:solidFill>
              <a:schemeClr val="accent3">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r>
              <a:rPr lang="ru-RU" sz="1400" b="1" dirty="0">
                <a:solidFill>
                  <a:schemeClr val="tx1"/>
                </a:solidFill>
              </a:rPr>
              <a:t>Электрическая активность мозга</a:t>
            </a:r>
          </a:p>
        </p:txBody>
      </p:sp>
      <p:sp>
        <p:nvSpPr>
          <p:cNvPr id="28" name="Прямоугольник 27">
            <a:extLst>
              <a:ext uri="{FF2B5EF4-FFF2-40B4-BE49-F238E27FC236}">
                <a16:creationId xmlns:a16="http://schemas.microsoft.com/office/drawing/2014/main" id="{429F5096-E609-35D8-81CB-F143589C0CC7}"/>
              </a:ext>
            </a:extLst>
          </p:cNvPr>
          <p:cNvSpPr/>
          <p:nvPr/>
        </p:nvSpPr>
        <p:spPr>
          <a:xfrm>
            <a:off x="278354" y="3092871"/>
            <a:ext cx="1699573" cy="525261"/>
          </a:xfrm>
          <a:prstGeom prst="rect">
            <a:avLst/>
          </a:prstGeom>
          <a:solidFill>
            <a:schemeClr val="accent5">
              <a:lumMod val="20000"/>
              <a:lumOff val="80000"/>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r>
              <a:rPr lang="ru-RU" sz="1400" b="1" dirty="0">
                <a:solidFill>
                  <a:schemeClr val="tx1"/>
                </a:solidFill>
              </a:rPr>
              <a:t>Физиологические характеристики</a:t>
            </a:r>
          </a:p>
        </p:txBody>
      </p:sp>
      <p:sp>
        <p:nvSpPr>
          <p:cNvPr id="2" name="Заголовок 1">
            <a:extLst>
              <a:ext uri="{FF2B5EF4-FFF2-40B4-BE49-F238E27FC236}">
                <a16:creationId xmlns:a16="http://schemas.microsoft.com/office/drawing/2014/main" id="{269E1B29-B413-0661-3DBB-2A2EA905625F}"/>
              </a:ext>
            </a:extLst>
          </p:cNvPr>
          <p:cNvSpPr>
            <a:spLocks noGrp="1"/>
          </p:cNvSpPr>
          <p:nvPr>
            <p:ph type="title"/>
          </p:nvPr>
        </p:nvSpPr>
        <p:spPr/>
        <p:txBody>
          <a:bodyPr/>
          <a:lstStyle/>
          <a:p>
            <a:r>
              <a:rPr lang="ru-RU" sz="2400" dirty="0"/>
              <a:t>Методология анализа </a:t>
            </a:r>
            <a:r>
              <a:rPr lang="ru-RU" sz="2400" dirty="0" err="1"/>
              <a:t>многомодальных</a:t>
            </a:r>
            <a:r>
              <a:rPr lang="ru-RU" sz="2400" dirty="0"/>
              <a:t> данных</a:t>
            </a:r>
            <a:endParaRPr lang="ru-RU" dirty="0"/>
          </a:p>
        </p:txBody>
      </p:sp>
      <p:sp>
        <p:nvSpPr>
          <p:cNvPr id="21" name="Прямоугольник 20">
            <a:extLst>
              <a:ext uri="{FF2B5EF4-FFF2-40B4-BE49-F238E27FC236}">
                <a16:creationId xmlns:a16="http://schemas.microsoft.com/office/drawing/2014/main" id="{D62035D0-493C-D795-8952-F9C410020D73}"/>
              </a:ext>
            </a:extLst>
          </p:cNvPr>
          <p:cNvSpPr/>
          <p:nvPr/>
        </p:nvSpPr>
        <p:spPr>
          <a:xfrm>
            <a:off x="279204" y="3973919"/>
            <a:ext cx="1699573" cy="525261"/>
          </a:xfrm>
          <a:prstGeom prst="rect">
            <a:avLst/>
          </a:prstGeom>
          <a:solidFill>
            <a:schemeClr val="accent6">
              <a:lumMod val="20000"/>
              <a:lumOff val="80000"/>
            </a:schemeClr>
          </a:solidFill>
          <a:ln w="19050">
            <a:solidFill>
              <a:schemeClr val="accent6">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r>
              <a:rPr lang="ru-RU" sz="1400" b="1" dirty="0">
                <a:solidFill>
                  <a:schemeClr val="tx1"/>
                </a:solidFill>
              </a:rPr>
              <a:t>Глазодвигательные характеристики</a:t>
            </a:r>
          </a:p>
        </p:txBody>
      </p:sp>
      <p:sp>
        <p:nvSpPr>
          <p:cNvPr id="76" name="Прямоугольник 75">
            <a:extLst>
              <a:ext uri="{FF2B5EF4-FFF2-40B4-BE49-F238E27FC236}">
                <a16:creationId xmlns:a16="http://schemas.microsoft.com/office/drawing/2014/main" id="{21BE8C24-31F3-751D-2259-8134BD32E404}"/>
              </a:ext>
            </a:extLst>
          </p:cNvPr>
          <p:cNvSpPr/>
          <p:nvPr/>
        </p:nvSpPr>
        <p:spPr>
          <a:xfrm>
            <a:off x="2592102" y="2327148"/>
            <a:ext cx="3890686" cy="36709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nchorCtr="0"/>
          <a:lstStyle/>
          <a:p>
            <a:pPr algn="ctr"/>
            <a:r>
              <a:rPr lang="ru-RU" sz="1600" b="1" dirty="0">
                <a:solidFill>
                  <a:schemeClr val="tx1"/>
                </a:solidFill>
              </a:rPr>
              <a:t>Анализ и прогнозирование</a:t>
            </a:r>
          </a:p>
        </p:txBody>
      </p:sp>
      <p:sp>
        <p:nvSpPr>
          <p:cNvPr id="54" name="TextBox 53">
            <a:extLst>
              <a:ext uri="{FF2B5EF4-FFF2-40B4-BE49-F238E27FC236}">
                <a16:creationId xmlns:a16="http://schemas.microsoft.com/office/drawing/2014/main" id="{CC60C5B3-050C-F519-6699-B32CBAEAC7C9}"/>
              </a:ext>
            </a:extLst>
          </p:cNvPr>
          <p:cNvSpPr txBox="1"/>
          <p:nvPr/>
        </p:nvSpPr>
        <p:spPr>
          <a:xfrm>
            <a:off x="149715" y="2060848"/>
            <a:ext cx="2131622" cy="830997"/>
          </a:xfrm>
          <a:prstGeom prst="rect">
            <a:avLst/>
          </a:prstGeom>
          <a:noFill/>
        </p:spPr>
        <p:txBody>
          <a:bodyPr wrap="square" rtlCol="0">
            <a:spAutoFit/>
          </a:bodyPr>
          <a:lstStyle/>
          <a:p>
            <a:pPr algn="ctr"/>
            <a:r>
              <a:rPr lang="ru-RU" sz="1600" b="1" dirty="0"/>
              <a:t>Данные об операторе </a:t>
            </a:r>
            <a:r>
              <a:rPr lang="ru-RU" sz="1600" b="1" dirty="0" err="1"/>
              <a:t>эргатической</a:t>
            </a:r>
            <a:r>
              <a:rPr lang="ru-RU" sz="1600" b="1" dirty="0"/>
              <a:t> системы</a:t>
            </a:r>
          </a:p>
        </p:txBody>
      </p:sp>
      <p:sp>
        <p:nvSpPr>
          <p:cNvPr id="55" name="Прямоугольник 54">
            <a:extLst>
              <a:ext uri="{FF2B5EF4-FFF2-40B4-BE49-F238E27FC236}">
                <a16:creationId xmlns:a16="http://schemas.microsoft.com/office/drawing/2014/main" id="{96934E0C-46DE-60C8-302C-C205045A36FF}"/>
              </a:ext>
            </a:extLst>
          </p:cNvPr>
          <p:cNvSpPr/>
          <p:nvPr/>
        </p:nvSpPr>
        <p:spPr>
          <a:xfrm>
            <a:off x="2738372" y="2796695"/>
            <a:ext cx="2088232" cy="677744"/>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nchorCtr="0"/>
          <a:lstStyle/>
          <a:p>
            <a:pPr algn="ctr"/>
            <a:r>
              <a:rPr lang="ru-RU" sz="1400" dirty="0">
                <a:solidFill>
                  <a:schemeClr val="tx1"/>
                </a:solidFill>
              </a:rPr>
              <a:t>Метод анализа видеоданных</a:t>
            </a:r>
          </a:p>
        </p:txBody>
      </p:sp>
      <p:sp>
        <p:nvSpPr>
          <p:cNvPr id="56" name="Прямоугольник 55">
            <a:extLst>
              <a:ext uri="{FF2B5EF4-FFF2-40B4-BE49-F238E27FC236}">
                <a16:creationId xmlns:a16="http://schemas.microsoft.com/office/drawing/2014/main" id="{08AE1199-A410-A124-F0E5-368C56B69575}"/>
              </a:ext>
            </a:extLst>
          </p:cNvPr>
          <p:cNvSpPr/>
          <p:nvPr/>
        </p:nvSpPr>
        <p:spPr>
          <a:xfrm>
            <a:off x="2738372" y="3593621"/>
            <a:ext cx="2088232" cy="677744"/>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r>
              <a:rPr lang="ru-RU" sz="1400" dirty="0">
                <a:solidFill>
                  <a:schemeClr val="tx1"/>
                </a:solidFill>
              </a:rPr>
              <a:t>Метод анализа глазодвигательной активности</a:t>
            </a:r>
          </a:p>
        </p:txBody>
      </p:sp>
      <p:sp>
        <p:nvSpPr>
          <p:cNvPr id="57" name="Прямоугольник 56">
            <a:extLst>
              <a:ext uri="{FF2B5EF4-FFF2-40B4-BE49-F238E27FC236}">
                <a16:creationId xmlns:a16="http://schemas.microsoft.com/office/drawing/2014/main" id="{28793DDE-0FB1-C734-67E7-8E829D250400}"/>
              </a:ext>
            </a:extLst>
          </p:cNvPr>
          <p:cNvSpPr/>
          <p:nvPr/>
        </p:nvSpPr>
        <p:spPr>
          <a:xfrm>
            <a:off x="2738371" y="4385708"/>
            <a:ext cx="2088233" cy="677744"/>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r>
              <a:rPr lang="ru-RU" sz="1400" dirty="0">
                <a:solidFill>
                  <a:schemeClr val="tx1"/>
                </a:solidFill>
              </a:rPr>
              <a:t>Метод анализа электрической активности головного мозга</a:t>
            </a:r>
          </a:p>
        </p:txBody>
      </p:sp>
      <p:sp>
        <p:nvSpPr>
          <p:cNvPr id="58" name="Прямоугольник 57">
            <a:extLst>
              <a:ext uri="{FF2B5EF4-FFF2-40B4-BE49-F238E27FC236}">
                <a16:creationId xmlns:a16="http://schemas.microsoft.com/office/drawing/2014/main" id="{30E2503F-27DC-9992-6120-08F26BD7F872}"/>
              </a:ext>
            </a:extLst>
          </p:cNvPr>
          <p:cNvSpPr/>
          <p:nvPr/>
        </p:nvSpPr>
        <p:spPr>
          <a:xfrm>
            <a:off x="2738371" y="5177795"/>
            <a:ext cx="2088233" cy="677744"/>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nchorCtr="0"/>
          <a:lstStyle/>
          <a:p>
            <a:pPr algn="ctr"/>
            <a:r>
              <a:rPr lang="ru-RU" sz="1400" dirty="0">
                <a:solidFill>
                  <a:schemeClr val="tx1"/>
                </a:solidFill>
              </a:rPr>
              <a:t>Метод прогнозирования состояния оператора</a:t>
            </a:r>
          </a:p>
        </p:txBody>
      </p:sp>
      <p:sp>
        <p:nvSpPr>
          <p:cNvPr id="59" name="Прямоугольник 58">
            <a:extLst>
              <a:ext uri="{FF2B5EF4-FFF2-40B4-BE49-F238E27FC236}">
                <a16:creationId xmlns:a16="http://schemas.microsoft.com/office/drawing/2014/main" id="{0AE32596-0377-F1FB-0BE8-53DAC00EA086}"/>
              </a:ext>
            </a:extLst>
          </p:cNvPr>
          <p:cNvSpPr/>
          <p:nvPr/>
        </p:nvSpPr>
        <p:spPr>
          <a:xfrm>
            <a:off x="4826604" y="2796695"/>
            <a:ext cx="1512168" cy="677744"/>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nchorCtr="0"/>
          <a:lstStyle/>
          <a:p>
            <a:pPr algn="ctr"/>
            <a:r>
              <a:rPr lang="ru-RU" sz="1400" dirty="0">
                <a:solidFill>
                  <a:schemeClr val="tx1"/>
                </a:solidFill>
              </a:rPr>
              <a:t>Компьютерное зрение</a:t>
            </a:r>
          </a:p>
        </p:txBody>
      </p:sp>
      <p:sp>
        <p:nvSpPr>
          <p:cNvPr id="60" name="Прямоугольник 59">
            <a:extLst>
              <a:ext uri="{FF2B5EF4-FFF2-40B4-BE49-F238E27FC236}">
                <a16:creationId xmlns:a16="http://schemas.microsoft.com/office/drawing/2014/main" id="{D092E1B7-1049-C059-F881-67746C890BA9}"/>
              </a:ext>
            </a:extLst>
          </p:cNvPr>
          <p:cNvSpPr/>
          <p:nvPr/>
        </p:nvSpPr>
        <p:spPr>
          <a:xfrm>
            <a:off x="4826604" y="3588782"/>
            <a:ext cx="1512168" cy="677744"/>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nchorCtr="0"/>
          <a:lstStyle/>
          <a:p>
            <a:pPr algn="ctr"/>
            <a:r>
              <a:rPr lang="ru-RU" sz="1400" dirty="0">
                <a:solidFill>
                  <a:schemeClr val="tx1"/>
                </a:solidFill>
              </a:rPr>
              <a:t>Машинное обучение</a:t>
            </a:r>
          </a:p>
        </p:txBody>
      </p:sp>
      <p:sp>
        <p:nvSpPr>
          <p:cNvPr id="61" name="Прямоугольник 60">
            <a:extLst>
              <a:ext uri="{FF2B5EF4-FFF2-40B4-BE49-F238E27FC236}">
                <a16:creationId xmlns:a16="http://schemas.microsoft.com/office/drawing/2014/main" id="{952D2C3B-C49B-96AA-7756-7A0CFAB24075}"/>
              </a:ext>
            </a:extLst>
          </p:cNvPr>
          <p:cNvSpPr/>
          <p:nvPr/>
        </p:nvSpPr>
        <p:spPr>
          <a:xfrm>
            <a:off x="4826604" y="4380869"/>
            <a:ext cx="1512168" cy="677744"/>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nchorCtr="0"/>
          <a:lstStyle/>
          <a:p>
            <a:pPr algn="ctr"/>
            <a:r>
              <a:rPr lang="ru-RU" sz="1400" dirty="0">
                <a:solidFill>
                  <a:schemeClr val="tx1"/>
                </a:solidFill>
              </a:rPr>
              <a:t>Корреляционный анализ</a:t>
            </a:r>
          </a:p>
        </p:txBody>
      </p:sp>
      <p:sp>
        <p:nvSpPr>
          <p:cNvPr id="62" name="Прямоугольник 61">
            <a:extLst>
              <a:ext uri="{FF2B5EF4-FFF2-40B4-BE49-F238E27FC236}">
                <a16:creationId xmlns:a16="http://schemas.microsoft.com/office/drawing/2014/main" id="{A5932016-0411-AEF6-984C-9CBAD658A5B7}"/>
              </a:ext>
            </a:extLst>
          </p:cNvPr>
          <p:cNvSpPr/>
          <p:nvPr/>
        </p:nvSpPr>
        <p:spPr>
          <a:xfrm>
            <a:off x="4826604" y="5177795"/>
            <a:ext cx="1512168" cy="677744"/>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nchorCtr="0"/>
          <a:lstStyle/>
          <a:p>
            <a:pPr algn="ctr"/>
            <a:r>
              <a:rPr lang="ru-RU" sz="1400" dirty="0">
                <a:solidFill>
                  <a:schemeClr val="tx1"/>
                </a:solidFill>
              </a:rPr>
              <a:t>Глубокое обучение</a:t>
            </a:r>
          </a:p>
        </p:txBody>
      </p:sp>
      <p:sp>
        <p:nvSpPr>
          <p:cNvPr id="63" name="Стрелка: вправо 62">
            <a:extLst>
              <a:ext uri="{FF2B5EF4-FFF2-40B4-BE49-F238E27FC236}">
                <a16:creationId xmlns:a16="http://schemas.microsoft.com/office/drawing/2014/main" id="{F79A697C-D3CF-B22F-AC41-ABF85F1C5918}"/>
              </a:ext>
            </a:extLst>
          </p:cNvPr>
          <p:cNvSpPr/>
          <p:nvPr/>
        </p:nvSpPr>
        <p:spPr>
          <a:xfrm>
            <a:off x="1981747" y="3112267"/>
            <a:ext cx="604783" cy="484632"/>
          </a:xfrm>
          <a:prstGeom prst="rightArrow">
            <a:avLst/>
          </a:prstGeom>
          <a:solidFill>
            <a:srgbClr val="DBEEF4"/>
          </a:solid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Стрелка: вправо 63">
            <a:extLst>
              <a:ext uri="{FF2B5EF4-FFF2-40B4-BE49-F238E27FC236}">
                <a16:creationId xmlns:a16="http://schemas.microsoft.com/office/drawing/2014/main" id="{4317C06C-F8B8-BEE3-AB14-76F3C58DCD2B}"/>
              </a:ext>
            </a:extLst>
          </p:cNvPr>
          <p:cNvSpPr/>
          <p:nvPr/>
        </p:nvSpPr>
        <p:spPr>
          <a:xfrm>
            <a:off x="1979129" y="3998951"/>
            <a:ext cx="606249" cy="484632"/>
          </a:xfrm>
          <a:prstGeom prst="rightArrow">
            <a:avLst/>
          </a:prstGeom>
          <a:solidFill>
            <a:srgbClr val="FDEADA"/>
          </a:solidFill>
          <a:ln w="19050">
            <a:solidFill>
              <a:srgbClr val="A55E2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Стрелка: вправо 64">
            <a:extLst>
              <a:ext uri="{FF2B5EF4-FFF2-40B4-BE49-F238E27FC236}">
                <a16:creationId xmlns:a16="http://schemas.microsoft.com/office/drawing/2014/main" id="{15D423D6-2E1C-6C02-0D5F-13F4E59E50AE}"/>
              </a:ext>
            </a:extLst>
          </p:cNvPr>
          <p:cNvSpPr/>
          <p:nvPr/>
        </p:nvSpPr>
        <p:spPr>
          <a:xfrm>
            <a:off x="1978213" y="4814258"/>
            <a:ext cx="606249" cy="484632"/>
          </a:xfrm>
          <a:prstGeom prst="rightArrow">
            <a:avLst/>
          </a:prstGeom>
          <a:solidFill>
            <a:srgbClr val="EBF1DE"/>
          </a:solidFill>
          <a:ln w="19050">
            <a:solidFill>
              <a:srgbClr val="4F6228"/>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Прямоугольник 65">
            <a:extLst>
              <a:ext uri="{FF2B5EF4-FFF2-40B4-BE49-F238E27FC236}">
                <a16:creationId xmlns:a16="http://schemas.microsoft.com/office/drawing/2014/main" id="{32F37729-D384-8AE9-EE20-6D89926B48F6}"/>
              </a:ext>
            </a:extLst>
          </p:cNvPr>
          <p:cNvSpPr/>
          <p:nvPr/>
        </p:nvSpPr>
        <p:spPr>
          <a:xfrm>
            <a:off x="7047760" y="2420888"/>
            <a:ext cx="2646699" cy="109558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ru-RU" sz="1600" b="1" dirty="0">
                <a:solidFill>
                  <a:schemeClr val="tx1"/>
                </a:solidFill>
              </a:rPr>
              <a:t>Физиологические</a:t>
            </a:r>
            <a:r>
              <a:rPr lang="ru-RU" sz="1600" dirty="0">
                <a:solidFill>
                  <a:schemeClr val="tx1"/>
                </a:solidFill>
              </a:rPr>
              <a:t> состояния оператора: сонливость, концентрация внимания,…</a:t>
            </a:r>
          </a:p>
        </p:txBody>
      </p:sp>
      <p:sp>
        <p:nvSpPr>
          <p:cNvPr id="67" name="Прямоугольник 66">
            <a:extLst>
              <a:ext uri="{FF2B5EF4-FFF2-40B4-BE49-F238E27FC236}">
                <a16:creationId xmlns:a16="http://schemas.microsoft.com/office/drawing/2014/main" id="{6F646EB1-6958-8CC1-F192-E208E1348DC8}"/>
              </a:ext>
            </a:extLst>
          </p:cNvPr>
          <p:cNvSpPr/>
          <p:nvPr/>
        </p:nvSpPr>
        <p:spPr>
          <a:xfrm>
            <a:off x="7047760" y="3681631"/>
            <a:ext cx="2646699" cy="100811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ru-RU" sz="1600" b="1" dirty="0">
                <a:solidFill>
                  <a:schemeClr val="tx1"/>
                </a:solidFill>
              </a:rPr>
              <a:t>Психологические</a:t>
            </a:r>
            <a:r>
              <a:rPr lang="ru-RU" sz="1600" dirty="0">
                <a:solidFill>
                  <a:schemeClr val="tx1"/>
                </a:solidFill>
              </a:rPr>
              <a:t> состояния оператора: утомление, когнитивная нагрузка,…</a:t>
            </a:r>
          </a:p>
        </p:txBody>
      </p:sp>
      <p:sp>
        <p:nvSpPr>
          <p:cNvPr id="68" name="Стрелка: вправо 67">
            <a:extLst>
              <a:ext uri="{FF2B5EF4-FFF2-40B4-BE49-F238E27FC236}">
                <a16:creationId xmlns:a16="http://schemas.microsoft.com/office/drawing/2014/main" id="{7F5790B6-07FB-C70C-F8C9-32FB8E8A93E8}"/>
              </a:ext>
            </a:extLst>
          </p:cNvPr>
          <p:cNvSpPr/>
          <p:nvPr/>
        </p:nvSpPr>
        <p:spPr>
          <a:xfrm>
            <a:off x="6484641" y="2726363"/>
            <a:ext cx="563120" cy="484632"/>
          </a:xfrm>
          <a:prstGeom prst="rightArrow">
            <a:avLst/>
          </a:prstGeom>
          <a:solidFill>
            <a:schemeClr val="bg1"/>
          </a:solidFill>
          <a:ln w="190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9" name="Стрелка: вправо 68">
            <a:extLst>
              <a:ext uri="{FF2B5EF4-FFF2-40B4-BE49-F238E27FC236}">
                <a16:creationId xmlns:a16="http://schemas.microsoft.com/office/drawing/2014/main" id="{D1142087-4AFF-3915-E7E6-C09C5DBB4B7F}"/>
              </a:ext>
            </a:extLst>
          </p:cNvPr>
          <p:cNvSpPr/>
          <p:nvPr/>
        </p:nvSpPr>
        <p:spPr>
          <a:xfrm>
            <a:off x="6484276" y="3943371"/>
            <a:ext cx="563120" cy="484632"/>
          </a:xfrm>
          <a:prstGeom prst="rightArrow">
            <a:avLst/>
          </a:prstGeom>
          <a:solidFill>
            <a:schemeClr val="bg1"/>
          </a:solidFill>
          <a:ln w="190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Прямоугольник 69">
            <a:extLst>
              <a:ext uri="{FF2B5EF4-FFF2-40B4-BE49-F238E27FC236}">
                <a16:creationId xmlns:a16="http://schemas.microsoft.com/office/drawing/2014/main" id="{5360AC81-A16F-1CF3-A79E-1F9106ED9999}"/>
              </a:ext>
            </a:extLst>
          </p:cNvPr>
          <p:cNvSpPr/>
          <p:nvPr/>
        </p:nvSpPr>
        <p:spPr>
          <a:xfrm>
            <a:off x="7048938" y="4854010"/>
            <a:ext cx="2646699" cy="100811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ru-RU" sz="1600" b="1" dirty="0">
                <a:solidFill>
                  <a:schemeClr val="tx1"/>
                </a:solidFill>
              </a:rPr>
              <a:t>Поведение</a:t>
            </a:r>
            <a:r>
              <a:rPr lang="ru-RU" sz="1600" dirty="0">
                <a:solidFill>
                  <a:schemeClr val="tx1"/>
                </a:solidFill>
              </a:rPr>
              <a:t> оператора: использование телефона, прием пищи,…</a:t>
            </a:r>
          </a:p>
        </p:txBody>
      </p:sp>
      <p:sp>
        <p:nvSpPr>
          <p:cNvPr id="71" name="Стрелка: вправо 70">
            <a:extLst>
              <a:ext uri="{FF2B5EF4-FFF2-40B4-BE49-F238E27FC236}">
                <a16:creationId xmlns:a16="http://schemas.microsoft.com/office/drawing/2014/main" id="{0C288CE9-C216-6C35-2FB0-29825088C773}"/>
              </a:ext>
            </a:extLst>
          </p:cNvPr>
          <p:cNvSpPr/>
          <p:nvPr/>
        </p:nvSpPr>
        <p:spPr>
          <a:xfrm>
            <a:off x="6482788" y="5116644"/>
            <a:ext cx="563120" cy="484632"/>
          </a:xfrm>
          <a:prstGeom prst="rightArrow">
            <a:avLst/>
          </a:prstGeom>
          <a:solidFill>
            <a:schemeClr val="bg1"/>
          </a:solidFill>
          <a:ln w="190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12963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B3E82-698A-A821-D0A7-6F5C969057B3}"/>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C58CF8-BAAF-5A85-3F91-E332379D0FC5}"/>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3F843BF0-E958-8F86-0454-EF8A86165425}"/>
              </a:ext>
            </a:extLst>
          </p:cNvPr>
          <p:cNvSpPr>
            <a:spLocks noGrp="1"/>
          </p:cNvSpPr>
          <p:nvPr>
            <p:ph idx="1"/>
          </p:nvPr>
        </p:nvSpPr>
        <p:spPr/>
        <p:txBody>
          <a:bodyPr>
            <a:normAutofit/>
          </a:bodyPr>
          <a:lstStyle/>
          <a:p>
            <a:pPr marL="0" indent="0" algn="ctr">
              <a:buNone/>
            </a:pPr>
            <a:endParaRPr lang="ru-RU" sz="3200" dirty="0"/>
          </a:p>
          <a:p>
            <a:pPr marL="0" indent="0" algn="ctr">
              <a:buNone/>
            </a:pPr>
            <a:endParaRPr lang="ru-RU" sz="3200" dirty="0"/>
          </a:p>
          <a:p>
            <a:pPr marL="0" indent="0" algn="ctr">
              <a:buNone/>
            </a:pPr>
            <a:r>
              <a:rPr lang="ru-RU" sz="3200" dirty="0"/>
              <a:t>Положение 2</a:t>
            </a:r>
          </a:p>
          <a:p>
            <a:pPr marL="0" indent="0" algn="ctr">
              <a:buNone/>
            </a:pPr>
            <a:r>
              <a:rPr lang="ru-RU" sz="3200" dirty="0"/>
              <a:t>Метод анализа видеоданных оператора для определения психофизиологического состояния по внешним признакам</a:t>
            </a:r>
          </a:p>
        </p:txBody>
      </p:sp>
    </p:spTree>
    <p:extLst>
      <p:ext uri="{BB962C8B-B14F-4D97-AF65-F5344CB8AC3E}">
        <p14:creationId xmlns:p14="http://schemas.microsoft.com/office/powerpoint/2010/main" val="178090483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22665</TotalTime>
  <Words>2068</Words>
  <Application>Microsoft Office PowerPoint</Application>
  <PresentationFormat>Лист A4 (210x297 мм)</PresentationFormat>
  <Paragraphs>364</Paragraphs>
  <Slides>32</Slides>
  <Notes>3</Notes>
  <HiddenSlides>0</HiddenSlides>
  <MMClips>2</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32</vt:i4>
      </vt:variant>
    </vt:vector>
  </HeadingPairs>
  <TitlesOfParts>
    <vt:vector size="39" baseType="lpstr">
      <vt:lpstr>-apple-system</vt:lpstr>
      <vt:lpstr>Arial</vt:lpstr>
      <vt:lpstr>Calibri</vt:lpstr>
      <vt:lpstr>Century Gothic</vt:lpstr>
      <vt:lpstr>Noto Sans CJK SC</vt:lpstr>
      <vt:lpstr>Times New Roman</vt:lpstr>
      <vt:lpstr>Тема Office</vt:lpstr>
      <vt:lpstr>Методы анализа неинвазивно собираемых многомодальных данных об операторах эргатических систем для прогнозирования их психофизиологического состояния</vt:lpstr>
      <vt:lpstr>Психофизиологическое состояние человека</vt:lpstr>
      <vt:lpstr>Актуальность исследования</vt:lpstr>
      <vt:lpstr>Основные выносимые на защиту положения</vt:lpstr>
      <vt:lpstr>Научная новизна</vt:lpstr>
      <vt:lpstr>Общая схема диссертации</vt:lpstr>
      <vt:lpstr>Презентация PowerPoint</vt:lpstr>
      <vt:lpstr>Методология анализа многомодальных данных</vt:lpstr>
      <vt:lpstr>Презентация PowerPoint</vt:lpstr>
      <vt:lpstr>Метод анализа видеоданных оператора</vt:lpstr>
      <vt:lpstr>Алгоритм определения углов поворота / наклона / рыскания головы</vt:lpstr>
      <vt:lpstr>Алгоритм определение открытости и закрытости рта</vt:lpstr>
      <vt:lpstr>Алгоритм определения невнимательности</vt:lpstr>
      <vt:lpstr>Модель определения открытости / закрытости глаз</vt:lpstr>
      <vt:lpstr>Алгоритм определения сонливости на основе открытости глаз</vt:lpstr>
      <vt:lpstr>Модель определения частоты сердечных сокращений</vt:lpstr>
      <vt:lpstr>Модель определения кровяного давления</vt:lpstr>
      <vt:lpstr>Модель определения поведения оператора</vt:lpstr>
      <vt:lpstr>Определение психофизиологических состояний на примере водителя ТС</vt:lpstr>
      <vt:lpstr>Алгоритм построения трехмерного скелета человека и использования оптического потока</vt:lpstr>
      <vt:lpstr>Алгоритм определения частоты дыхания опреатора</vt:lpstr>
      <vt:lpstr>Прототип cсистемы мониторинга водителя</vt:lpstr>
      <vt:lpstr>Прототип системы мониторинга оператора ПК</vt:lpstr>
      <vt:lpstr>Презентация PowerPoint</vt:lpstr>
      <vt:lpstr>Используемый набор данных</vt:lpstr>
      <vt:lpstr>Модель определения когнитивной нагрузки оператора</vt:lpstr>
      <vt:lpstr>Презентация PowerPoint</vt:lpstr>
      <vt:lpstr>Метод анализ ЭЭГ</vt:lpstr>
      <vt:lpstr>Презентация PowerPoint</vt:lpstr>
      <vt:lpstr>Прототип: пример удаления артифактов</vt:lpstr>
      <vt:lpstr>Заключение</vt:lpstr>
      <vt:lpstr>Аннотация</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Alexey M. Kashevnik</cp:lastModifiedBy>
  <cp:revision>556</cp:revision>
  <cp:lastPrinted>2020-10-26T09:59:36Z</cp:lastPrinted>
  <dcterms:created xsi:type="dcterms:W3CDTF">2020-10-07T12:33:06Z</dcterms:created>
  <dcterms:modified xsi:type="dcterms:W3CDTF">2025-04-03T15:36:52Z</dcterms:modified>
</cp:coreProperties>
</file>