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39" r:id="rId2"/>
    <p:sldId id="257" r:id="rId3"/>
    <p:sldId id="259" r:id="rId4"/>
    <p:sldId id="260" r:id="rId5"/>
    <p:sldId id="539" r:id="rId6"/>
    <p:sldId id="353" r:id="rId7"/>
    <p:sldId id="352" r:id="rId8"/>
    <p:sldId id="349" r:id="rId9"/>
    <p:sldId id="264" r:id="rId10"/>
    <p:sldId id="262" r:id="rId11"/>
    <p:sldId id="263" r:id="rId12"/>
    <p:sldId id="266" r:id="rId13"/>
    <p:sldId id="583" r:id="rId14"/>
    <p:sldId id="1182" r:id="rId15"/>
    <p:sldId id="1196" r:id="rId16"/>
    <p:sldId id="584" r:id="rId17"/>
    <p:sldId id="585" r:id="rId18"/>
    <p:sldId id="1191" r:id="rId19"/>
    <p:sldId id="1192" r:id="rId20"/>
    <p:sldId id="1193" r:id="rId21"/>
    <p:sldId id="1194" r:id="rId22"/>
    <p:sldId id="1195" r:id="rId23"/>
    <p:sldId id="1222" r:id="rId24"/>
    <p:sldId id="267" r:id="rId25"/>
    <p:sldId id="268" r:id="rId26"/>
    <p:sldId id="269" r:id="rId27"/>
    <p:sldId id="270" r:id="rId28"/>
    <p:sldId id="344" r:id="rId29"/>
    <p:sldId id="346" r:id="rId30"/>
    <p:sldId id="351" r:id="rId31"/>
    <p:sldId id="1203" r:id="rId32"/>
    <p:sldId id="297" r:id="rId33"/>
    <p:sldId id="271" r:id="rId34"/>
    <p:sldId id="345" r:id="rId35"/>
    <p:sldId id="279" r:id="rId36"/>
    <p:sldId id="280" r:id="rId37"/>
    <p:sldId id="281" r:id="rId38"/>
    <p:sldId id="282" r:id="rId39"/>
    <p:sldId id="283" r:id="rId40"/>
    <p:sldId id="284" r:id="rId41"/>
    <p:sldId id="302" r:id="rId42"/>
    <p:sldId id="285" r:id="rId43"/>
    <p:sldId id="286" r:id="rId44"/>
    <p:sldId id="287" r:id="rId45"/>
    <p:sldId id="289" r:id="rId46"/>
    <p:sldId id="290" r:id="rId47"/>
    <p:sldId id="292" r:id="rId48"/>
    <p:sldId id="293" r:id="rId49"/>
    <p:sldId id="296" r:id="rId50"/>
    <p:sldId id="294" r:id="rId51"/>
    <p:sldId id="295" r:id="rId52"/>
    <p:sldId id="1225" r:id="rId53"/>
    <p:sldId id="1214" r:id="rId54"/>
    <p:sldId id="1215" r:id="rId55"/>
    <p:sldId id="1216" r:id="rId56"/>
    <p:sldId id="1217" r:id="rId57"/>
    <p:sldId id="1218" r:id="rId58"/>
    <p:sldId id="1219" r:id="rId59"/>
    <p:sldId id="1220" r:id="rId60"/>
    <p:sldId id="1223" r:id="rId61"/>
    <p:sldId id="304" r:id="rId62"/>
    <p:sldId id="305" r:id="rId63"/>
    <p:sldId id="306" r:id="rId64"/>
    <p:sldId id="307" r:id="rId65"/>
    <p:sldId id="308" r:id="rId66"/>
    <p:sldId id="310" r:id="rId67"/>
    <p:sldId id="311" r:id="rId68"/>
    <p:sldId id="312" r:id="rId69"/>
    <p:sldId id="350" r:id="rId70"/>
    <p:sldId id="314" r:id="rId71"/>
    <p:sldId id="1224" r:id="rId72"/>
    <p:sldId id="1204" r:id="rId73"/>
    <p:sldId id="1205" r:id="rId74"/>
    <p:sldId id="1206" r:id="rId75"/>
    <p:sldId id="1207" r:id="rId76"/>
    <p:sldId id="340" r:id="rId77"/>
    <p:sldId id="299" r:id="rId78"/>
    <p:sldId id="265" r:id="rId79"/>
    <p:sldId id="1226" r:id="rId80"/>
    <p:sldId id="1183" r:id="rId81"/>
    <p:sldId id="1184" r:id="rId82"/>
    <p:sldId id="1185" r:id="rId83"/>
    <p:sldId id="1186" r:id="rId84"/>
    <p:sldId id="355" r:id="rId8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88E16F-61DE-45E7-8141-C6873CF3DECE}">
          <p14:sldIdLst>
            <p14:sldId id="339"/>
            <p14:sldId id="257"/>
            <p14:sldId id="259"/>
            <p14:sldId id="260"/>
            <p14:sldId id="539"/>
            <p14:sldId id="353"/>
            <p14:sldId id="352"/>
            <p14:sldId id="349"/>
            <p14:sldId id="264"/>
            <p14:sldId id="262"/>
            <p14:sldId id="263"/>
            <p14:sldId id="266"/>
            <p14:sldId id="583"/>
            <p14:sldId id="1182"/>
            <p14:sldId id="1196"/>
            <p14:sldId id="584"/>
            <p14:sldId id="585"/>
            <p14:sldId id="1191"/>
            <p14:sldId id="1192"/>
            <p14:sldId id="1193"/>
            <p14:sldId id="1194"/>
            <p14:sldId id="1195"/>
            <p14:sldId id="1222"/>
            <p14:sldId id="267"/>
            <p14:sldId id="268"/>
            <p14:sldId id="269"/>
            <p14:sldId id="270"/>
            <p14:sldId id="344"/>
            <p14:sldId id="346"/>
            <p14:sldId id="351"/>
            <p14:sldId id="1203"/>
            <p14:sldId id="297"/>
            <p14:sldId id="271"/>
            <p14:sldId id="345"/>
            <p14:sldId id="279"/>
            <p14:sldId id="280"/>
            <p14:sldId id="281"/>
            <p14:sldId id="282"/>
            <p14:sldId id="283"/>
            <p14:sldId id="284"/>
            <p14:sldId id="302"/>
            <p14:sldId id="285"/>
            <p14:sldId id="286"/>
            <p14:sldId id="287"/>
            <p14:sldId id="289"/>
            <p14:sldId id="290"/>
            <p14:sldId id="292"/>
            <p14:sldId id="293"/>
            <p14:sldId id="296"/>
            <p14:sldId id="294"/>
            <p14:sldId id="295"/>
            <p14:sldId id="1225"/>
            <p14:sldId id="1214"/>
            <p14:sldId id="1215"/>
            <p14:sldId id="1216"/>
            <p14:sldId id="1217"/>
            <p14:sldId id="1218"/>
            <p14:sldId id="1219"/>
            <p14:sldId id="1220"/>
            <p14:sldId id="1223"/>
            <p14:sldId id="304"/>
            <p14:sldId id="305"/>
            <p14:sldId id="306"/>
            <p14:sldId id="307"/>
            <p14:sldId id="308"/>
            <p14:sldId id="310"/>
            <p14:sldId id="311"/>
            <p14:sldId id="312"/>
            <p14:sldId id="350"/>
            <p14:sldId id="314"/>
            <p14:sldId id="1224"/>
            <p14:sldId id="1204"/>
            <p14:sldId id="1205"/>
            <p14:sldId id="1206"/>
            <p14:sldId id="1207"/>
            <p14:sldId id="340"/>
            <p14:sldId id="299"/>
            <p14:sldId id="265"/>
            <p14:sldId id="1226"/>
            <p14:sldId id="1183"/>
            <p14:sldId id="1184"/>
            <p14:sldId id="1185"/>
            <p14:sldId id="1186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6B924-0EFF-CCF8-D16B-9E4763A2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8B5C2A-C80C-4F48-2445-3D4020426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4294E-6D8B-EA86-38F1-5B7DAF80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8F5C-ED6A-4B7F-AD55-B4A3C2BA15BC}" type="datetimeFigureOut">
              <a:rPr lang="ru-RU" smtClean="0"/>
              <a:t>29.03.2024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ACCD6-8CF2-B5D2-4831-6AC0B0E9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4ADA1-73D9-2459-71EE-EFA35BD1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2210-AC6F-4281-870A-F6EB390337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45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FA708-DDB6-2724-9637-ABB7429C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CDF646-0387-4C00-47FE-690767D34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4AF8F-7469-73C6-3D90-CAF5F217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8F5C-ED6A-4B7F-AD55-B4A3C2BA15BC}" type="datetimeFigureOut">
              <a:rPr lang="ru-RU" smtClean="0"/>
              <a:t>29.03.2024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28267-0B53-07C6-029F-37611615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C91E37-CA28-BF1B-5983-46FC9667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2210-AC6F-4281-870A-F6EB390337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4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5CA249-61E4-C2FF-6566-6A2A653A9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0A4F7C-D251-8E23-5B17-9C4127DAD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3C1E13-01E7-88ED-2D39-AB05889D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8F5C-ED6A-4B7F-AD55-B4A3C2BA15BC}" type="datetimeFigureOut">
              <a:rPr lang="ru-RU" smtClean="0"/>
              <a:t>29.03.2024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BDCDFE-DA18-D524-BBF8-D7196162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9F429-DBE9-4475-5DE1-84E9F8F0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2210-AC6F-4281-870A-F6EB390337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52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50874-82BB-204E-6FDB-D62C66C6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758D5-03CF-35AE-4F3F-A195025A3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E9B4B-BECA-C1B7-A86C-0AF5D1C4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8F5C-ED6A-4B7F-AD55-B4A3C2BA15BC}" type="datetimeFigureOut">
              <a:rPr lang="ru-RU" smtClean="0"/>
              <a:t>29.03.2024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F4589-AD5B-A298-57DB-77384149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0A8C55-70D9-ECA9-3EC9-0DF38A23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2210-AC6F-4281-870A-F6EB390337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21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3D912-E4DF-42A5-A3FD-F13EDC13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73752-B9D1-B65B-CB95-A848A1E7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1984B-09F1-CF6D-743F-12313B8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8F5C-ED6A-4B7F-AD55-B4A3C2BA15BC}" type="datetimeFigureOut">
              <a:rPr lang="ru-RU" smtClean="0"/>
              <a:t>29.03.2024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A94C0-8DCB-50DD-99C3-4129ADEB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A4EC6D-7BB5-53AE-821F-9BE1779A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2210-AC6F-4281-870A-F6EB390337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81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B9EE0-746C-72EE-34A6-F7D4DA50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BD50ED-CEFD-40D6-7300-D1CA0BC38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286F4E-1EE1-E55A-993E-E8499DF82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B63DD5-9D00-E0DB-CB48-9B8EF1F6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8F5C-ED6A-4B7F-AD55-B4A3C2BA15BC}" type="datetimeFigureOut">
              <a:rPr lang="ru-RU" smtClean="0"/>
              <a:t>29.03.2024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957EDD-03D5-AB53-635C-7039BAD1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98E1BB-8AF9-2CEF-6CAE-F09FAD7B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2210-AC6F-4281-870A-F6EB390337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31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148DE-3449-56E2-0B12-9C3CF1B7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245D18-5CF5-7725-E0FF-0CEE3B159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D4CAC2-BFB2-84BD-B818-0F23F093B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08ACA-D1BD-F9B9-9298-AEA26FD1A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E38F8F-5F72-159E-A67E-E84479268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AB9FF0-1AFF-DDA4-68C9-888548B3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8F5C-ED6A-4B7F-AD55-B4A3C2BA15BC}" type="datetimeFigureOut">
              <a:rPr lang="ru-RU" smtClean="0"/>
              <a:t>29.03.2024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05C650-43A1-1DBD-4BC8-0722147D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D63D77-FAA1-12EE-1E81-E5E61D3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2210-AC6F-4281-870A-F6EB390337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71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A808E-2409-D1FE-0219-4C30E4D9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C51BFE-09B1-9869-DACE-810CD8A9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8F5C-ED6A-4B7F-AD55-B4A3C2BA15BC}" type="datetimeFigureOut">
              <a:rPr lang="ru-RU" smtClean="0"/>
              <a:t>29.03.2024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6AAD0B-BDE2-4978-2203-D8D6A28B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E4F67-CABD-3FE7-0301-3FDD0445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2210-AC6F-4281-870A-F6EB390337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29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77B1B9-D5FE-13BC-1367-FF4C2AF9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8F5C-ED6A-4B7F-AD55-B4A3C2BA15BC}" type="datetimeFigureOut">
              <a:rPr lang="ru-RU" smtClean="0"/>
              <a:t>29.03.2024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E0217C-0EDB-E9C9-2ADF-30BE4F89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516B12-8B10-0EE3-8CF5-F8621221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2210-AC6F-4281-870A-F6EB390337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1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AF146-D8A9-52B3-4BC7-A1509D3D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B66DF-644B-CDAD-187F-2595A774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CB99CC-E47B-070A-4F59-18641F740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8185BA-8EC4-78D8-1051-E1A97359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8F5C-ED6A-4B7F-AD55-B4A3C2BA15BC}" type="datetimeFigureOut">
              <a:rPr lang="ru-RU" smtClean="0"/>
              <a:t>29.03.2024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F1B030-E94A-DBF7-94D2-25728702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BFA269-450C-D219-5816-D6B3C5CF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2210-AC6F-4281-870A-F6EB390337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7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D2372-DA13-8261-3DB7-397F906E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85F4A1-0178-BD4D-20B6-5F2F962B1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94890F-4F91-3B8E-FA57-02899F84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DB8F6B-18B8-EFE5-B89B-004BFB32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8F5C-ED6A-4B7F-AD55-B4A3C2BA15BC}" type="datetimeFigureOut">
              <a:rPr lang="ru-RU" smtClean="0"/>
              <a:t>29.03.2024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A61D47-961E-A29A-1443-252B3D53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DDE37F-0944-9B9B-9650-2B5914DA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2210-AC6F-4281-870A-F6EB390337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17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11E12-F4E7-A4A3-B353-0A635101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535F3-AAC5-6436-223D-DFA71634A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E9D737-7E10-B64F-C933-51D0FD60F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8F5C-ED6A-4B7F-AD55-B4A3C2BA15BC}" type="datetimeFigureOut">
              <a:rPr lang="ru-RU" smtClean="0"/>
              <a:t>29.03.2024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15559-76EA-2564-A9DB-B15346050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AE1C2-988D-B722-FC1F-21EDA7A43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B2210-AC6F-4281-870A-F6EB390337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25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9B1F64A-CB6E-D19A-B779-240EE9837230}"/>
              </a:ext>
            </a:extLst>
          </p:cNvPr>
          <p:cNvSpPr txBox="1">
            <a:spLocks/>
          </p:cNvSpPr>
          <p:nvPr/>
        </p:nvSpPr>
        <p:spPr bwMode="auto">
          <a:xfrm>
            <a:off x="521291" y="268769"/>
            <a:ext cx="10946199" cy="2574856"/>
          </a:xfrm>
          <a:prstGeom prst="rect">
            <a:avLst/>
          </a:prstGeom>
          <a:noFill/>
          <a:ln>
            <a:noFill/>
          </a:ln>
          <a:effectLst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Архитектура, математическое и программное обеспечение системы контроля оборота мобильного оборудования на основе комбинированных технологий идентификации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829860-364B-2E8E-EDB7-2BFE3B0E71BD}"/>
              </a:ext>
            </a:extLst>
          </p:cNvPr>
          <p:cNvSpPr txBox="1">
            <a:spLocks/>
          </p:cNvSpPr>
          <p:nvPr/>
        </p:nvSpPr>
        <p:spPr bwMode="auto">
          <a:xfrm>
            <a:off x="521291" y="4283687"/>
            <a:ext cx="10123035" cy="1223847"/>
          </a:xfrm>
          <a:prstGeom prst="rect">
            <a:avLst/>
          </a:prstGeom>
          <a:noFill/>
          <a:ln>
            <a:noFill/>
          </a:ln>
          <a:effectLst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Павел Викторович Степанов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Соискатель Федеральное государственное бюджетное учреждение науки «Санкт-Петербургский Федеральный исследовательский центр Российской академии наук» (СПб ФИЦ РАН), Санкт-Петербургский институт информатики и автоматизации Российской академии наук; E-mail: p.v.stepanov@hotmail.com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7C3DE4-28D0-A109-9774-ECDE6F48CC90}"/>
              </a:ext>
            </a:extLst>
          </p:cNvPr>
          <p:cNvSpPr txBox="1">
            <a:spLocks/>
          </p:cNvSpPr>
          <p:nvPr/>
        </p:nvSpPr>
        <p:spPr bwMode="auto">
          <a:xfrm>
            <a:off x="3775226" y="6273801"/>
            <a:ext cx="4942646" cy="423333"/>
          </a:xfrm>
          <a:prstGeom prst="rect">
            <a:avLst/>
          </a:prstGeom>
          <a:noFill/>
          <a:ln>
            <a:noFill/>
          </a:ln>
          <a:effectLst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Санкт-Петербург 28 марта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AFD57-A2F6-117D-921E-59773D849C6F}"/>
              </a:ext>
            </a:extLst>
          </p:cNvPr>
          <p:cNvSpPr txBox="1"/>
          <p:nvPr/>
        </p:nvSpPr>
        <p:spPr>
          <a:xfrm>
            <a:off x="1100831" y="3097997"/>
            <a:ext cx="8620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0490" marR="11493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2.3.5. «Математическое и программное</a:t>
            </a:r>
            <a:r>
              <a:rPr lang="ru-RU" sz="1800" b="1" kern="0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</a:t>
            </a:r>
            <a:r>
              <a:rPr lang="ru-RU" sz="1800" b="1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вычислительных систем,</a:t>
            </a:r>
            <a:r>
              <a:rPr lang="ru-RU" sz="1800" b="1" kern="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комплексов</a:t>
            </a:r>
            <a:r>
              <a:rPr lang="ru-RU" sz="1800" b="1" kern="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1800" b="1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компьютерных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сетей»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7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589280" y="198584"/>
            <a:ext cx="11528692" cy="102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Проблемы отслеживания перемещения</a:t>
            </a:r>
          </a:p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мобильного оборудования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1572216" y="2016496"/>
            <a:ext cx="9748930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МБКО постоянно перемещается</a:t>
            </a:r>
          </a:p>
          <a:p>
            <a:pPr marL="457200" indent="-4572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Находится в разных технологических помещениях  </a:t>
            </a:r>
          </a:p>
          <a:p>
            <a:pPr marL="457200" indent="-4572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Перемещается в транспортных средствах</a:t>
            </a:r>
          </a:p>
          <a:p>
            <a:pPr marL="457200" indent="-4572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на борту самолёты</a:t>
            </a:r>
          </a:p>
          <a:p>
            <a:pPr marL="457200" indent="-4572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в аэропортах назначения</a:t>
            </a:r>
          </a:p>
          <a:p>
            <a:pPr marL="457200" indent="-4572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послано в любой аэропорт мира</a:t>
            </a:r>
          </a:p>
        </p:txBody>
      </p:sp>
    </p:spTree>
    <p:extLst>
      <p:ext uri="{BB962C8B-B14F-4D97-AF65-F5344CB8AC3E}">
        <p14:creationId xmlns:p14="http://schemas.microsoft.com/office/powerpoint/2010/main" val="79071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1323292" y="371304"/>
            <a:ext cx="8518840" cy="102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Проблемы контроля обращения МБКО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1223869" y="1635494"/>
            <a:ext cx="10650415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Отсутствие автоматизации </a:t>
            </a:r>
          </a:p>
          <a:p>
            <a:pPr marL="457200" indent="-457200" algn="l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Нет уникального номера единицы МБКО</a:t>
            </a:r>
          </a:p>
          <a:p>
            <a:pPr marL="457200" indent="-457200" algn="l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Инвентаризация проблематична и не достоверна</a:t>
            </a:r>
          </a:p>
          <a:p>
            <a:pPr marL="457200" indent="-457200" algn="l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Нет возможности решить задачу управления запасами</a:t>
            </a:r>
          </a:p>
          <a:p>
            <a:pPr marL="457200" indent="-457200" algn="l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Накопление излишек МБКО</a:t>
            </a:r>
          </a:p>
          <a:p>
            <a:pPr marL="457200" indent="-457200" algn="l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Не прозрачные схемы перемещения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6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708759" y="198584"/>
            <a:ext cx="10774483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Исходные требования к системе контроля оборота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551797" y="1540011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Никаких изменений в технологии</a:t>
            </a:r>
          </a:p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Минимальное число дополнительных операций для линейного персонала</a:t>
            </a:r>
          </a:p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Отсутствие радиоизлучений на борту самолёта</a:t>
            </a:r>
          </a:p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Контроль доступа к содержимому мобильного оборудования (желательно)</a:t>
            </a:r>
          </a:p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Контроль инцидентов с МБКО (удары, опрокидывание, резкие ускорения и т.д.)</a:t>
            </a:r>
          </a:p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Контроль температурного режима в зонах хранения МБКО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2306567" y="222755"/>
            <a:ext cx="7578867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600" dirty="0">
                <a:solidFill>
                  <a:srgbClr val="00B0F0"/>
                </a:solidFill>
                <a:latin typeface="Arial" panose="020B0604020202020204" pitchFamily="34" charset="0"/>
              </a:rPr>
              <a:t>ЦЕЛЬ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3600" dirty="0">
                <a:solidFill>
                  <a:srgbClr val="00B0F0"/>
                </a:solidFill>
                <a:latin typeface="Arial" panose="020B0604020202020204" pitchFamily="34" charset="0"/>
              </a:rPr>
              <a:t>ВЫПОЛНЕНИЯ  РАБОТЫ</a:t>
            </a:r>
            <a:endParaRPr lang="ru-RU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551797" y="3065686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>
              <a:spcAft>
                <a:spcPts val="18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Повышение степени автоматизации процессов функционирования системы контроля оборота мобильного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91587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3015153" y="222755"/>
            <a:ext cx="6161695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</a:rPr>
              <a:t>ЗАДАЧИ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551797" y="932332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Анализ современного состояния исследований задач автоматизации систем контроля оборота мобильного оборудования</a:t>
            </a:r>
          </a:p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Содержательное и формальное  описание системы контроля оборота мобильного оборудования (СКО МБКО)</a:t>
            </a:r>
          </a:p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Разработка архитектуры и программно-математического и аппаратного обеспечения  системы контроля оборота МБКО на основе комбинированных  технологий  идентификации</a:t>
            </a:r>
          </a:p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Проведение исследований и выработка рекомендаций по эксплуатации СКО МБКО</a:t>
            </a:r>
          </a:p>
        </p:txBody>
      </p:sp>
    </p:spTree>
    <p:extLst>
      <p:ext uri="{BB962C8B-B14F-4D97-AF65-F5344CB8AC3E}">
        <p14:creationId xmlns:p14="http://schemas.microsoft.com/office/powerpoint/2010/main" val="47051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2740241" y="3133235"/>
            <a:ext cx="6711519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ПРЕДМЕТ ИССЛЕДОВАНИЯ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551797" y="1540011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>
              <a:spcAft>
                <a:spcPts val="18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Система контроля оборота мобильного оборудования</a:t>
            </a: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22C9D788-18B0-2F4E-4D1C-A0A1C2ABE64B}"/>
              </a:ext>
            </a:extLst>
          </p:cNvPr>
          <p:cNvSpPr txBox="1">
            <a:spLocks/>
          </p:cNvSpPr>
          <p:nvPr/>
        </p:nvSpPr>
        <p:spPr>
          <a:xfrm>
            <a:off x="2740241" y="375155"/>
            <a:ext cx="6711519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ОБЪЕКТ ИССЛЕДОВАНИЯ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96CDB-0CAD-291C-A184-093CD8EA8BB6}"/>
              </a:ext>
            </a:extLst>
          </p:cNvPr>
          <p:cNvSpPr txBox="1"/>
          <p:nvPr/>
        </p:nvSpPr>
        <p:spPr>
          <a:xfrm>
            <a:off x="588097" y="4167902"/>
            <a:ext cx="11015807" cy="1902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архитектуры, математического и программного обеспечение системы контроля оборота мобильного оборудования на основе комбинированных технологий идентификации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04221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2740241" y="222755"/>
            <a:ext cx="6711519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Положение выносимые на защиту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551797" y="1540011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Содержательная  и формальная постановка  задачи автоматизации процессов контроля оборота мобильного оборудования</a:t>
            </a:r>
          </a:p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Архитектура и программная система идентификации мобильного оборудования на базе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технологии</a:t>
            </a:r>
          </a:p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Архитектура и программная система идентификации мобильного оборудования на базе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Bluetooth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технологии</a:t>
            </a:r>
          </a:p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Архитектура и программная система интеграции технологий идентификации  мобильного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51996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2740241" y="284899"/>
            <a:ext cx="6711519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Положение паспорта специальности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551797" y="1540011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64770">
              <a:lnSpc>
                <a:spcPts val="1595"/>
              </a:lnSpc>
            </a:pPr>
            <a:r>
              <a:rPr lang="ru-RU" sz="24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Шифр</a:t>
            </a:r>
            <a:r>
              <a:rPr lang="ru-RU" sz="2400" b="1" kern="0" spc="-1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научной</a:t>
            </a:r>
            <a:r>
              <a:rPr lang="ru-RU" sz="2400" b="1" kern="0" spc="-1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специальности:</a:t>
            </a:r>
          </a:p>
          <a:p>
            <a:pPr marL="64770">
              <a:lnSpc>
                <a:spcPts val="1595"/>
              </a:lnSpc>
            </a:pPr>
            <a:endParaRPr lang="ru-RU" sz="2400" b="1" kern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4770">
              <a:lnSpc>
                <a:spcPts val="1595"/>
              </a:lnSpc>
            </a:pPr>
            <a:endParaRPr lang="ru-RU" sz="2400" b="1" kern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4770" marR="72390" algn="just"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2.3.5. Математическое и программное обеспечение вычислительных систем,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комплексов</a:t>
            </a:r>
            <a:r>
              <a:rPr lang="ru-RU" sz="2400" spc="-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компьютерных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сетей</a:t>
            </a:r>
          </a:p>
          <a:p>
            <a:pPr marL="64770" marR="72390" algn="just"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5"/>
              </a:spcBef>
            </a:pP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67945" lvl="0" algn="just">
              <a:buSzPts val="1400"/>
              <a:tabLst>
                <a:tab pos="424815" algn="l"/>
              </a:tabLst>
            </a:pP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Модели,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методы,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архитектуры,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алгоритмы,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языки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программные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инструменты</a:t>
            </a:r>
            <a:r>
              <a:rPr lang="ru-RU" sz="2400" spc="-3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</a:t>
            </a:r>
            <a:r>
              <a:rPr lang="ru-RU" sz="2400" spc="-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взаимодействия</a:t>
            </a:r>
            <a:r>
              <a:rPr lang="ru-RU" sz="2400" spc="-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</a:t>
            </a:r>
            <a:r>
              <a:rPr lang="ru-RU" sz="2400" spc="-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400" spc="-3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программных</a:t>
            </a:r>
            <a:r>
              <a:rPr lang="ru-RU" sz="2400" spc="-1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систем.</a:t>
            </a:r>
          </a:p>
          <a:p>
            <a:pPr marR="67945" lvl="0" algn="just">
              <a:buSzPts val="1400"/>
              <a:tabLst>
                <a:tab pos="424815" algn="l"/>
              </a:tabLst>
            </a:pPr>
            <a:endParaRPr lang="ru-RU" sz="24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68580" lvl="0" algn="just">
              <a:lnSpc>
                <a:spcPct val="100000"/>
              </a:lnSpc>
              <a:buSzPts val="1400"/>
              <a:tabLst>
                <a:tab pos="424815" algn="l"/>
              </a:tabLst>
            </a:pP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Модели,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методы,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алгоритмы,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облачные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программная</a:t>
            </a:r>
            <a:r>
              <a:rPr lang="ru-RU" sz="2400" spc="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инфраструктура</a:t>
            </a:r>
            <a:r>
              <a:rPr lang="ru-RU" sz="2400" spc="-2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</a:t>
            </a:r>
            <a:r>
              <a:rPr lang="ru-RU" sz="2400" spc="-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глобально</a:t>
            </a:r>
            <a:r>
              <a:rPr lang="ru-RU" sz="2400" spc="-2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распределенной</a:t>
            </a:r>
            <a:r>
              <a:rPr lang="ru-RU" sz="2400" spc="-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обработки</a:t>
            </a:r>
            <a:r>
              <a:rPr lang="ru-RU" sz="2400" spc="-3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данных.</a:t>
            </a:r>
            <a:endParaRPr lang="ru-RU" sz="24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585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424815" algn="l"/>
              </a:tabLst>
            </a:pPr>
            <a:r>
              <a:rPr lang="ru-RU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Оценка</a:t>
            </a:r>
            <a:r>
              <a:rPr lang="ru-RU" sz="1800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качества,</a:t>
            </a:r>
            <a:r>
              <a:rPr lang="ru-RU" sz="1800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стандартизация</a:t>
            </a:r>
            <a:r>
              <a:rPr lang="ru-RU" sz="1800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1800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сопровождение</a:t>
            </a:r>
            <a:r>
              <a:rPr lang="ru-RU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программных</a:t>
            </a:r>
            <a:r>
              <a:rPr lang="ru-RU" sz="1800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систем.</a:t>
            </a:r>
          </a:p>
        </p:txBody>
      </p:sp>
    </p:spTree>
    <p:extLst>
      <p:ext uri="{BB962C8B-B14F-4D97-AF65-F5344CB8AC3E}">
        <p14:creationId xmlns:p14="http://schemas.microsoft.com/office/powerpoint/2010/main" val="422134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597650"/>
            <a:ext cx="2133600" cy="2603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86F2FDC-134F-474B-BFC4-4123493EBABB}" type="slidenum">
              <a:rPr lang="es-ES" alt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s-ES" altLang="ru-RU" sz="1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39516" y="0"/>
            <a:ext cx="8712968" cy="1969770"/>
          </a:xfrm>
          <a:prstGeom prst="rect">
            <a:avLst/>
          </a:prstGeom>
          <a:blipFill>
            <a:blip r:embed="rId2"/>
            <a:stretch>
              <a:fillRect l="-699" t="-1548" b="-310"/>
            </a:stretch>
          </a:blipFill>
        </p:spPr>
        <p:txBody>
          <a:bodyPr/>
          <a:lstStyle/>
          <a:p>
            <a:r>
              <a:rPr lang="ru-RU" dirty="0">
                <a:noFill/>
              </a:rPr>
              <a:t> 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39901" y="1858964"/>
          <a:ext cx="8424863" cy="4949023"/>
        </p:xfrm>
        <a:graphic>
          <a:graphicData uri="http://schemas.openxmlformats.org/drawingml/2006/table">
            <a:tbl>
              <a:tblPr firstRow="1" firstCol="1" bandRow="1"/>
              <a:tblGrid>
                <a:gridCol w="306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60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идентификации и реализующий его метод</a:t>
                      </a:r>
                      <a:endParaRPr lang="ru-RU" sz="16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 идентификации</a:t>
                      </a:r>
                      <a:endParaRPr lang="ru-RU" sz="16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600" b="1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303">
                <a:tc rowSpan="3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Ручная идентификация оператором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подсчёт общего числа единиц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подсчёт общего числа по типам единиц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проверкой по списку для каждой единицы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05">
                <a:tc rowSpan="4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Полуавтоматическая идентификация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оптическое сканирование штрих кодов (</a:t>
                      </a: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QR</a:t>
                      </a: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</a:t>
                      </a: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сканирование ручным сканером </a:t>
                      </a: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NFC</a:t>
                      </a: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меток и логгеров для каждой единицы МБКО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сканирование ручным сканером </a:t>
                      </a: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RFID</a:t>
                      </a: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меток для единицы или группы МБКО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сканирование ручным сканером </a:t>
                      </a: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Bluetooth</a:t>
                      </a: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меток для единицы или группы МБКО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605">
                <a:tc row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Автоматическая идентификация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сканирование системой сканеров </a:t>
                      </a: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RFID</a:t>
                      </a: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 меток для единицы МБКО пересекающей границу зоны.  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16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сканирование системой считывателей </a:t>
                      </a: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Bluetooth</a:t>
                      </a: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 меток для единицы МБКО находящейся определённой зоне.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4</a:t>
                      </a:r>
                      <a:endParaRPr lang="ru-RU" sz="16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693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597650"/>
            <a:ext cx="2133600" cy="2603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EECF60C-35F1-4076-91D9-68E469A802AB}" type="slidenum">
              <a:rPr lang="es-ES" alt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s-ES" altLang="ru-RU" sz="1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39516" y="0"/>
            <a:ext cx="8712968" cy="6587124"/>
          </a:xfrm>
          <a:prstGeom prst="rect">
            <a:avLst/>
          </a:prstGeom>
          <a:blipFill>
            <a:blip r:embed="rId2"/>
            <a:stretch>
              <a:fillRect l="-699" t="-463" b="-463"/>
            </a:stretch>
          </a:blipFill>
        </p:spPr>
        <p:txBody>
          <a:bodyPr/>
          <a:lstStyle/>
          <a:p>
            <a:r>
              <a:rPr lang="ru-RU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642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1671774" y="223210"/>
            <a:ext cx="8041951" cy="102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</a:rPr>
              <a:t>Мобильное оборудование (МБКО)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12F2423-F66D-FA4A-9789-66AE092F2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99" y="1509460"/>
            <a:ext cx="8007712" cy="52210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A3396A-CF72-0F4F-42A9-166ADD988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99" y="1509460"/>
            <a:ext cx="8106170" cy="52210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AEE539-90B0-EF89-26F4-77B8ED43A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55" y="1002242"/>
            <a:ext cx="3406208" cy="36107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352F68-A3E4-41EA-F4D4-F7FCC2F5B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15" y="4748915"/>
            <a:ext cx="3266585" cy="18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597650"/>
            <a:ext cx="2133600" cy="2603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14336BD-2A50-4E98-824A-62721A235B6C}" type="slidenum">
              <a:rPr lang="es-ES" alt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s-ES" altLang="ru-RU" sz="1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39516" y="51313"/>
            <a:ext cx="8712968" cy="6755375"/>
          </a:xfrm>
          <a:prstGeom prst="rect">
            <a:avLst/>
          </a:prstGeom>
          <a:blipFill>
            <a:blip r:embed="rId2"/>
            <a:stretch>
              <a:fillRect l="-559" t="-180" r="-1049"/>
            </a:stretch>
          </a:blipFill>
        </p:spPr>
        <p:txBody>
          <a:bodyPr/>
          <a:lstStyle/>
          <a:p>
            <a:r>
              <a:rPr lang="ru-RU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0967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597650"/>
            <a:ext cx="2133600" cy="2603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3190A84-894E-4C34-B93D-C63344C2B167}" type="slidenum">
              <a:rPr lang="es-ES" alt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s-ES" altLang="ru-RU" sz="1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39516" y="548681"/>
            <a:ext cx="8712968" cy="5036443"/>
          </a:xfrm>
          <a:prstGeom prst="rect">
            <a:avLst/>
          </a:prstGeom>
          <a:blipFill>
            <a:blip r:embed="rId2"/>
            <a:stretch>
              <a:fillRect l="-559" t="-605" r="-559" b="-969"/>
            </a:stretch>
          </a:blipFill>
        </p:spPr>
        <p:txBody>
          <a:bodyPr/>
          <a:lstStyle/>
          <a:p>
            <a:r>
              <a:rPr lang="ru-RU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3671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597650"/>
            <a:ext cx="2133600" cy="2603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1EDB06C-B11A-4814-B51E-B5D60DDB34D0}" type="slidenum">
              <a:rPr lang="es-ES" alt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s-ES" altLang="ru-RU" sz="1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1504" y="188640"/>
            <a:ext cx="8928992" cy="6099234"/>
          </a:xfrm>
          <a:prstGeom prst="rect">
            <a:avLst/>
          </a:prstGeom>
          <a:blipFill>
            <a:blip r:embed="rId2"/>
            <a:stretch>
              <a:fillRect l="-615"/>
            </a:stretch>
          </a:blipFill>
        </p:spPr>
        <p:txBody>
          <a:bodyPr/>
          <a:lstStyle/>
          <a:p>
            <a:r>
              <a:rPr lang="ru-RU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6599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2740241" y="222755"/>
            <a:ext cx="6711519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Научная новизна полученного результата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551797" y="1540011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9A57807E-03CC-C9FB-128A-D28D0C3F4F25}"/>
              </a:ext>
            </a:extLst>
          </p:cNvPr>
          <p:cNvSpPr txBox="1">
            <a:spLocks/>
          </p:cNvSpPr>
          <p:nvPr/>
        </p:nvSpPr>
        <p:spPr>
          <a:xfrm>
            <a:off x="551796" y="1903325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14350" indent="-514350" algn="just" fontAlgn="base">
              <a:spcAft>
                <a:spcPts val="1800"/>
              </a:spcAft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Предложено оригинальное формальное описание задачи комплексной автоматизации систем контроля оборота мобильного оборудования на основе комбинированных технологий идентификации как задачи многокритериальной дискретной оптимизации  </a:t>
            </a:r>
          </a:p>
        </p:txBody>
      </p:sp>
    </p:spTree>
    <p:extLst>
      <p:ext uri="{BB962C8B-B14F-4D97-AF65-F5344CB8AC3E}">
        <p14:creationId xmlns:p14="http://schemas.microsoft.com/office/powerpoint/2010/main" val="1622100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1696843" y="222755"/>
            <a:ext cx="851884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Подобные решения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785878" y="2800641"/>
            <a:ext cx="7408212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7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Маркировка мобильного оборудования метками с одномерным штрихкодом.</a:t>
            </a:r>
          </a:p>
          <a:p>
            <a:pPr marL="457200" indent="-457200" algn="l" fontAlgn="base">
              <a:spcAft>
                <a:spcPts val="10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Использование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 для контроля перемещения специализированного оборудования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281D37-73D4-670B-FD8D-126BA76C97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6" y="1451161"/>
            <a:ext cx="4647397" cy="10168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A7CC7A-9668-58B1-3EA5-155BB50C5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669" y="4611223"/>
            <a:ext cx="3015562" cy="18206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8B0A2C-AFCE-9DD5-E553-26A8B54A0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767" y="2096851"/>
            <a:ext cx="1777753" cy="17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70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1657479" y="276899"/>
            <a:ext cx="851884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Подобные решения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785878" y="2800641"/>
            <a:ext cx="7408212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Контроль доступа к мобильному оборудованию с помощью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NF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замков.</a:t>
            </a:r>
          </a:p>
          <a:p>
            <a:pPr marL="457200" indent="-457200" algn="l" fontAlgn="base">
              <a:spcAft>
                <a:spcPts val="10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Использование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Bluetooth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 для контроля перемещения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мобильного оборудования (2020 год.)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17AF93-4112-3498-C45F-D422F563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6" y="1212461"/>
            <a:ext cx="2390587" cy="18156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D9FBE0-A3CA-94B7-9952-B5B3283CB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33" y="4589166"/>
            <a:ext cx="2807380" cy="17008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E54BD58-500F-A796-28C4-155E2C99A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008" y="2223123"/>
            <a:ext cx="2215321" cy="20262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03E855-8F52-32F5-725D-91F069E6A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653" y="2489922"/>
            <a:ext cx="1300967" cy="11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28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1646043" y="287963"/>
            <a:ext cx="851884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Подобные решения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785878" y="3217896"/>
            <a:ext cx="10826114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Контроль за комплектами питания с помощью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</a:t>
            </a:r>
          </a:p>
          <a:p>
            <a:pPr marL="457200" indent="-457200" algn="l" fontAlgn="base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Учёт пледов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помощью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7BA592-A47F-26AB-4867-4A1B392D8E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6" y="1662110"/>
            <a:ext cx="4920612" cy="8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10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1331083" y="200650"/>
            <a:ext cx="851884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Подобные решения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785878" y="3217896"/>
            <a:ext cx="10826114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Контроль багажа </a:t>
            </a:r>
          </a:p>
          <a:p>
            <a:pPr marL="457200" indent="-457200" algn="l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Учёт пассажирских тележек для багажа</a:t>
            </a:r>
          </a:p>
          <a:p>
            <a:pPr marL="457200" indent="-457200" algn="l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Учёт грузовых тележек для багажа и груза</a:t>
            </a: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3BE9DE71-F5F6-A1E3-FF90-0067F2912367}"/>
              </a:ext>
            </a:extLst>
          </p:cNvPr>
          <p:cNvSpPr txBox="1">
            <a:spLocks/>
          </p:cNvSpPr>
          <p:nvPr/>
        </p:nvSpPr>
        <p:spPr>
          <a:xfrm>
            <a:off x="1102429" y="1709273"/>
            <a:ext cx="851884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Во многих аэропортах с помощью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 осуществляется: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41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1381883" y="390903"/>
            <a:ext cx="851884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Подобные решения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1839916" y="4186113"/>
            <a:ext cx="7082142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 fontAlgn="base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Стандарты используемых меток:</a:t>
            </a:r>
          </a:p>
          <a:p>
            <a:pPr marL="1828800" lvl="3" indent="-45720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iBeacon</a:t>
            </a:r>
          </a:p>
          <a:p>
            <a:pPr marL="1828800" lvl="3" indent="-45720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Eddystone</a:t>
            </a:r>
          </a:p>
          <a:p>
            <a:pPr algn="l" fontAlgn="base">
              <a:lnSpc>
                <a:spcPct val="150000"/>
              </a:lnSpc>
              <a:spcAft>
                <a:spcPts val="600"/>
              </a:spcAft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fontAlgn="base">
              <a:lnSpc>
                <a:spcPct val="150000"/>
              </a:lnSpc>
              <a:spcAft>
                <a:spcPts val="600"/>
              </a:spcAft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fontAlgn="base">
              <a:lnSpc>
                <a:spcPct val="150000"/>
              </a:lnSpc>
              <a:spcAft>
                <a:spcPts val="600"/>
              </a:spcAft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fontAlgn="base">
              <a:lnSpc>
                <a:spcPct val="150000"/>
              </a:lnSpc>
              <a:spcAft>
                <a:spcPts val="600"/>
              </a:spcAft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fontAlgn="base">
              <a:lnSpc>
                <a:spcPct val="150000"/>
              </a:lnSpc>
              <a:spcAft>
                <a:spcPts val="600"/>
              </a:spcAft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fontAlgn="base">
              <a:lnSpc>
                <a:spcPct val="150000"/>
              </a:lnSpc>
              <a:spcAft>
                <a:spcPts val="600"/>
              </a:spcAft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3BE9DE71-F5F6-A1E3-FF90-0067F2912367}"/>
              </a:ext>
            </a:extLst>
          </p:cNvPr>
          <p:cNvSpPr txBox="1">
            <a:spLocks/>
          </p:cNvSpPr>
          <p:nvPr/>
        </p:nvSpPr>
        <p:spPr>
          <a:xfrm>
            <a:off x="1102429" y="1709273"/>
            <a:ext cx="9577408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Во многих аэропортах с помощью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Bluetooth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 осуществляется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навигация пассажиров в помещение: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54EBCA-27A2-268D-FDBC-2327FD9D4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9" y="3162956"/>
            <a:ext cx="2857500" cy="723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1F143B-154E-65D5-124F-7C871F5D6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206" y="3240056"/>
            <a:ext cx="28575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69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474317" y="1602939"/>
            <a:ext cx="11243365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>
              <a:spcAft>
                <a:spcPts val="60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Использования одной технологии для решения всех проблем невозможно</a:t>
            </a:r>
          </a:p>
          <a:p>
            <a:pPr algn="l" fontAlgn="base">
              <a:spcAft>
                <a:spcPts val="600"/>
              </a:spcAft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fontAlgn="base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Исследованные в диссертации информационные технологии:</a:t>
            </a:r>
          </a:p>
          <a:p>
            <a:pPr marL="2286000" lvl="4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RFID,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286000" lvl="4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Bluetooth,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286000" lvl="4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QR-cod,</a:t>
            </a:r>
          </a:p>
          <a:p>
            <a:pPr marL="2286000" lvl="4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</a:rPr>
              <a:t>NFC,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286000" lvl="4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</a:rPr>
              <a:t>визуальная идентификация и ручной ввод.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781236" y="145319"/>
            <a:ext cx="10292178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Необходимость комплекса технологий идентификации мобильного оборудования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1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1836580" y="443551"/>
            <a:ext cx="8518840" cy="102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Средства доставки мобильного оборудования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5C7B0-EAA1-CA92-B68C-179E837B520E}"/>
              </a:ext>
            </a:extLst>
          </p:cNvPr>
          <p:cNvSpPr txBox="1">
            <a:spLocks/>
          </p:cNvSpPr>
          <p:nvPr/>
        </p:nvSpPr>
        <p:spPr>
          <a:xfrm>
            <a:off x="1253887" y="1637183"/>
            <a:ext cx="6333144" cy="4481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16CD7C-E030-F0E5-8E01-C2C9A34A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5" y="1539657"/>
            <a:ext cx="3694127" cy="23798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2E91E1-038A-B967-DADB-1C1EAA746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4" y="3991499"/>
            <a:ext cx="3694127" cy="25770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9DE882-E441-4004-C669-B108F47D9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090" y="1539657"/>
            <a:ext cx="3743616" cy="23798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3EFC1C-9FFD-2A9B-9F3D-8B66E1F3D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090" y="3991499"/>
            <a:ext cx="3743616" cy="25770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BF7C43-6DEE-4EC7-5967-82A205179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61" y="1561321"/>
            <a:ext cx="4210642" cy="50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20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439646" y="1841844"/>
            <a:ext cx="11243365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Облачная архитектура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- для глобального взаимодействия и в условиях стабильной связи.</a:t>
            </a:r>
          </a:p>
          <a:p>
            <a:pPr marL="457200" indent="-45720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Сервер-ориентированная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 - для решения задач в рамках отдельного предприятия</a:t>
            </a:r>
          </a:p>
          <a:p>
            <a:pPr marL="457200" indent="-45720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Распределённая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 - для решения  задачи обмена информацией с системой контроля погрузки/разгрузки на автономного функционирующих транспортных средствах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109710" y="145319"/>
            <a:ext cx="9963704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Гибридная архитектура системы контроля оборота мобильного оборудования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37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88777" y="106756"/>
            <a:ext cx="11674136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>Мобильное автономное транспортно-технологическое средство</a:t>
            </a:r>
          </a:p>
          <a:p>
            <a:pPr algn="ctr" fontAlgn="base"/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> как элемент системы контроля оборота мобильного оборудования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57E0B2-2AD4-F81D-F00E-8AABF702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888"/>
            <a:ext cx="12192000" cy="54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1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2219411" y="145319"/>
            <a:ext cx="7883374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Структура системы контроля оборота мобильного оборудования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C48E79-562E-023F-0F8F-DA9C13D84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62" y="1162141"/>
            <a:ext cx="8218861" cy="568438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8B6F241-C134-E2D2-467B-56E639EB3315}"/>
              </a:ext>
            </a:extLst>
          </p:cNvPr>
          <p:cNvSpPr/>
          <p:nvPr/>
        </p:nvSpPr>
        <p:spPr>
          <a:xfrm>
            <a:off x="5421086" y="1231997"/>
            <a:ext cx="3250483" cy="1994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3AD9505-AFC9-D7A9-D470-9C48E9258605}"/>
              </a:ext>
            </a:extLst>
          </p:cNvPr>
          <p:cNvSpPr/>
          <p:nvPr/>
        </p:nvSpPr>
        <p:spPr>
          <a:xfrm>
            <a:off x="3682693" y="1191182"/>
            <a:ext cx="3157892" cy="2022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ED50939-081F-D5EF-C6E5-87AB65E64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0" y="1047163"/>
            <a:ext cx="8238754" cy="446474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2D44A8E-FBDD-4BF0-7DE2-D0AB879F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53" y="1094375"/>
            <a:ext cx="5228485" cy="443825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9C313E0-2A80-248F-BBD4-6A388D104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5" y="1435236"/>
            <a:ext cx="6502181" cy="46259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6166E30-DCCD-E051-017C-C204A6D5C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62" y="2594741"/>
            <a:ext cx="5195738" cy="4250047"/>
          </a:xfrm>
          <a:prstGeom prst="rect">
            <a:avLst/>
          </a:pr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732AB2A4-6884-D127-0C74-3828D986AC6C}"/>
              </a:ext>
            </a:extLst>
          </p:cNvPr>
          <p:cNvSpPr/>
          <p:nvPr/>
        </p:nvSpPr>
        <p:spPr>
          <a:xfrm>
            <a:off x="3331029" y="2248089"/>
            <a:ext cx="2207621" cy="17953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316DE6C-4A63-2C0C-90D9-2BCFAAFC9D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67" y="1496428"/>
            <a:ext cx="6277932" cy="538618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4ECAED7-8032-85D0-FD39-9B60B2C14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63" y="1446629"/>
            <a:ext cx="10075004" cy="5442946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257657C-CD44-8EB0-7697-67326AA43538}"/>
              </a:ext>
            </a:extLst>
          </p:cNvPr>
          <p:cNvSpPr/>
          <p:nvPr/>
        </p:nvSpPr>
        <p:spPr>
          <a:xfrm>
            <a:off x="4934041" y="2188214"/>
            <a:ext cx="5662002" cy="34786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80C26E2-CEDC-108A-D55C-75E8BADF1D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55" y="1135609"/>
            <a:ext cx="6508094" cy="572895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0F83FD5-6333-66EB-9D1F-D4E2419266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08" y="1362103"/>
            <a:ext cx="6245896" cy="519696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AAF9110-3C54-C929-61BC-E003372430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89" y="1191568"/>
            <a:ext cx="6456648" cy="566643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0E196A3-F189-12BD-3DE8-0BBDBA13FB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44" y="1039467"/>
            <a:ext cx="6041043" cy="289422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96C110F-7A09-9CD2-893F-5D6A42010E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50" y="1764634"/>
            <a:ext cx="5782890" cy="50483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5FD3FE-CC0B-22AE-35B9-4DE280D5A2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7" y="1348729"/>
            <a:ext cx="8229600" cy="42636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8162AD-7F46-ED0A-ABAF-E416BE5627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7" y="1365157"/>
            <a:ext cx="8020106" cy="42473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EBF344-0997-87E6-9E47-3E6231E42F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91" y="1343127"/>
            <a:ext cx="7948920" cy="42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50" grpId="0" animBg="1"/>
      <p:bldP spid="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3440685" y="393893"/>
            <a:ext cx="5310631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</a:rPr>
              <a:t>Технология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</a:rPr>
              <a:t>RFID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endParaRPr lang="ru-RU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785878" y="2667481"/>
            <a:ext cx="10826114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Маркировки объектов из различных материалов (дерево, пластик, металл, текстиль и т.д.) </a:t>
            </a:r>
          </a:p>
          <a:p>
            <a:pPr marL="457200" indent="-457200" algn="l" fontAlgn="base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Решения задач складской и транспортной логистики</a:t>
            </a:r>
          </a:p>
          <a:p>
            <a:pPr marL="457200" indent="-457200" algn="l" fontAlgn="base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Контроля перемещения объекта за границу зоны</a:t>
            </a: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3BE9DE71-F5F6-A1E3-FF90-0067F2912367}"/>
              </a:ext>
            </a:extLst>
          </p:cNvPr>
          <p:cNvSpPr txBox="1">
            <a:spLocks/>
          </p:cNvSpPr>
          <p:nvPr/>
        </p:nvSpPr>
        <p:spPr>
          <a:xfrm>
            <a:off x="1102429" y="1709273"/>
            <a:ext cx="9195668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</a:rPr>
              <a:t>Технология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</a:rPr>
              <a:t>широко применяется для: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5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448524" y="1611031"/>
            <a:ext cx="11243365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Подбор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 по параметрам материалов МБКО и условий эксплуатации (механическое и термическое воздействие)</a:t>
            </a:r>
          </a:p>
          <a:p>
            <a:pPr marL="457200" indent="-45720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Выбор места и способа крепления на МБКО</a:t>
            </a:r>
          </a:p>
          <a:p>
            <a:pPr marL="457200" indent="-45720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Определение конструкции, параметров и конфигурации стационарных считывателей</a:t>
            </a:r>
          </a:p>
          <a:p>
            <a:pPr marL="457200" indent="-45720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Определение параметров и конфигурации мобильных  считывателей</a:t>
            </a:r>
          </a:p>
          <a:p>
            <a:pPr marL="457200" indent="-45720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Разработать конструкцию системы считывателей в транспортном средстве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843379" y="145319"/>
            <a:ext cx="10164932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Решение задачи идентификации мобильного оборудования на базе технологии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RFID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39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824461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2614677" y="776532"/>
            <a:ext cx="6919939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 fontAlgn="base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Выбор места установки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 метки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852256" y="145319"/>
            <a:ext cx="11123721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5A7128-C47B-48F0-0847-67CD6904A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" y="2303832"/>
            <a:ext cx="11882134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63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995674" y="296241"/>
            <a:ext cx="7894597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Размещение мобильного оборудования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77432-31F6-9C0B-F964-E4F775C3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31" y="1559990"/>
            <a:ext cx="3202656" cy="52530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418108-2A30-9A6C-CB92-8E905D426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361" y="1559990"/>
            <a:ext cx="3932807" cy="52418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FF7514-5360-6548-CE78-33ECF51AC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382" y="1569279"/>
            <a:ext cx="3932807" cy="52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57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1934694" y="1611031"/>
            <a:ext cx="8322613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>
              <a:spcAft>
                <a:spcPts val="600"/>
              </a:spcAft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447060" y="145319"/>
            <a:ext cx="9561251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Способы определения RFID  метки в кузове транспортного средства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F7620-3D48-F85D-6760-12E1A6164635}"/>
              </a:ext>
            </a:extLst>
          </p:cNvPr>
          <p:cNvSpPr txBox="1"/>
          <p:nvPr/>
        </p:nvSpPr>
        <p:spPr>
          <a:xfrm>
            <a:off x="1282408" y="2307703"/>
            <a:ext cx="9627183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5400"/>
              </a:spcAft>
            </a:pPr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Статический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все метки должны гарантированно считываться при каждом включение считывателя</a:t>
            </a:r>
            <a:endParaRPr lang="ru-RU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5400"/>
              </a:spcAft>
            </a:pPr>
            <a:r>
              <a:rPr lang="ru-RU" sz="2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Динамический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метки на мобильном оборудование считываются только при перемещение в процессе погрузки-разгрузки.  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34794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2407010" y="765482"/>
            <a:ext cx="6543481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>
              <a:spcAft>
                <a:spcPts val="60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Статический метод идентификации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F7620-3D48-F85D-6760-12E1A6164635}"/>
              </a:ext>
            </a:extLst>
          </p:cNvPr>
          <p:cNvSpPr txBox="1"/>
          <p:nvPr/>
        </p:nvSpPr>
        <p:spPr>
          <a:xfrm>
            <a:off x="1282409" y="2300733"/>
            <a:ext cx="96271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Aft>
                <a:spcPts val="54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Предполагает создание насыщенного поля от излучателей, гарантирующего считывание метки в любом месте кузова транспортного средства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93AAD-72D5-407F-D667-2B2B96BE9E96}"/>
              </a:ext>
            </a:extLst>
          </p:cNvPr>
          <p:cNvSpPr txBox="1"/>
          <p:nvPr/>
        </p:nvSpPr>
        <p:spPr>
          <a:xfrm>
            <a:off x="1283883" y="3935708"/>
            <a:ext cx="96271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Aft>
                <a:spcPts val="54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Установка большого числа антенн (48 штук)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82A0D-C73E-6775-6682-6C75AD8B79F5}"/>
              </a:ext>
            </a:extLst>
          </p:cNvPr>
          <p:cNvSpPr txBox="1"/>
          <p:nvPr/>
        </p:nvSpPr>
        <p:spPr>
          <a:xfrm>
            <a:off x="1283885" y="4814601"/>
            <a:ext cx="905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Aft>
                <a:spcPts val="54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Увеличение числа считывателей (не менее 4)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62B71-971A-EBD1-D15B-6FC76F79558A}"/>
              </a:ext>
            </a:extLst>
          </p:cNvPr>
          <p:cNvSpPr txBox="1"/>
          <p:nvPr/>
        </p:nvSpPr>
        <p:spPr>
          <a:xfrm>
            <a:off x="1276481" y="5606186"/>
            <a:ext cx="8295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Aft>
                <a:spcPts val="54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Простой алгоритм считывания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2518879" y="575826"/>
            <a:ext cx="7154241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Динамический метод идентификации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F7620-3D48-F85D-6760-12E1A6164635}"/>
              </a:ext>
            </a:extLst>
          </p:cNvPr>
          <p:cNvSpPr txBox="1"/>
          <p:nvPr/>
        </p:nvSpPr>
        <p:spPr>
          <a:xfrm>
            <a:off x="1283883" y="1812804"/>
            <a:ext cx="96271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Предполагает создание системы антенн, гарантирующей считывание метки при пересечение определённой зоны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93AAD-72D5-407F-D667-2B2B96BE9E96}"/>
              </a:ext>
            </a:extLst>
          </p:cNvPr>
          <p:cNvSpPr txBox="1"/>
          <p:nvPr/>
        </p:nvSpPr>
        <p:spPr>
          <a:xfrm>
            <a:off x="1212861" y="3630479"/>
            <a:ext cx="96271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Aft>
                <a:spcPts val="54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Установка меньшего числа антенн (8-10 штук)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82A0D-C73E-6775-6682-6C75AD8B79F5}"/>
              </a:ext>
            </a:extLst>
          </p:cNvPr>
          <p:cNvSpPr txBox="1"/>
          <p:nvPr/>
        </p:nvSpPr>
        <p:spPr>
          <a:xfrm>
            <a:off x="1283883" y="4631649"/>
            <a:ext cx="905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Aft>
                <a:spcPts val="54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Один считыватель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62B71-971A-EBD1-D15B-6FC76F79558A}"/>
              </a:ext>
            </a:extLst>
          </p:cNvPr>
          <p:cNvSpPr txBox="1"/>
          <p:nvPr/>
        </p:nvSpPr>
        <p:spPr>
          <a:xfrm>
            <a:off x="1276480" y="5632820"/>
            <a:ext cx="10335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Aft>
                <a:spcPts val="54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Сложный, параметризованный алгоритм считывания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1836580" y="374513"/>
            <a:ext cx="8518840" cy="102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Средства доставки мобильного оборудования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679939-5DBA-D64A-CE1C-745A1C217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" y="1636905"/>
            <a:ext cx="4846582" cy="48465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847265-66ED-8245-CBA8-CB8C2F681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90" y="1658959"/>
            <a:ext cx="7225842" cy="48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3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463118" y="3635906"/>
            <a:ext cx="11265763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>
              <a:spcAft>
                <a:spcPts val="600"/>
              </a:spcAf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Динамический метод идентификации:</a:t>
            </a:r>
          </a:p>
          <a:p>
            <a:pPr marL="2743200" lvl="5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сложный алгоритм</a:t>
            </a:r>
          </a:p>
          <a:p>
            <a:pPr marL="2743200" lvl="5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минимальное техническое решение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204F190B-E4F8-1A15-5DA7-9F950639FB53}"/>
              </a:ext>
            </a:extLst>
          </p:cNvPr>
          <p:cNvSpPr txBox="1">
            <a:spLocks/>
          </p:cNvSpPr>
          <p:nvPr/>
        </p:nvSpPr>
        <p:spPr>
          <a:xfrm>
            <a:off x="463119" y="1221893"/>
            <a:ext cx="11265763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>
              <a:spcAft>
                <a:spcPts val="600"/>
              </a:spcAft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Статический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метод идентификации:</a:t>
            </a:r>
          </a:p>
          <a:p>
            <a:pPr marL="2743200" lvl="5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простой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алгоритм</a:t>
            </a:r>
          </a:p>
          <a:p>
            <a:pPr marL="2743200" lvl="5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збыточно сложное техническое решение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46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2788793" y="164807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171853" y="183501"/>
            <a:ext cx="978896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Ограничения статического метода идентификации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B898C4A-3814-7AA1-E23B-D6647A8286CD}"/>
              </a:ext>
            </a:extLst>
          </p:cNvPr>
          <p:cNvCxnSpPr>
            <a:cxnSpLocks/>
          </p:cNvCxnSpPr>
          <p:nvPr/>
        </p:nvCxnSpPr>
        <p:spPr bwMode="auto">
          <a:xfrm>
            <a:off x="2479040" y="6598295"/>
            <a:ext cx="632430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12874F2-0F71-3F04-E5A4-553C9905AA13}"/>
              </a:ext>
            </a:extLst>
          </p:cNvPr>
          <p:cNvGrpSpPr/>
          <p:nvPr/>
        </p:nvGrpSpPr>
        <p:grpSpPr>
          <a:xfrm>
            <a:off x="2639386" y="4720125"/>
            <a:ext cx="1223614" cy="1856400"/>
            <a:chOff x="951384" y="2634477"/>
            <a:chExt cx="1676400" cy="319278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252C9CD-A8FD-8371-BE3A-48A10510E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1384" y="2634477"/>
              <a:ext cx="1676400" cy="319278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F649457-C147-AA8C-46FE-21EDCE328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614" y="5410458"/>
              <a:ext cx="486156" cy="151424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E749E1-4F6B-2D6B-5265-072A5E5C6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282" y="4064725"/>
            <a:ext cx="1223614" cy="660152"/>
          </a:xfrm>
          <a:prstGeom prst="rect">
            <a:avLst/>
          </a:prstGeom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51D0B20-ABCF-194A-5A7C-9CF40CD897B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10700" y="1543594"/>
            <a:ext cx="0" cy="502857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F6FFD5F3-F389-8735-E33D-AB39288EBFF0}"/>
              </a:ext>
            </a:extLst>
          </p:cNvPr>
          <p:cNvCxnSpPr>
            <a:cxnSpLocks/>
          </p:cNvCxnSpPr>
          <p:nvPr/>
        </p:nvCxnSpPr>
        <p:spPr bwMode="auto">
          <a:xfrm>
            <a:off x="2479040" y="1572281"/>
            <a:ext cx="632430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6061CEA-E39C-0D91-F3D7-C8DCE735D54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68080" y="1543594"/>
            <a:ext cx="21515" cy="508580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51E33AA-513E-6E54-A17E-C3F4952D94AA}"/>
              </a:ext>
            </a:extLst>
          </p:cNvPr>
          <p:cNvGrpSpPr/>
          <p:nvPr/>
        </p:nvGrpSpPr>
        <p:grpSpPr>
          <a:xfrm>
            <a:off x="3876005" y="4715770"/>
            <a:ext cx="1223614" cy="1856400"/>
            <a:chOff x="951384" y="2634477"/>
            <a:chExt cx="1676400" cy="319278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46BD592-3AB9-896F-F24B-D079C6446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1384" y="2634477"/>
              <a:ext cx="1676400" cy="319278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7C03F18F-906D-7CF9-E8D4-47FC75078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614" y="5410458"/>
              <a:ext cx="486156" cy="151424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C1CDA31-BB0A-888C-C095-380095A96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833" y="4073432"/>
            <a:ext cx="1223614" cy="66015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7B08679-BF14-BCB7-CCF2-600CF88B4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989" y="3394165"/>
            <a:ext cx="1223614" cy="660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8E83CED-13C9-59A7-DB69-D08863053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839" y="3394161"/>
            <a:ext cx="1223614" cy="66015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6E930738-C71E-E97A-B06E-1F3F3ADCF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52" y="2701834"/>
            <a:ext cx="1223614" cy="660152"/>
          </a:xfrm>
          <a:prstGeom prst="rect">
            <a:avLst/>
          </a:prstGeom>
        </p:spPr>
      </p:pic>
      <p:sp>
        <p:nvSpPr>
          <p:cNvPr id="60" name="Знак умножения 59">
            <a:extLst>
              <a:ext uri="{FF2B5EF4-FFF2-40B4-BE49-F238E27FC236}">
                <a16:creationId xmlns:a16="http://schemas.microsoft.com/office/drawing/2014/main" id="{B79DDFDB-D6B9-1047-5EA4-47E72CEF25CA}"/>
              </a:ext>
            </a:extLst>
          </p:cNvPr>
          <p:cNvSpPr/>
          <p:nvPr/>
        </p:nvSpPr>
        <p:spPr>
          <a:xfrm>
            <a:off x="2758878" y="4064725"/>
            <a:ext cx="1043252" cy="723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Заголовок 2">
            <a:extLst>
              <a:ext uri="{FF2B5EF4-FFF2-40B4-BE49-F238E27FC236}">
                <a16:creationId xmlns:a16="http://schemas.microsoft.com/office/drawing/2014/main" id="{86242F91-F343-3E81-3448-691A4AB4F6C7}"/>
              </a:ext>
            </a:extLst>
          </p:cNvPr>
          <p:cNvSpPr txBox="1">
            <a:spLocks/>
          </p:cNvSpPr>
          <p:nvPr/>
        </p:nvSpPr>
        <p:spPr>
          <a:xfrm>
            <a:off x="2960918" y="4913810"/>
            <a:ext cx="627021" cy="915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Заголовок 2">
            <a:extLst>
              <a:ext uri="{FF2B5EF4-FFF2-40B4-BE49-F238E27FC236}">
                <a16:creationId xmlns:a16="http://schemas.microsoft.com/office/drawing/2014/main" id="{3A7151BA-63F8-773B-9D6E-E86229EB2519}"/>
              </a:ext>
            </a:extLst>
          </p:cNvPr>
          <p:cNvSpPr txBox="1">
            <a:spLocks/>
          </p:cNvSpPr>
          <p:nvPr/>
        </p:nvSpPr>
        <p:spPr>
          <a:xfrm>
            <a:off x="5498953" y="5348205"/>
            <a:ext cx="308787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Менее 60%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Заголовок 2">
            <a:extLst>
              <a:ext uri="{FF2B5EF4-FFF2-40B4-BE49-F238E27FC236}">
                <a16:creationId xmlns:a16="http://schemas.microsoft.com/office/drawing/2014/main" id="{27963843-4B0D-1C4B-0694-D53E37EDE932}"/>
              </a:ext>
            </a:extLst>
          </p:cNvPr>
          <p:cNvSpPr txBox="1">
            <a:spLocks/>
          </p:cNvSpPr>
          <p:nvPr/>
        </p:nvSpPr>
        <p:spPr>
          <a:xfrm>
            <a:off x="5621363" y="4091221"/>
            <a:ext cx="308787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Более 98,5%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3" name="Заголовок 2">
            <a:extLst>
              <a:ext uri="{FF2B5EF4-FFF2-40B4-BE49-F238E27FC236}">
                <a16:creationId xmlns:a16="http://schemas.microsoft.com/office/drawing/2014/main" id="{BFC07496-7758-8595-CD55-C3E74ACA7E9F}"/>
              </a:ext>
            </a:extLst>
          </p:cNvPr>
          <p:cNvSpPr txBox="1">
            <a:spLocks/>
          </p:cNvSpPr>
          <p:nvPr/>
        </p:nvSpPr>
        <p:spPr>
          <a:xfrm>
            <a:off x="5498953" y="4132891"/>
            <a:ext cx="308787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Менее 40%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/>
      <p:bldP spid="62" grpId="1"/>
      <p:bldP spid="64" grpId="0"/>
      <p:bldP spid="65" grpId="0"/>
      <p:bldP spid="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958787" y="145319"/>
            <a:ext cx="10697593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Структура системы идентификации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2C5D85-F6CA-9AC9-4E27-45A16DA7B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00" y="614487"/>
            <a:ext cx="8168670" cy="60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3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204186" y="145319"/>
            <a:ext cx="11452195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Оборудование системы идентификации 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42A54C-BCB3-19CE-50DC-132F4061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20" y="736849"/>
            <a:ext cx="9527935" cy="61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2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294443" y="632925"/>
            <a:ext cx="11407806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Принципы работы алгоритма идентификации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меток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7C34C5-F402-C188-338D-98C3EDA82AC8}"/>
              </a:ext>
            </a:extLst>
          </p:cNvPr>
          <p:cNvSpPr txBox="1"/>
          <p:nvPr/>
        </p:nvSpPr>
        <p:spPr>
          <a:xfrm>
            <a:off x="79628" y="1421540"/>
            <a:ext cx="12032743" cy="298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текущей зоны в которой находится метка</a:t>
            </a:r>
          </a:p>
          <a:p>
            <a:pPr marL="1371600" lvl="2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условий перехода из одной зоны в другую </a:t>
            </a:r>
          </a:p>
          <a:p>
            <a:pPr marL="1371600" lvl="2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Отслеживание истории перемещения метки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865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207362" y="145319"/>
            <a:ext cx="9934113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Алгоритм системы идентификации 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A0F4D6-696A-010B-F1DC-C0407FA96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06" y="2170595"/>
            <a:ext cx="8400677" cy="367658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3C7D522-E9C9-C193-9D5F-3A036ADAFD0F}"/>
              </a:ext>
            </a:extLst>
          </p:cNvPr>
          <p:cNvSpPr txBox="1"/>
          <p:nvPr/>
        </p:nvSpPr>
        <p:spPr>
          <a:xfrm>
            <a:off x="8964750" y="3397616"/>
            <a:ext cx="331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01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553592" y="145319"/>
            <a:ext cx="872675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Алгоритм системы идентификации 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0F4FCD0-8EA3-6E91-6B50-4FC9B0BFF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28" y="1722388"/>
            <a:ext cx="8215915" cy="354083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89EE7D3-3089-ECD1-95BC-4EC1739D1CBB}"/>
              </a:ext>
            </a:extLst>
          </p:cNvPr>
          <p:cNvSpPr txBox="1"/>
          <p:nvPr/>
        </p:nvSpPr>
        <p:spPr>
          <a:xfrm>
            <a:off x="9325468" y="3247058"/>
            <a:ext cx="2740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←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P2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←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GF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11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669003" y="145319"/>
            <a:ext cx="9223899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Алгоритм системы идентификации 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51A817-FC26-1F41-3BCF-6608B00B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532" y="1205219"/>
            <a:ext cx="7894394" cy="329393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EBD414D-8B96-2116-3ABA-CAE30FAF359C}"/>
              </a:ext>
            </a:extLst>
          </p:cNvPr>
          <p:cNvSpPr txBox="1"/>
          <p:nvPr/>
        </p:nvSpPr>
        <p:spPr>
          <a:xfrm>
            <a:off x="266305" y="5019117"/>
            <a:ext cx="53143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 → P1 → P2 → P3 → P4 → P5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 ← P1 ← P2 ← P3 ← P4 ← P5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A3E98F-DE81-BAD0-322F-E506C470E576}"/>
              </a:ext>
            </a:extLst>
          </p:cNvPr>
          <p:cNvSpPr txBox="1"/>
          <p:nvPr/>
        </p:nvSpPr>
        <p:spPr>
          <a:xfrm>
            <a:off x="6531124" y="5017490"/>
            <a:ext cx="52087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P1 → P2 → P3 → P4 → P5 → GF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P1 ← P2 ← P3 ← P4 ← P5 ← GF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46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491448" y="145319"/>
            <a:ext cx="925941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Алгоритм системы идентификации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7B70E-4F7D-1090-E698-364F0195D163}"/>
              </a:ext>
            </a:extLst>
          </p:cNvPr>
          <p:cNvSpPr txBox="1"/>
          <p:nvPr/>
        </p:nvSpPr>
        <p:spPr>
          <a:xfrm>
            <a:off x="785877" y="1719526"/>
            <a:ext cx="1112795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время считывания, интервал работы считывателя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(Tk)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число считываний метки Tk антенной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 время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только для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RSSI(Tk) &gt; RSSI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пороговое значение уровня сигнала для антенны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(Tk)=0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(Tk) &lt; K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пороговое значение числа считываний для антенны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ru-RU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(Tk)=∑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(V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*A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(Tk)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 Ad</a:t>
            </a:r>
            <a:r>
              <a:rPr lang="en-US" sz="2000" b="1" cap="small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число считываний метки Tk всеми антеннами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группе P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ru-RU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(Tk)=∑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(V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*A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(Tk)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 Ad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число считываний метки Tk всеми антеннами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группе P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весовой коэффициент для антенны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константа для антенны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167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233997" y="145319"/>
            <a:ext cx="9827581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Алгоритм системы идентификации 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7B70E-4F7D-1090-E698-364F0195D163}"/>
              </a:ext>
            </a:extLst>
          </p:cNvPr>
          <p:cNvSpPr txBox="1"/>
          <p:nvPr/>
        </p:nvSpPr>
        <p:spPr>
          <a:xfrm>
            <a:off x="848728" y="1142471"/>
            <a:ext cx="1072719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Метка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k находится в зоне 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если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(Tk)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 max(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(Tk)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j=1..N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	где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число групп антенн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случае двух зон: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Метка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k находится в зоне P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если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ru-RU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(Tk) &gt; SP</a:t>
            </a:r>
            <a:r>
              <a:rPr lang="ru-RU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(Tk) 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Метка Tk находится в зоне P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если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ru-RU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(Tk) &lt; SP</a:t>
            </a:r>
            <a:r>
              <a:rPr lang="ru-RU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(Tk)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Условие перехода метки Tk из зоны P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зону P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ru-RU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(Tk) &lt; Kp*SP</a:t>
            </a:r>
            <a:r>
              <a:rPr lang="ru-RU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(Tk)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пороговое значение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процентах. </a:t>
            </a:r>
          </a:p>
        </p:txBody>
      </p:sp>
    </p:spTree>
    <p:extLst>
      <p:ext uri="{BB962C8B-B14F-4D97-AF65-F5344CB8AC3E}">
        <p14:creationId xmlns:p14="http://schemas.microsoft.com/office/powerpoint/2010/main" val="379815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E70F9BA2-7CA7-4F67-B9D4-D639FBE87937}"/>
              </a:ext>
            </a:extLst>
          </p:cNvPr>
          <p:cNvSpPr txBox="1">
            <a:spLocks/>
          </p:cNvSpPr>
          <p:nvPr/>
        </p:nvSpPr>
        <p:spPr>
          <a:xfrm>
            <a:off x="1199457" y="420412"/>
            <a:ext cx="10017585" cy="102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Обращение мобильного оборудования в аэропорту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2835D7-3D92-4F0C-8C6C-EC5884C883B9}"/>
              </a:ext>
            </a:extLst>
          </p:cNvPr>
          <p:cNvSpPr txBox="1">
            <a:spLocks/>
          </p:cNvSpPr>
          <p:nvPr/>
        </p:nvSpPr>
        <p:spPr bwMode="auto">
          <a:xfrm>
            <a:off x="622901" y="1968165"/>
            <a:ext cx="10946199" cy="3024336"/>
          </a:xfrm>
          <a:prstGeom prst="rect">
            <a:avLst/>
          </a:prstGeom>
          <a:noFill/>
          <a:ln>
            <a:noFill/>
          </a:ln>
          <a:effectLst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0039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61935E-45D6-45FC-804B-C1E517CAB360}"/>
              </a:ext>
            </a:extLst>
          </p:cNvPr>
          <p:cNvSpPr txBox="1">
            <a:spLocks/>
          </p:cNvSpPr>
          <p:nvPr/>
        </p:nvSpPr>
        <p:spPr>
          <a:xfrm>
            <a:off x="2181101" y="147956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B4838D9-2160-4D75-97F3-3D8A7C1C576B}"/>
              </a:ext>
            </a:extLst>
          </p:cNvPr>
          <p:cNvSpPr txBox="1">
            <a:spLocks/>
          </p:cNvSpPr>
          <p:nvPr/>
        </p:nvSpPr>
        <p:spPr>
          <a:xfrm>
            <a:off x="1199457" y="176759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29DE8F-01F2-4829-BAA0-715CE461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363294"/>
            <a:ext cx="12192001" cy="544161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036B3AC-B863-4E24-A03D-548CF34BA9B3}"/>
              </a:ext>
            </a:extLst>
          </p:cNvPr>
          <p:cNvSpPr/>
          <p:nvPr/>
        </p:nvSpPr>
        <p:spPr>
          <a:xfrm>
            <a:off x="5754725" y="1363294"/>
            <a:ext cx="3370613" cy="53483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576385-1874-44F4-B2CB-FAA0E4EA901C}"/>
              </a:ext>
            </a:extLst>
          </p:cNvPr>
          <p:cNvSpPr/>
          <p:nvPr/>
        </p:nvSpPr>
        <p:spPr>
          <a:xfrm>
            <a:off x="4990012" y="2327935"/>
            <a:ext cx="764714" cy="441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0C67C2B-8A88-4775-B5F0-82F9A2825F88}"/>
              </a:ext>
            </a:extLst>
          </p:cNvPr>
          <p:cNvSpPr/>
          <p:nvPr/>
        </p:nvSpPr>
        <p:spPr>
          <a:xfrm>
            <a:off x="104503" y="4031850"/>
            <a:ext cx="4885509" cy="277305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7C0F7B3-3068-4423-9284-C56776E8A13D}"/>
              </a:ext>
            </a:extLst>
          </p:cNvPr>
          <p:cNvSpPr/>
          <p:nvPr/>
        </p:nvSpPr>
        <p:spPr>
          <a:xfrm>
            <a:off x="18772" y="1393801"/>
            <a:ext cx="2855058" cy="26380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C2234E-6C76-477A-98A9-6443FF764410}"/>
              </a:ext>
            </a:extLst>
          </p:cNvPr>
          <p:cNvSpPr/>
          <p:nvPr/>
        </p:nvSpPr>
        <p:spPr>
          <a:xfrm>
            <a:off x="2873830" y="2191837"/>
            <a:ext cx="916726" cy="183051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0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8B990B-3E42-223E-B0FD-3F8CFF47F8F0}"/>
              </a:ext>
            </a:extLst>
          </p:cNvPr>
          <p:cNvSpPr txBox="1"/>
          <p:nvPr/>
        </p:nvSpPr>
        <p:spPr>
          <a:xfrm>
            <a:off x="-437968" y="859310"/>
            <a:ext cx="124109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Параметры профиля настройки системы контроля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погрузки-разгрузки:</a:t>
            </a: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антенн по группам;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Время считывания;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Уровни сигнала излучателя для каждой антенны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RSSI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пороговое значение уровня сигнала от метки;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пороговое значение числа считываний сингала;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весовой коэффициент числа считывания сигнала метки антенной;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аддитивная константа;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пороговое значение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перехода метки в другую зону;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Время пропадания из зоны;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Время дочитывания  и др.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89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EA9639-0116-085B-7A24-3A3C9F195678}"/>
              </a:ext>
            </a:extLst>
          </p:cNvPr>
          <p:cNvSpPr txBox="1"/>
          <p:nvPr/>
        </p:nvSpPr>
        <p:spPr>
          <a:xfrm>
            <a:off x="795661" y="1762529"/>
            <a:ext cx="10600679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опытной эксплуатации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 условиях обслуживания реальных рейсов в аэропорту,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точность идентификации мобильного бортового оборудования по технологии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RFID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составила 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99,02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02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2740241" y="222755"/>
            <a:ext cx="6711519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Научная новизна полученного результата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551797" y="1540011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9A57807E-03CC-C9FB-128A-D28D0C3F4F25}"/>
              </a:ext>
            </a:extLst>
          </p:cNvPr>
          <p:cNvSpPr txBox="1">
            <a:spLocks/>
          </p:cNvSpPr>
          <p:nvPr/>
        </p:nvSpPr>
        <p:spPr>
          <a:xfrm>
            <a:off x="551796" y="1760762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14350" indent="-514350" algn="just" fontAlgn="base">
              <a:spcAft>
                <a:spcPts val="1800"/>
              </a:spcAft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Разработана и обоснована архитектура и программная система идентификации мобильного оборудования на базе 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RFID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технологии, позволяющая с заданной степенью достоверности распознавать требуемое количество мобильного оборудования, изготовленного из металлических материалов, в ограниченном экранированном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2202665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622785" y="145319"/>
            <a:ext cx="8946431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</a:rPr>
              <a:t>Технология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</a:rPr>
              <a:t>Bluetooth</a:t>
            </a:r>
          </a:p>
          <a:p>
            <a:pPr algn="ctr" fontAlgn="base"/>
            <a:endParaRPr lang="en-US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Ограничения на использование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Bluetooth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меток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CA70DC9C-6DC1-A7DC-B2E0-6EF0AC6E3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373" y="4376058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0C0759-1410-9011-BABB-DE0123E34F28}"/>
              </a:ext>
            </a:extLst>
          </p:cNvPr>
          <p:cNvSpPr/>
          <p:nvPr/>
        </p:nvSpPr>
        <p:spPr>
          <a:xfrm>
            <a:off x="1580256" y="1871290"/>
            <a:ext cx="90314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Активная метка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сама периодически шлёт сигнал в отличие от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пассивных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RFID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меток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которые шлют сигнал только после попадания в зону действия антенны.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FAF058-DD17-30BE-DA53-A3EEAECF3E6A}"/>
              </a:ext>
            </a:extLst>
          </p:cNvPr>
          <p:cNvSpPr/>
          <p:nvPr/>
        </p:nvSpPr>
        <p:spPr>
          <a:xfrm>
            <a:off x="1556912" y="3835735"/>
            <a:ext cx="90781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 разрешение авиакомпании на использование.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892DCC4-F8D4-713B-5EF9-EA7196F700A5}"/>
              </a:ext>
            </a:extLst>
          </p:cNvPr>
          <p:cNvSpPr/>
          <p:nvPr/>
        </p:nvSpPr>
        <p:spPr>
          <a:xfrm>
            <a:off x="1563910" y="5048927"/>
            <a:ext cx="9064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 соответствие стандартам для использования в авиации</a:t>
            </a:r>
          </a:p>
        </p:txBody>
      </p:sp>
    </p:spTree>
    <p:extLst>
      <p:ext uri="{BB962C8B-B14F-4D97-AF65-F5344CB8AC3E}">
        <p14:creationId xmlns:p14="http://schemas.microsoft.com/office/powerpoint/2010/main" val="6655633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804818" y="511079"/>
            <a:ext cx="10582364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Ограничения авиакомпании на использование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BLE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меток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D8F0629E-5714-A509-E213-A1996B57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742" y="4582886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462F512-6FD8-264A-3F17-3969BDE35C92}"/>
              </a:ext>
            </a:extLst>
          </p:cNvPr>
          <p:cNvSpPr/>
          <p:nvPr/>
        </p:nvSpPr>
        <p:spPr>
          <a:xfrm>
            <a:off x="2207568" y="1615103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сигнала должен быть ниже установленного стандартом уровня.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5A6ED7A-EF08-D542-7F92-77F829D9BF6E}"/>
              </a:ext>
            </a:extLst>
          </p:cNvPr>
          <p:cNvSpPr/>
          <p:nvPr/>
        </p:nvSpPr>
        <p:spPr>
          <a:xfrm>
            <a:off x="2207568" y="295138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Вес литиевого элемента питания не должен превышать определённого значения в граммах.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824EBA0-0B1C-5280-1BE6-CAC7B4933C7F}"/>
              </a:ext>
            </a:extLst>
          </p:cNvPr>
          <p:cNvSpPr/>
          <p:nvPr/>
        </p:nvSpPr>
        <p:spPr>
          <a:xfrm>
            <a:off x="2207568" y="491889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Метки не должны слать сигнал в момент руления, взлёта и посадки.</a:t>
            </a:r>
          </a:p>
        </p:txBody>
      </p:sp>
    </p:spTree>
    <p:extLst>
      <p:ext uri="{BB962C8B-B14F-4D97-AF65-F5344CB8AC3E}">
        <p14:creationId xmlns:p14="http://schemas.microsoft.com/office/powerpoint/2010/main" val="18382017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521461" y="341108"/>
            <a:ext cx="9149078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Предложен новый тип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Bluetooth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метки с программируемым поведением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91F6D4-C852-96E3-1FF1-8A854CC2226A}"/>
              </a:ext>
            </a:extLst>
          </p:cNvPr>
          <p:cNvSpPr txBox="1"/>
          <p:nvPr/>
        </p:nvSpPr>
        <p:spPr>
          <a:xfrm>
            <a:off x="435429" y="1742978"/>
            <a:ext cx="11571514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32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Метка с программируемым поведением может находится в нескольких состояния, а не только в одном как обычная метка навигации;</a:t>
            </a:r>
          </a:p>
          <a:p>
            <a:pPr marL="342900" lvl="0" indent="-342900" algn="just">
              <a:lnSpc>
                <a:spcPts val="32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 из состояния в состояние как результат внешней команды или внутреннего события;</a:t>
            </a:r>
          </a:p>
          <a:p>
            <a:pPr marL="342900" lvl="0" indent="-342900" algn="just">
              <a:lnSpc>
                <a:spcPts val="32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Первичным состоянием метки является состояние покоя, в котором метка не шлёт сигналов и ждёт возникновения внутренних события или внешних команд;</a:t>
            </a:r>
          </a:p>
          <a:p>
            <a:pPr marL="342900" lvl="0" indent="-342900" algn="just">
              <a:lnSpc>
                <a:spcPts val="32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етка возвращается в первичное пассивное состояние из любого состояния по истечению заданного интервала времени; </a:t>
            </a:r>
          </a:p>
        </p:txBody>
      </p:sp>
    </p:spTree>
    <p:extLst>
      <p:ext uri="{BB962C8B-B14F-4D97-AF65-F5344CB8AC3E}">
        <p14:creationId xmlns:p14="http://schemas.microsoft.com/office/powerpoint/2010/main" val="1090277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2122713" y="306208"/>
            <a:ext cx="7946573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Определение положения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Bluetooth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метки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5DCA6E4-F148-0D82-3BD0-7BF19999B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51" y="1113009"/>
            <a:ext cx="7446191" cy="571078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57880F0-0DE5-E1DA-EB2B-F9655E79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45677" y="1781086"/>
            <a:ext cx="3552624" cy="29014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9B59D3D-3ABC-C815-2EAA-E090AEAF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73184">
            <a:off x="2777236" y="3227891"/>
            <a:ext cx="1009523" cy="2898198"/>
          </a:xfrm>
          <a:prstGeom prst="rect">
            <a:avLst/>
          </a:prstGeom>
        </p:spPr>
      </p:pic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F85734B-E743-2C7B-0FD7-87C29E957B4A}"/>
              </a:ext>
            </a:extLst>
          </p:cNvPr>
          <p:cNvCxnSpPr>
            <a:cxnSpLocks/>
          </p:cNvCxnSpPr>
          <p:nvPr/>
        </p:nvCxnSpPr>
        <p:spPr bwMode="auto">
          <a:xfrm flipH="1">
            <a:off x="2569029" y="3288596"/>
            <a:ext cx="1139493" cy="26971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7CE0A4CE-0681-9602-72A3-220A334EDCB1}"/>
              </a:ext>
            </a:extLst>
          </p:cNvPr>
          <p:cNvCxnSpPr>
            <a:cxnSpLocks/>
          </p:cNvCxnSpPr>
          <p:nvPr/>
        </p:nvCxnSpPr>
        <p:spPr bwMode="auto">
          <a:xfrm>
            <a:off x="3708522" y="3288596"/>
            <a:ext cx="1627990" cy="24563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744373EF-EFF3-A162-1316-352C7C79D48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77182" y="1748794"/>
            <a:ext cx="1019919" cy="15398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FA5D320F-7EAE-63C1-E4A0-4886677D2A7D}"/>
              </a:ext>
            </a:extLst>
          </p:cNvPr>
          <p:cNvCxnSpPr/>
          <p:nvPr/>
        </p:nvCxnSpPr>
        <p:spPr bwMode="auto">
          <a:xfrm flipH="1">
            <a:off x="3708522" y="1860751"/>
            <a:ext cx="1627990" cy="14512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Блок-схема: узел суммирования 33">
            <a:extLst>
              <a:ext uri="{FF2B5EF4-FFF2-40B4-BE49-F238E27FC236}">
                <a16:creationId xmlns:a16="http://schemas.microsoft.com/office/drawing/2014/main" id="{CD19FE57-6CD7-F56E-7B0A-53E1F1E58740}"/>
              </a:ext>
            </a:extLst>
          </p:cNvPr>
          <p:cNvSpPr/>
          <p:nvPr/>
        </p:nvSpPr>
        <p:spPr bwMode="auto">
          <a:xfrm>
            <a:off x="3308557" y="2897411"/>
            <a:ext cx="963366" cy="796170"/>
          </a:xfrm>
          <a:prstGeom prst="flowChartSummingJunction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4FA0FD7-0BF3-CF47-0B5D-DFC9E2C14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60819">
            <a:off x="4083031" y="3055232"/>
            <a:ext cx="1168433" cy="290141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0F526A-3862-2D9D-1824-CA830A177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8149">
            <a:off x="4066261" y="1624572"/>
            <a:ext cx="875616" cy="197661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9E30EFF-856E-6B8E-1016-A08C18BA1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05371">
            <a:off x="2742654" y="1753341"/>
            <a:ext cx="875616" cy="16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2247899" y="365676"/>
            <a:ext cx="7946573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Преимущества технологии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Bluetooth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91F6D4-C852-96E3-1FF1-8A854CC2226A}"/>
              </a:ext>
            </a:extLst>
          </p:cNvPr>
          <p:cNvSpPr txBox="1"/>
          <p:nvPr/>
        </p:nvSpPr>
        <p:spPr>
          <a:xfrm>
            <a:off x="435429" y="2319921"/>
            <a:ext cx="11571514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Технология 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BLE </a:t>
            </a:r>
            <a:r>
              <a:rPr lang="ru-RU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позволяет получить более </a:t>
            </a: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точные</a:t>
            </a:r>
            <a:r>
              <a:rPr lang="ru-RU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, более </a:t>
            </a: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полные</a:t>
            </a:r>
            <a:r>
              <a:rPr lang="ru-RU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актуальные</a:t>
            </a:r>
            <a:r>
              <a:rPr lang="ru-RU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 данные о месте нахождение объекта с меткой</a:t>
            </a:r>
          </a:p>
        </p:txBody>
      </p:sp>
    </p:spTree>
    <p:extLst>
      <p:ext uri="{BB962C8B-B14F-4D97-AF65-F5344CB8AC3E}">
        <p14:creationId xmlns:p14="http://schemas.microsoft.com/office/powerpoint/2010/main" val="28401172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475374" y="438537"/>
            <a:ext cx="7946573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Преимущества технологии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Bluetooth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DF34CDBC-49B1-1449-C046-CE47B5BDE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658" y="4147457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50852B-CE4A-7FB1-3CAB-E44EFE77EC19}"/>
              </a:ext>
            </a:extLst>
          </p:cNvPr>
          <p:cNvSpPr/>
          <p:nvPr/>
        </p:nvSpPr>
        <p:spPr>
          <a:xfrm>
            <a:off x="2472646" y="1713344"/>
            <a:ext cx="777686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RFID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технология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170" algn="just"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Тележка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SU-HCD-0017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была перемещена из цеха № 1 на погрузочную эстакаду двадцать минут назад.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087D0BE-A90D-5963-33EB-35412EAA9DEE}"/>
              </a:ext>
            </a:extLst>
          </p:cNvPr>
          <p:cNvSpPr/>
          <p:nvPr/>
        </p:nvSpPr>
        <p:spPr>
          <a:xfrm>
            <a:off x="2505339" y="3849800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Bluetooth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технология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RU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170" algn="just"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Тележка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SU-HCD-0017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сейчас находится на погрузочной эстакаде, между воротами № 12 и 13, у противоположной стены.</a:t>
            </a:r>
          </a:p>
        </p:txBody>
      </p:sp>
    </p:spTree>
    <p:extLst>
      <p:ext uri="{BB962C8B-B14F-4D97-AF65-F5344CB8AC3E}">
        <p14:creationId xmlns:p14="http://schemas.microsoft.com/office/powerpoint/2010/main" val="34238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770014" y="396931"/>
            <a:ext cx="7946573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Преимущества технологии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Bluetooth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DF34CDBC-49B1-1449-C046-CE47B5BDE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658" y="4147457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4377A28F-8298-A7D3-4861-86A5BD26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10000"/>
            <a:ext cx="279219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C7988C6-2BEB-E3C2-3731-CEA75D737009}"/>
              </a:ext>
            </a:extLst>
          </p:cNvPr>
          <p:cNvSpPr/>
          <p:nvPr/>
        </p:nvSpPr>
        <p:spPr>
          <a:xfrm>
            <a:off x="534212" y="1524000"/>
            <a:ext cx="11135274" cy="452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indent="-457200" algn="just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Единое системотехническое решения для транспортных средств и складов, для всех технологических этапов</a:t>
            </a:r>
          </a:p>
          <a:p>
            <a:pPr marL="547370" indent="-457200" algn="just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Процесс сканирования меток полностью автоматизирован, без участия человека</a:t>
            </a:r>
          </a:p>
          <a:p>
            <a:pPr marL="547370" indent="-457200" algn="just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Возможность просто и дёшево подключать филиалы и представительства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масштабировать решение</a:t>
            </a:r>
          </a:p>
          <a:p>
            <a:pPr marL="547370" indent="-457200" algn="just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Стоимость оборудования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дешевле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RFID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3 – 6 раз</a:t>
            </a:r>
          </a:p>
        </p:txBody>
      </p:sp>
    </p:spTree>
    <p:extLst>
      <p:ext uri="{BB962C8B-B14F-4D97-AF65-F5344CB8AC3E}">
        <p14:creationId xmlns:p14="http://schemas.microsoft.com/office/powerpoint/2010/main" val="57111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2041808" y="128286"/>
            <a:ext cx="8518840" cy="102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Схема обращения мобильного оборудования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2A8A10-FCD4-466E-1FAB-105C14783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28" y="700160"/>
            <a:ext cx="10539946" cy="602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212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2740241" y="222755"/>
            <a:ext cx="6711519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Научная новизна работы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551797" y="1540011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C5C2D-5220-CCE9-6C61-F72753A62AD4}"/>
              </a:ext>
            </a:extLst>
          </p:cNvPr>
          <p:cNvSpPr txBox="1"/>
          <p:nvPr/>
        </p:nvSpPr>
        <p:spPr>
          <a:xfrm>
            <a:off x="301841" y="1469144"/>
            <a:ext cx="115498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>
              <a:spcAft>
                <a:spcPts val="1800"/>
              </a:spcAft>
              <a:buFont typeface="+mj-lt"/>
              <a:buAutoNum type="arabicPeriod" startAt="3"/>
            </a:pPr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Разработана и обоснована архитектура и программная система идентификации мобильного оборудования на базе </a:t>
            </a:r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Bluetooth </a:t>
            </a:r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технологии, отличающаяся от существующих технологий, новым программно-алгоритмическим решением задачи управления состоянием взаимосвязанных и распределённых групп активных меток</a:t>
            </a:r>
          </a:p>
        </p:txBody>
      </p:sp>
    </p:spTree>
    <p:extLst>
      <p:ext uri="{BB962C8B-B14F-4D97-AF65-F5344CB8AC3E}">
        <p14:creationId xmlns:p14="http://schemas.microsoft.com/office/powerpoint/2010/main" val="10413561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658743" y="479065"/>
            <a:ext cx="925252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algn="ctr" fontAlgn="base"/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</a:rPr>
              <a:t>Контроль  параметров состояния мобильного оборудования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A2320-EBF4-7FAF-9C80-F6AB5F7DAC81}"/>
              </a:ext>
            </a:extLst>
          </p:cNvPr>
          <p:cNvSpPr txBox="1"/>
          <p:nvPr/>
        </p:nvSpPr>
        <p:spPr>
          <a:xfrm>
            <a:off x="420507" y="2330352"/>
            <a:ext cx="112054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Доступ к содержимому мобильного оборудования возможен только на определённых технологических этапах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2669E-0068-1DEA-0141-1536127CCAB5}"/>
              </a:ext>
            </a:extLst>
          </p:cNvPr>
          <p:cNvSpPr txBox="1"/>
          <p:nvPr/>
        </p:nvSpPr>
        <p:spPr>
          <a:xfrm rot="10800000" flipV="1">
            <a:off x="420507" y="3626576"/>
            <a:ext cx="114340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фиксировать попытки несанкционированного доступа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6C6074-7899-1D39-C16E-81AAF81B47CD}"/>
              </a:ext>
            </a:extLst>
          </p:cNvPr>
          <p:cNvSpPr txBox="1"/>
          <p:nvPr/>
        </p:nvSpPr>
        <p:spPr>
          <a:xfrm>
            <a:off x="420507" y="4794023"/>
            <a:ext cx="112054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Стоимость вложение в единицу МБКО может быть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200 000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800 000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9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473693" y="145319"/>
            <a:ext cx="951885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/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</a:rPr>
              <a:t>Контроль  параметров состояния мобильного оборудования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049777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A2320-EBF4-7FAF-9C80-F6AB5F7DAC81}"/>
              </a:ext>
            </a:extLst>
          </p:cNvPr>
          <p:cNvSpPr txBox="1"/>
          <p:nvPr/>
        </p:nvSpPr>
        <p:spPr>
          <a:xfrm>
            <a:off x="420514" y="1014060"/>
            <a:ext cx="112054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контроля оборота МБКО позволяет определить когда и где, на каком технологическом этапе находилась каждая единица оборудования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2669E-0068-1DEA-0141-1536127CCAB5}"/>
              </a:ext>
            </a:extLst>
          </p:cNvPr>
          <p:cNvSpPr txBox="1"/>
          <p:nvPr/>
        </p:nvSpPr>
        <p:spPr>
          <a:xfrm>
            <a:off x="420510" y="2559831"/>
            <a:ext cx="112054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Датчики вскрытия позволяют определить время открывания/закрывания двери мобильного оборудования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6C6074-7899-1D39-C16E-81AAF81B47CD}"/>
              </a:ext>
            </a:extLst>
          </p:cNvPr>
          <p:cNvSpPr txBox="1"/>
          <p:nvPr/>
        </p:nvSpPr>
        <p:spPr>
          <a:xfrm>
            <a:off x="420509" y="3746370"/>
            <a:ext cx="112054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Сопоставляя данные системы и датчика, можно определить в какое время, на каком технологическом этапе осуществлялась попытка доступа к содержимому мобильного оборудования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199457" y="145319"/>
            <a:ext cx="9793086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/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</a:rPr>
              <a:t>Контроль  параметров состояния мобильного оборудования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963475-6929-1F39-0150-4E4D0C520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6" y="1061910"/>
            <a:ext cx="11803974" cy="4681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0878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292963" y="145319"/>
            <a:ext cx="11626894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Функциональные требования к системе контроль доступа к МБКО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A0600-8D02-6033-9BF3-9148DABC8622}"/>
              </a:ext>
            </a:extLst>
          </p:cNvPr>
          <p:cNvSpPr txBox="1"/>
          <p:nvPr/>
        </p:nvSpPr>
        <p:spPr>
          <a:xfrm>
            <a:off x="870855" y="2144888"/>
            <a:ext cx="10504714" cy="389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Фиксация фактов открытия/закрытия двери МБКО;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Фиксация времени открытия/закрытия;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Сохранение истории зафиксированных событий;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Передача истории событий в СКО БКО;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Бесконтактный способ передачи данных (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NFC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Контроль состояния и работоспособности системы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2292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417250" y="145319"/>
            <a:ext cx="11502607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Конструктивные требования к системе контроль доступа к МБКО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A0600-8D02-6033-9BF3-9148DABC8622}"/>
              </a:ext>
            </a:extLst>
          </p:cNvPr>
          <p:cNvSpPr txBox="1"/>
          <p:nvPr/>
        </p:nvSpPr>
        <p:spPr>
          <a:xfrm>
            <a:off x="870855" y="2144888"/>
            <a:ext cx="10504714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Скрытая установка, не меняющая конструкцию МБКО;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Антивандальное исполнение;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Защита от попадания воды (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64);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Автономность не менее 1 года;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радиоизлучений;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Запрет использования 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GPS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/ГЛОНАС приёмников.</a:t>
            </a:r>
          </a:p>
        </p:txBody>
      </p:sp>
    </p:spTree>
    <p:extLst>
      <p:ext uri="{BB962C8B-B14F-4D97-AF65-F5344CB8AC3E}">
        <p14:creationId xmlns:p14="http://schemas.microsoft.com/office/powerpoint/2010/main" val="39992486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-150920" y="145319"/>
            <a:ext cx="12070777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Реализация системы контроль доступа к мобильному оборудованию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167053-71A2-5D1D-0B87-C2B0CC704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62" y="1916162"/>
            <a:ext cx="2946070" cy="2946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E691DE-9787-588E-0F58-2D91A5E85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57" y="2152433"/>
            <a:ext cx="2655495" cy="1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DC87C9-A28A-F9C3-C2A0-13F8A0D0FE04}"/>
              </a:ext>
            </a:extLst>
          </p:cNvPr>
          <p:cNvSpPr txBox="1"/>
          <p:nvPr/>
        </p:nvSpPr>
        <p:spPr>
          <a:xfrm>
            <a:off x="3048000" y="494794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Логгер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NOVUS TagTemp-NFC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664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802164" y="288633"/>
            <a:ext cx="814685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Пример установки логгеров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DC87C9-A28A-F9C3-C2A0-13F8A0D0FE04}"/>
              </a:ext>
            </a:extLst>
          </p:cNvPr>
          <p:cNvSpPr txBox="1"/>
          <p:nvPr/>
        </p:nvSpPr>
        <p:spPr>
          <a:xfrm>
            <a:off x="1426031" y="6211233"/>
            <a:ext cx="189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 наружи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13C7AD-194D-BC34-2328-229F06929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3" y="1556457"/>
            <a:ext cx="4333027" cy="206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6F6D8B-7999-DFAA-3CEC-06699899A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39" y="1554762"/>
            <a:ext cx="4116251" cy="210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41C5C5-12F7-451E-4F00-153F12EE9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3" y="3677764"/>
            <a:ext cx="4333026" cy="250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2E692B1-D842-5F39-7227-54610F429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38" y="3846067"/>
            <a:ext cx="4116251" cy="23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1BDB11-BBFD-C41B-05B4-DBF6DAF917A5}"/>
              </a:ext>
            </a:extLst>
          </p:cNvPr>
          <p:cNvSpPr txBox="1"/>
          <p:nvPr/>
        </p:nvSpPr>
        <p:spPr>
          <a:xfrm>
            <a:off x="7924797" y="6222115"/>
            <a:ext cx="189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Изнутри</a:t>
            </a:r>
          </a:p>
        </p:txBody>
      </p:sp>
    </p:spTree>
    <p:extLst>
      <p:ext uri="{BB962C8B-B14F-4D97-AF65-F5344CB8AC3E}">
        <p14:creationId xmlns:p14="http://schemas.microsoft.com/office/powerpoint/2010/main" val="452408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056440" y="396931"/>
            <a:ext cx="814685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Проблемы использования логгеров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B7C2-2E4C-5F4C-AF70-5F42D57D4221}"/>
              </a:ext>
            </a:extLst>
          </p:cNvPr>
          <p:cNvSpPr txBox="1"/>
          <p:nvPr/>
        </p:nvSpPr>
        <p:spPr>
          <a:xfrm>
            <a:off x="91440" y="988460"/>
            <a:ext cx="11828417" cy="5984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Их много. От 2 000 до 3 000 одновременно.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Первоначальная конфигурация и настройка.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Привязка к уникальному номеру единицы мобильного оборудования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Синхронизация времени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Контроль передачи данных в систему контроля оборота МБКО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Контроль работоспособности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Контроль уровня зарядки батареи логгера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процедуры замены элемента питания в логгере.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742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967666" y="145319"/>
            <a:ext cx="10952191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Функционал приложения для работы с логгерами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B7C2-2E4C-5F4C-AF70-5F42D57D4221}"/>
              </a:ext>
            </a:extLst>
          </p:cNvPr>
          <p:cNvSpPr txBox="1"/>
          <p:nvPr/>
        </p:nvSpPr>
        <p:spPr>
          <a:xfrm>
            <a:off x="2739242" y="1484784"/>
            <a:ext cx="7271657" cy="333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Настройка приложения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Первоначальная настройка логгера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Считывание данных с логгера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Смена батареи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Синхронизация времени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REST API для СКО МБКО</a:t>
            </a:r>
          </a:p>
        </p:txBody>
      </p:sp>
    </p:spTree>
    <p:extLst>
      <p:ext uri="{BB962C8B-B14F-4D97-AF65-F5344CB8AC3E}">
        <p14:creationId xmlns:p14="http://schemas.microsoft.com/office/powerpoint/2010/main" val="119729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2041808" y="234822"/>
            <a:ext cx="8518840" cy="102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Схема обращения мобильного оборудования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232A13-437A-EDFA-29A6-E71E6FE0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72" y="852256"/>
            <a:ext cx="9178804" cy="58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935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199457" y="145319"/>
            <a:ext cx="1072040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Разработанный интерфейс СКО МБКО для работы с логгерами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0FCFAD-8C2F-443F-3D53-8A4F03002F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5623" y="692696"/>
            <a:ext cx="10800321" cy="614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980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896752" y="29785"/>
            <a:ext cx="10398497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</a:rPr>
              <a:t>Синергия комбинации технологий идентификации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B7C2-2E4C-5F4C-AF70-5F42D57D4221}"/>
              </a:ext>
            </a:extLst>
          </p:cNvPr>
          <p:cNvSpPr txBox="1"/>
          <p:nvPr/>
        </p:nvSpPr>
        <p:spPr>
          <a:xfrm>
            <a:off x="280164" y="1421993"/>
            <a:ext cx="2020714" cy="1441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RFID, Bluetooth, QR-cod</a:t>
            </a:r>
            <a:endParaRPr lang="ru-RU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4D53CD4-7C24-6F4D-AA24-83AAC795432A}"/>
              </a:ext>
            </a:extLst>
          </p:cNvPr>
          <p:cNvGrpSpPr/>
          <p:nvPr/>
        </p:nvGrpSpPr>
        <p:grpSpPr>
          <a:xfrm>
            <a:off x="3243329" y="1484784"/>
            <a:ext cx="2934296" cy="1464681"/>
            <a:chOff x="8912661" y="-665302"/>
            <a:chExt cx="3794669" cy="192019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4361D14-8104-3771-1C20-F16592E56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12661" y="-665302"/>
              <a:ext cx="3794669" cy="1920194"/>
            </a:xfrm>
            <a:prstGeom prst="rect">
              <a:avLst/>
            </a:prstGeom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43205AAB-7C39-C28D-66BE-FDCAE2534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4083" y="36229"/>
              <a:ext cx="295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sz="3200" b="1" dirty="0">
                  <a:solidFill>
                    <a:srgbClr val="00B0F0"/>
                  </a:solidFill>
                  <a:latin typeface="Arial" panose="020B0604020202020204" pitchFamily="34" charset="0"/>
                </a:rPr>
                <a:t>Где ?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887D310-E2CA-4491-52DE-D93512DFC48C}"/>
              </a:ext>
            </a:extLst>
          </p:cNvPr>
          <p:cNvGrpSpPr/>
          <p:nvPr/>
        </p:nvGrpSpPr>
        <p:grpSpPr>
          <a:xfrm>
            <a:off x="3243329" y="3555106"/>
            <a:ext cx="2934296" cy="1464681"/>
            <a:chOff x="8912661" y="-665302"/>
            <a:chExt cx="3794669" cy="192019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3DCA7BB-4523-1F8C-8559-674BDF44C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12661" y="-665302"/>
              <a:ext cx="3794669" cy="1920194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5CFA4820-7164-FDDF-F3F2-113D9F601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4083" y="36229"/>
              <a:ext cx="2952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sz="3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Что ?</a:t>
              </a:r>
            </a:p>
            <a:p>
              <a:r>
                <a:rPr lang="ru-RU" sz="32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Когда </a:t>
              </a:r>
              <a:r>
                <a:rPr lang="ru-RU" sz="3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?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730A3-E869-4453-D3FB-63AD4ECD0CC4}"/>
              </a:ext>
            </a:extLst>
          </p:cNvPr>
          <p:cNvSpPr txBox="1"/>
          <p:nvPr/>
        </p:nvSpPr>
        <p:spPr>
          <a:xfrm>
            <a:off x="91310" y="3999338"/>
            <a:ext cx="2650556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NFC </a:t>
            </a:r>
            <a:endParaRPr lang="ru-RU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логгеры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1EE0C57A-5166-10D3-D5F8-2477651EADFB}"/>
              </a:ext>
            </a:extLst>
          </p:cNvPr>
          <p:cNvSpPr/>
          <p:nvPr/>
        </p:nvSpPr>
        <p:spPr>
          <a:xfrm>
            <a:off x="2236628" y="1958431"/>
            <a:ext cx="877388" cy="4080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C86959CF-6BAE-B451-5BD2-A9D3E304342E}"/>
              </a:ext>
            </a:extLst>
          </p:cNvPr>
          <p:cNvSpPr/>
          <p:nvPr/>
        </p:nvSpPr>
        <p:spPr>
          <a:xfrm>
            <a:off x="2236628" y="4083406"/>
            <a:ext cx="877388" cy="4080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8AFCFA9-0111-3DC7-0199-F6CD9FABD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663" y="3147116"/>
            <a:ext cx="242146" cy="2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44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6171DD81-8590-C34F-DB50-F241E4DFA257}"/>
              </a:ext>
            </a:extLst>
          </p:cNvPr>
          <p:cNvSpPr/>
          <p:nvPr/>
        </p:nvSpPr>
        <p:spPr>
          <a:xfrm>
            <a:off x="5819130" y="3012256"/>
            <a:ext cx="877388" cy="4080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667C42-1053-CBB6-64A6-5307FEE57A46}"/>
              </a:ext>
            </a:extLst>
          </p:cNvPr>
          <p:cNvSpPr txBox="1"/>
          <p:nvPr/>
        </p:nvSpPr>
        <p:spPr>
          <a:xfrm>
            <a:off x="6293378" y="1653906"/>
            <a:ext cx="5837792" cy="2825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Автоматизированный контроль за </a:t>
            </a:r>
          </a:p>
          <a:p>
            <a:pPr algn="ctr">
              <a:lnSpc>
                <a:spcPct val="107000"/>
              </a:lnSpc>
            </a:pPr>
            <a:r>
              <a:rPr lang="ru-RU" sz="28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перемещением </a:t>
            </a:r>
          </a:p>
          <a:p>
            <a:pPr algn="ctr">
              <a:lnSpc>
                <a:spcPct val="107000"/>
              </a:lnSpc>
            </a:pPr>
            <a:r>
              <a:rPr lang="ru-RU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endParaRPr lang="ru-RU" sz="2800" b="1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состоянием </a:t>
            </a:r>
          </a:p>
          <a:p>
            <a:pPr algn="ctr">
              <a:lnSpc>
                <a:spcPct val="107000"/>
              </a:lnSpc>
            </a:pPr>
            <a:r>
              <a:rPr lang="ru-RU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мобильного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6760874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155559" y="1611031"/>
            <a:ext cx="11743476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 fontAlgn="base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Визуальная метка с уникальным идентификационным номером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559295" y="145319"/>
            <a:ext cx="11008311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Технология визуальной идентификации мобильного оборудования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E45F6D-8805-6559-793E-20D3844E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951" y="2230420"/>
            <a:ext cx="6864691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83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2614678" y="1611031"/>
            <a:ext cx="5526150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 fontAlgn="base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Визуальная метка позволяет: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674705" y="145319"/>
            <a:ext cx="11008311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F7620-3D48-F85D-6760-12E1A6164635}"/>
              </a:ext>
            </a:extLst>
          </p:cNvPr>
          <p:cNvSpPr txBox="1"/>
          <p:nvPr/>
        </p:nvSpPr>
        <p:spPr>
          <a:xfrm>
            <a:off x="741935" y="2460535"/>
            <a:ext cx="11154137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Ввести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индивидуальную идентификацию единицы оборудования и перейти на индивидуальный учёт.</a:t>
            </a:r>
          </a:p>
          <a:p>
            <a:pPr marL="342900" lvl="0" indent="-342900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Осуществлять визуальную идентификацию единицы оборудования человеком. </a:t>
            </a:r>
          </a:p>
          <a:p>
            <a:pPr marL="342900" lvl="0" indent="-342900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втоматизировать ввод номере МБКО в систему контроля оборота</a:t>
            </a:r>
          </a:p>
          <a:p>
            <a:pPr marL="342900" lvl="0" indent="-342900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еализовать систему глобального мониторинга и   розыска мобильного оборудования.  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676B3CC9-7B92-775A-73FE-3FD48685F47D}"/>
              </a:ext>
            </a:extLst>
          </p:cNvPr>
          <p:cNvSpPr txBox="1">
            <a:spLocks/>
          </p:cNvSpPr>
          <p:nvPr/>
        </p:nvSpPr>
        <p:spPr>
          <a:xfrm>
            <a:off x="559295" y="145319"/>
            <a:ext cx="11008311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Технология визуальной и оптической  идентификации мобильного оборудования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551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488276" y="145319"/>
            <a:ext cx="10884024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Система глобального трейсинга мобильного оборудования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2E8D01-5EEF-CB6C-B54A-CD531074A6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73693" y="1431233"/>
            <a:ext cx="9312675" cy="53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244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585926" y="145319"/>
            <a:ext cx="11141474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Языки системы глобального трейсинга мобильного оборудования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700B33-A0B6-FEE8-7897-60C9A5434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634" y="1431233"/>
            <a:ext cx="4081810" cy="20940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469630-71D8-D048-ACE8-577B09B989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60527"/>
            <a:ext cx="4081810" cy="21993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59DC9E-9B7F-FD53-1EAA-D306AA562EA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10333" y="1412681"/>
            <a:ext cx="3989624" cy="2149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F54D21-3707-D992-EFF6-8389F13FA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296" y="4073191"/>
            <a:ext cx="4077894" cy="21993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2354E8-B0DB-BE22-82FE-65DF624584F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142691" y="1434286"/>
            <a:ext cx="4026889" cy="21697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312E5D-0CBF-6C10-1B47-CA1450AB594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195205" y="4114874"/>
            <a:ext cx="3980946" cy="2144967"/>
          </a:xfrm>
          <a:prstGeom prst="rect">
            <a:avLst/>
          </a:prstGeom>
        </p:spPr>
      </p:pic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5AABF6C9-5CBD-E411-3D6A-6A1CD658879A}"/>
              </a:ext>
            </a:extLst>
          </p:cNvPr>
          <p:cNvSpPr txBox="1">
            <a:spLocks/>
          </p:cNvSpPr>
          <p:nvPr/>
        </p:nvSpPr>
        <p:spPr>
          <a:xfrm>
            <a:off x="768118" y="3537490"/>
            <a:ext cx="2300987" cy="537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 fontAlgn="base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Английский</a:t>
            </a: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59D5D044-F571-A2B0-945A-EFB4A981C9FA}"/>
              </a:ext>
            </a:extLst>
          </p:cNvPr>
          <p:cNvSpPr txBox="1">
            <a:spLocks/>
          </p:cNvSpPr>
          <p:nvPr/>
        </p:nvSpPr>
        <p:spPr>
          <a:xfrm>
            <a:off x="5039768" y="3547842"/>
            <a:ext cx="2300987" cy="537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 fontAlgn="base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Испанский</a:t>
            </a:r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5A539ECA-F85E-909D-26A8-51D1612638FB}"/>
              </a:ext>
            </a:extLst>
          </p:cNvPr>
          <p:cNvSpPr txBox="1">
            <a:spLocks/>
          </p:cNvSpPr>
          <p:nvPr/>
        </p:nvSpPr>
        <p:spPr>
          <a:xfrm>
            <a:off x="9025855" y="3538964"/>
            <a:ext cx="2155211" cy="537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 fontAlgn="base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Немецкий</a:t>
            </a:r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id="{612C4AF1-296E-C172-624E-938F72D2F92D}"/>
              </a:ext>
            </a:extLst>
          </p:cNvPr>
          <p:cNvSpPr txBox="1">
            <a:spLocks/>
          </p:cNvSpPr>
          <p:nvPr/>
        </p:nvSpPr>
        <p:spPr>
          <a:xfrm>
            <a:off x="893886" y="6246661"/>
            <a:ext cx="2300987" cy="537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 fontAlgn="base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Китайский</a:t>
            </a:r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17F0360C-3E58-4B6B-48B0-6FD9FDA73261}"/>
              </a:ext>
            </a:extLst>
          </p:cNvPr>
          <p:cNvSpPr txBox="1">
            <a:spLocks/>
          </p:cNvSpPr>
          <p:nvPr/>
        </p:nvSpPr>
        <p:spPr>
          <a:xfrm>
            <a:off x="4879968" y="6255538"/>
            <a:ext cx="2584632" cy="537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 fontAlgn="base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Французский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9EFC81FD-9008-82F9-E7D9-056583F68157}"/>
              </a:ext>
            </a:extLst>
          </p:cNvPr>
          <p:cNvSpPr txBox="1">
            <a:spLocks/>
          </p:cNvSpPr>
          <p:nvPr/>
        </p:nvSpPr>
        <p:spPr>
          <a:xfrm>
            <a:off x="9577751" y="6265890"/>
            <a:ext cx="1315153" cy="537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 fontAlgn="base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Идиш</a:t>
            </a:r>
          </a:p>
        </p:txBody>
      </p:sp>
    </p:spTree>
    <p:extLst>
      <p:ext uri="{BB962C8B-B14F-4D97-AF65-F5344CB8AC3E}">
        <p14:creationId xmlns:p14="http://schemas.microsoft.com/office/powerpoint/2010/main" val="39253254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730847" y="286982"/>
            <a:ext cx="814685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Средства разработки СКО МБКО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13EFE-211C-C1B4-51DC-D04375AC949B}"/>
              </a:ext>
            </a:extLst>
          </p:cNvPr>
          <p:cNvSpPr txBox="1"/>
          <p:nvPr/>
        </p:nvSpPr>
        <p:spPr>
          <a:xfrm>
            <a:off x="1108256" y="2527775"/>
            <a:ext cx="10275725" cy="3451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Языки программирования:  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Java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8,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TypeScript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3.1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СУБД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:</a:t>
            </a:r>
            <a:r>
              <a:rPr lang="ru-RU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                                     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PostgreSQL Server</a:t>
            </a:r>
            <a:endParaRPr lang="ru-RU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800" b="1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Серверная ОС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:                        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CentOS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7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ОС мобильных устройств</a:t>
            </a:r>
            <a:r>
              <a:rPr lang="ru-RU" sz="2800" b="1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:   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Android 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8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.0</a:t>
            </a:r>
            <a:endParaRPr lang="ru-RU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272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CEC95879-C1AF-8B51-20B4-41C7D6D04E75}"/>
              </a:ext>
            </a:extLst>
          </p:cNvPr>
          <p:cNvSpPr/>
          <p:nvPr/>
        </p:nvSpPr>
        <p:spPr>
          <a:xfrm rot="14993893">
            <a:off x="1073255" y="-648388"/>
            <a:ext cx="2703041" cy="2818689"/>
          </a:xfrm>
          <a:prstGeom prst="parallelogram">
            <a:avLst>
              <a:gd name="adj" fmla="val 3809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5147434" y="964928"/>
            <a:ext cx="2878776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Исходное состояние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1661405" y="900987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8CCA9A-ED2B-9F2E-3158-A4DA8A3D1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4" y="1433054"/>
            <a:ext cx="10546672" cy="5394562"/>
          </a:xfrm>
          <a:prstGeom prst="rect">
            <a:avLst/>
          </a:prstGeom>
        </p:spPr>
      </p:pic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852EE750-5BF8-1D5D-9DDF-44CE13813E29}"/>
              </a:ext>
            </a:extLst>
          </p:cNvPr>
          <p:cNvSpPr txBox="1">
            <a:spLocks/>
          </p:cNvSpPr>
          <p:nvPr/>
        </p:nvSpPr>
        <p:spPr>
          <a:xfrm>
            <a:off x="0" y="30384"/>
            <a:ext cx="1219200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2300" u="sng" dirty="0">
                <a:solidFill>
                  <a:srgbClr val="00B050"/>
                </a:solidFill>
                <a:latin typeface="Arial" panose="020B0604020202020204" pitchFamily="34" charset="0"/>
              </a:rPr>
              <a:t>Результаты применения системы контроля оборота мобильного оборудования, иллюстрирующие достижение цели диссертационного исследования</a:t>
            </a:r>
            <a:endParaRPr lang="ru-RU" sz="2300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BB22FCF9-C2AB-8CEE-56CD-06ABE8C20B46}"/>
              </a:ext>
            </a:extLst>
          </p:cNvPr>
          <p:cNvSpPr txBox="1">
            <a:spLocks/>
          </p:cNvSpPr>
          <p:nvPr/>
        </p:nvSpPr>
        <p:spPr>
          <a:xfrm>
            <a:off x="8435412" y="964928"/>
            <a:ext cx="2530580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1941315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25400" y="178264"/>
            <a:ext cx="12141200" cy="102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base"/>
            <a:r>
              <a:rPr lang="ru-RU" sz="2300" dirty="0">
                <a:solidFill>
                  <a:srgbClr val="00B050"/>
                </a:solidFill>
                <a:latin typeface="Arial" panose="020B0604020202020204" pitchFamily="34" charset="0"/>
              </a:rPr>
              <a:t>Результаты и эффекты от применения разработанной автоматизированной системы контроля оборота мобильного оборудования, иллюстрирующие достижение цели диссертационного исследования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755397" y="1481644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Уменьшение операционных запасов на складах на 50%</a:t>
            </a:r>
          </a:p>
          <a:p>
            <a:pPr marL="457200" indent="-457200" algn="l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Уменьшению потерь до 70%</a:t>
            </a:r>
          </a:p>
          <a:p>
            <a:pPr marL="457200" indent="-457200" algn="l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Уменьшение затрат на ремонт до 30%</a:t>
            </a:r>
          </a:p>
          <a:p>
            <a:pPr marL="457200" indent="-457200" algn="l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Сокращение до 20% необходимого общего числа мобильного оборудования в обороте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017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2740241" y="222755"/>
            <a:ext cx="6711519" cy="591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Научная новизна полученного результата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551797" y="1540011"/>
            <a:ext cx="11088407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C5C2D-5220-CCE9-6C61-F72753A62AD4}"/>
              </a:ext>
            </a:extLst>
          </p:cNvPr>
          <p:cNvSpPr txBox="1"/>
          <p:nvPr/>
        </p:nvSpPr>
        <p:spPr>
          <a:xfrm>
            <a:off x="301841" y="1469144"/>
            <a:ext cx="115498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>
              <a:spcAft>
                <a:spcPts val="1800"/>
              </a:spcAft>
              <a:buFont typeface="+mj-lt"/>
              <a:buAutoNum type="arabicPeriod" startAt="4"/>
            </a:pPr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Разработана и обоснована архитектура и программная система интеграции технологий идентификации, позволяющая с требуемой достоверностью распознавать мобильное оборудование при любых сочетаниях технологии идентификации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74504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2024332" y="374332"/>
            <a:ext cx="8518840" cy="102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Схема обращения мобильного оборудования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60ACD90-A351-5EA0-AED7-AE99299C0E36}"/>
              </a:ext>
            </a:extLst>
          </p:cNvPr>
          <p:cNvSpPr txBox="1">
            <a:spLocks/>
          </p:cNvSpPr>
          <p:nvPr/>
        </p:nvSpPr>
        <p:spPr>
          <a:xfrm>
            <a:off x="1714260" y="2179948"/>
            <a:ext cx="9748930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 fontAlgn="base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Для компании Аэромар на 2020 год.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8 филиалов</a:t>
            </a:r>
          </a:p>
          <a:p>
            <a:pPr marL="457200" indent="-4572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5 партнёрских предприятий</a:t>
            </a:r>
          </a:p>
          <a:p>
            <a:pPr marL="457200" indent="-4572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Более 210 направлений вылета</a:t>
            </a:r>
          </a:p>
          <a:p>
            <a:pPr marL="457200" indent="-4572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400 рейсов в день</a:t>
            </a:r>
          </a:p>
        </p:txBody>
      </p:sp>
    </p:spTree>
    <p:extLst>
      <p:ext uri="{BB962C8B-B14F-4D97-AF65-F5344CB8AC3E}">
        <p14:creationId xmlns:p14="http://schemas.microsoft.com/office/powerpoint/2010/main" val="15591709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820712" y="159781"/>
            <a:ext cx="8550577" cy="787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</a:rPr>
              <a:t>Публикации ВАК 2.3.5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803221-FD0F-93DF-C560-E8E008F40B2C}"/>
              </a:ext>
            </a:extLst>
          </p:cNvPr>
          <p:cNvSpPr txBox="1">
            <a:spLocks/>
          </p:cNvSpPr>
          <p:nvPr/>
        </p:nvSpPr>
        <p:spPr>
          <a:xfrm>
            <a:off x="1199457" y="1484784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DF34CDBC-49B1-1449-C046-CE47B5BDE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710" y="4147457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4377A28F-8298-A7D3-4861-86A5BD26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52" y="3810000"/>
            <a:ext cx="279219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BB5021-32EC-F0D3-8DE7-2C0D1395FBC1}"/>
              </a:ext>
            </a:extLst>
          </p:cNvPr>
          <p:cNvSpPr txBox="1"/>
          <p:nvPr/>
        </p:nvSpPr>
        <p:spPr>
          <a:xfrm>
            <a:off x="701337" y="947106"/>
            <a:ext cx="9559030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П.В. Интеллектуальное транспортно-технологическое средство нового поколения и лежащая в её основе концепция "цифрового автолифта" </a:t>
            </a:r>
            <a:r>
              <a:rPr lang="ru-RU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Информатизация и связь</a:t>
            </a: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2022. № 1. С. 22-29.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П.В., Стыскин М.М., Желтов С.Ю., Соколов Б.В., Ронжин А.Л. Средства оптической и радиочастотной идентификации в технологическом процессе автоматизированного контроля оборота мобильного бортового оборудования </a:t>
            </a:r>
            <a:r>
              <a:rPr lang="ru-RU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Моделирование, оптимизация и информационные технологии.</a:t>
            </a: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2022. Т. 10. № 1 (36). С.15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П.В. Алгоритм идентификации мобильного бортового кухонного оборудования с использованием технологии радиочастотной идентификации </a:t>
            </a:r>
            <a:r>
              <a:rPr lang="ru-RU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Информатизация и связь</a:t>
            </a: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2021. № 7. С. 14-20.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П.В. Методика использования Bluetooth технологии для решения задач идентификации и определения положения объектов </a:t>
            </a:r>
            <a:r>
              <a:rPr lang="ru-RU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Информатизация и связь</a:t>
            </a: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2021. № 5. С. 97-104.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П.В., Потрясаев С.А., Соколов Б.В., Джао В.Ю.Д., Стыскин М.М. Особенности использования Bluetooth Low Energy меток для идентификации и определения положения объектов в технологическом процессе наземного обслуживания воздушных судов гражданской авиации </a:t>
            </a:r>
            <a:r>
              <a:rPr lang="ru-RU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Информатизация и связь</a:t>
            </a: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2020. № 6. С. 106-112.</a:t>
            </a:r>
          </a:p>
        </p:txBody>
      </p:sp>
    </p:spTree>
    <p:extLst>
      <p:ext uri="{BB962C8B-B14F-4D97-AF65-F5344CB8AC3E}">
        <p14:creationId xmlns:p14="http://schemas.microsoft.com/office/powerpoint/2010/main" val="6862841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820712" y="159781"/>
            <a:ext cx="8550577" cy="787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</a:rPr>
              <a:t>Публикации ВАК 2.3.5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DF34CDBC-49B1-1449-C046-CE47B5BDE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710" y="4147457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4377A28F-8298-A7D3-4861-86A5BD26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52" y="3810000"/>
            <a:ext cx="279219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86A3D-A69E-3C97-5F1E-FEF192CFE7EA}"/>
              </a:ext>
            </a:extLst>
          </p:cNvPr>
          <p:cNvSpPr txBox="1"/>
          <p:nvPr/>
        </p:nvSpPr>
        <p:spPr>
          <a:xfrm>
            <a:off x="1032668" y="2040131"/>
            <a:ext cx="9070759" cy="2744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П.В., Потрясаев С.А., Ронжин А.Л., Соколов Б.В., Джао В.Ю.Д.,Стыскин М.М. Полимодельный комплекс мобильной сервисной системы, предназначенной для обслуживания воздушных судов </a:t>
            </a:r>
            <a:r>
              <a:rPr lang="ru-RU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Информатизация и связь</a:t>
            </a: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2020. № 6. С. 113-118.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П.В. АЛГОРИТМЫ ФУНКЦИОНИРОВАНИЯ ИНТЕЛЛЕКТУАЛЬНОГО ТРАНСПОРТНО-ТЕХНОЛОГИЧЕСКОГО СРЕДСТВА В </a:t>
            </a:r>
            <a:r>
              <a:rPr lang="ru-RU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АЭРОПОРТУ XXI век: итоги прошлого и проблемы настоящего плюс. 2023.</a:t>
            </a: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Т. 12. № 3 (63). С. 32-41.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П.В., Соколов Б.В., Чжан В.-А., Фу М. АНАЛИЗ ВАРИАНТОВ ВЗАИМОДЕЙСТВИЯ КОМПЛЕКСА ТРАНСПОРТНО-ТЕХНОЛОГИЧЕСКИХ СРЕДСТВ ДЛЯ ПЕРЕДАЧИ ИНФОРМАЦИИ В УПРАВЛЯЮЩУЮ СИСТЕМУ </a:t>
            </a:r>
            <a:r>
              <a:rPr lang="ru-RU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Информатизация и связь</a:t>
            </a: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2024. № 3. С. 79-85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68843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820712" y="159781"/>
            <a:ext cx="8550577" cy="787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</a:rPr>
              <a:t>Публикации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SCOPUS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DF34CDBC-49B1-1449-C046-CE47B5BDE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710" y="4147457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4377A28F-8298-A7D3-4861-86A5BD26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52" y="3810000"/>
            <a:ext cx="279219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CCAEF-8FBE-9986-773F-4CEF52FBAF24}"/>
              </a:ext>
            </a:extLst>
          </p:cNvPr>
          <p:cNvSpPr txBox="1"/>
          <p:nvPr/>
        </p:nvSpPr>
        <p:spPr>
          <a:xfrm>
            <a:off x="1022455" y="793479"/>
            <a:ext cx="9561898" cy="3626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Stepanov P.V., Sokolov B.V. Problems of using bluetooth tags with low power consumption for identifying and determining the position of objects	</a:t>
            </a: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в сборнике</a:t>
            </a:r>
            <a:r>
              <a:rPr lang="en-US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Proceedings of 2021 IV </a:t>
            </a:r>
            <a:r>
              <a:rPr lang="en-US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Conference on Control in Technical Systems (CTS). IEEE, 2021</a:t>
            </a:r>
            <a:r>
              <a:rPr lang="en-US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195 – 198</a:t>
            </a:r>
            <a:endParaRPr lang="ru-RU" sz="18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Boris V. Sokolov; Mikhail Yu. Okhtilev; Dmitrii A. Murashov; Aleksey V. Krylov; Oleg V. Kofnov; Mark M. Styskin; Pavel V. Stepanov Methodology and Technology for Use and Development of Information-Analytic Platform for Complex Object Life Cycle Proactive Control CPS&amp;C 2021</a:t>
            </a:r>
            <a:r>
              <a:rPr lang="en-US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Cyber-Physical Systems and Control II</a:t>
            </a:r>
            <a:r>
              <a:rPr lang="en-US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pp 467–474 DOI: 10.1007/978-3-031-20875-1_43 Boris V. Sokolov; Mikhail Yu. Okhtilev; Dmitrii A. Murashov; Aleksey V. Krylov; Oleg V. Kofnov; Mark M. Styskin	</a:t>
            </a:r>
            <a:endParaRPr lang="ru-RU" sz="18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Sokolov B.V., Okhtilev M.Y., Murashov D.A., Krylov A.V., Kofnov O.V., Styskin M.M., Pavel V. Stepanov ETHODOLOGY AND TECHNOLOGY FOR USE AND DEVELOPMENT OF INFORMATION-ANALYTIC PLATFORM FOR COMPLEX OBJECT LIFE CYCLE PROACTIVE CONTROL </a:t>
            </a:r>
            <a:r>
              <a:rPr lang="en-US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 Notes in Networks and Systems.</a:t>
            </a:r>
            <a:r>
              <a:rPr lang="en-US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2023. С. 467.		</a:t>
            </a:r>
            <a:endParaRPr lang="ru-RU" sz="18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ACAA7-B169-B02B-CAF9-86B5F40D6D39}"/>
              </a:ext>
            </a:extLst>
          </p:cNvPr>
          <p:cNvSpPr txBox="1"/>
          <p:nvPr/>
        </p:nvSpPr>
        <p:spPr>
          <a:xfrm>
            <a:off x="1343537" y="4576244"/>
            <a:ext cx="93451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</a:rPr>
              <a:t>Общий список публикации содержит 25 работ</a:t>
            </a:r>
          </a:p>
          <a:p>
            <a:pPr algn="ctr"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включает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монографию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92CA9-4CA3-FC1C-09B7-2FF5C2C45E8E}"/>
              </a:ext>
            </a:extLst>
          </p:cNvPr>
          <p:cNvSpPr txBox="1"/>
          <p:nvPr/>
        </p:nvSpPr>
        <p:spPr>
          <a:xfrm>
            <a:off x="1343537" y="5812169"/>
            <a:ext cx="8858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</a:rPr>
              <a:t>Лауреат Премии Правительства РФ в </a:t>
            </a:r>
            <a:r>
              <a:rPr lang="ru-RU" b="1" dirty="0">
                <a:latin typeface="Arial" panose="020B0604020202020204" pitchFamily="34" charset="0"/>
              </a:rPr>
              <a:t>области науки и техники в 2013 году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061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C21CA76-4502-2374-D6BF-A8A660413AE2}"/>
              </a:ext>
            </a:extLst>
          </p:cNvPr>
          <p:cNvSpPr txBox="1">
            <a:spLocks/>
          </p:cNvSpPr>
          <p:nvPr/>
        </p:nvSpPr>
        <p:spPr>
          <a:xfrm>
            <a:off x="1820712" y="159781"/>
            <a:ext cx="8550577" cy="787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</a:rPr>
              <a:t>Апробация работы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EAF51E-4E91-EC38-AD38-65BB46E8556B}"/>
              </a:ext>
            </a:extLst>
          </p:cNvPr>
          <p:cNvSpPr txBox="1">
            <a:spLocks/>
          </p:cNvSpPr>
          <p:nvPr/>
        </p:nvSpPr>
        <p:spPr>
          <a:xfrm>
            <a:off x="2181101" y="1196752"/>
            <a:ext cx="8811442" cy="719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DF34CDBC-49B1-1449-C046-CE47B5BDE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710" y="4147457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4377A28F-8298-A7D3-4861-86A5BD26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52" y="3810000"/>
            <a:ext cx="279219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CCAEF-8FBE-9986-773F-4CEF52FBAF24}"/>
              </a:ext>
            </a:extLst>
          </p:cNvPr>
          <p:cNvSpPr txBox="1"/>
          <p:nvPr/>
        </p:nvSpPr>
        <p:spPr>
          <a:xfrm>
            <a:off x="955182" y="833218"/>
            <a:ext cx="9561898" cy="6293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П.В., Соколов Б.В. Проблемы использования Bluetooth Low Energy меток для идентификации и определения положения объектов. Статья в сборнике Международная научная конференция по проблемам управления в технических системах. 2021. Т. 1. С. 243-247. https://cts.etu.ru C. 5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П.В., Кулаков А.Ю. Использование BLUETOOTH меток с адаптивной логикой для создания систем интерактивной навигации Материалы конференции «Информационные технологии в управлении» (ИТУ-2022). 15-я МУЛЬТИКОНФЕРЕНЦИЯ ПО ПРОБЛЕМАМ УПРАВЛЕНИЯ. Санкт-Петербург, 2022. С. 104-106.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П.В., Потрясаев С.А., Соколов Б.В., Стыскин М.М. Разработка и внедрение отечественных интеллектуальных наземных транспортно-технологических средств обслуживания самолетов в едином цифровом пространстве аэропорта Материалы конференции «Информационные технологии в управлении» (ИТУ-2022). 15-я МУЛЬТИКОНФЕРЕНЦИЯ ПО ПРОБЛЕМАМ УПРАВЛЕНИЯ. Санкт-Петербург, 2022. С. 112-114 С. 3.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Степанов П.В., Жумалиева С.Ж., Тимофеева Д.А.  ЛОГИСТИЧЕСКАЯ СИСТЕМА СКВОЗНОГО КОНТРОЛЯ ОБОРОТА МОБИЛЬНОГО ОБОРУДОВАНИЯ В ТЕХНОЛОГИИ СЕРВИСНОГО ОБСЛУЖИВАНИЯ ВОЗДУШНЫХ СУДОВ В АЭРОПОРТУ Статья В сборнике: Международная межвузовская научно-практическая конференция молодых ученых «Интеграция систем управления и логистики на транспорте». Под ред. Багиновой В.В., Ивахненко А.М., МОСКВА, 2023. С. 103-105.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Научно-практические конференции МАДИ 2019, 2021,2022, 2023 и 2024 годах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в Доме Учёных Санкт-Петербурга 2023 год.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sz="18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597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9B1F64A-CB6E-D19A-B779-240EE9837230}"/>
              </a:ext>
            </a:extLst>
          </p:cNvPr>
          <p:cNvSpPr txBox="1">
            <a:spLocks/>
          </p:cNvSpPr>
          <p:nvPr/>
        </p:nvSpPr>
        <p:spPr bwMode="auto">
          <a:xfrm>
            <a:off x="521291" y="268769"/>
            <a:ext cx="10946199" cy="1844116"/>
          </a:xfrm>
          <a:prstGeom prst="rect">
            <a:avLst/>
          </a:prstGeom>
          <a:noFill/>
          <a:ln>
            <a:noFill/>
          </a:ln>
          <a:effectLst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Архитектура, математическое и программное обеспечение системы контроля оборота мобильного оборудования на основе комбинированных технологий идентификации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829860-364B-2E8E-EDB7-2BFE3B0E71BD}"/>
              </a:ext>
            </a:extLst>
          </p:cNvPr>
          <p:cNvSpPr txBox="1">
            <a:spLocks/>
          </p:cNvSpPr>
          <p:nvPr/>
        </p:nvSpPr>
        <p:spPr bwMode="auto">
          <a:xfrm>
            <a:off x="521291" y="3884186"/>
            <a:ext cx="10123035" cy="1223847"/>
          </a:xfrm>
          <a:prstGeom prst="rect">
            <a:avLst/>
          </a:prstGeom>
          <a:noFill/>
          <a:ln>
            <a:noFill/>
          </a:ln>
          <a:effectLst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Павел Викторович Степанов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Соискатель Федеральное государственное бюджетное учреждение науки «Санкт-Петербургский Федеральный исследовательский центр Российской академии наук» (СПб ФИЦ РАН), Санкт-Петербургский институт информатики и автоматизации Российской академии наук; E-mail: p.v.stepanov@hotmail.com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7C3DE4-28D0-A109-9774-ECDE6F48CC90}"/>
              </a:ext>
            </a:extLst>
          </p:cNvPr>
          <p:cNvSpPr txBox="1">
            <a:spLocks/>
          </p:cNvSpPr>
          <p:nvPr/>
        </p:nvSpPr>
        <p:spPr bwMode="auto">
          <a:xfrm>
            <a:off x="3775226" y="6273801"/>
            <a:ext cx="4673600" cy="423333"/>
          </a:xfrm>
          <a:prstGeom prst="rect">
            <a:avLst/>
          </a:prstGeom>
          <a:noFill/>
          <a:ln>
            <a:noFill/>
          </a:ln>
          <a:effectLst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 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марта 2024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3157F3-78B1-752E-D5C8-D7496F514CC7}"/>
              </a:ext>
            </a:extLst>
          </p:cNvPr>
          <p:cNvSpPr txBox="1">
            <a:spLocks/>
          </p:cNvSpPr>
          <p:nvPr/>
        </p:nvSpPr>
        <p:spPr bwMode="auto">
          <a:xfrm>
            <a:off x="442872" y="2527454"/>
            <a:ext cx="10946199" cy="892720"/>
          </a:xfrm>
          <a:prstGeom prst="rect">
            <a:avLst/>
          </a:prstGeom>
          <a:noFill/>
          <a:ln>
            <a:noFill/>
          </a:ln>
          <a:effectLst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1626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176DEA-145D-AB35-45F8-7E53893AC59C}"/>
              </a:ext>
            </a:extLst>
          </p:cNvPr>
          <p:cNvSpPr txBox="1">
            <a:spLocks/>
          </p:cNvSpPr>
          <p:nvPr/>
        </p:nvSpPr>
        <p:spPr>
          <a:xfrm>
            <a:off x="1587452" y="276444"/>
            <a:ext cx="8518840" cy="102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Актуальность проблемы контроля</a:t>
            </a:r>
          </a:p>
          <a:p>
            <a:pPr algn="ctr" fontAlgn="base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 обращения МБКО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DE3C00D-867B-D6DA-790C-6EB873428F0A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6265143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D0F9A2-936D-2745-D993-A34221B6A811}"/>
              </a:ext>
            </a:extLst>
          </p:cNvPr>
          <p:cNvSpPr txBox="1">
            <a:spLocks/>
          </p:cNvSpPr>
          <p:nvPr/>
        </p:nvSpPr>
        <p:spPr>
          <a:xfrm>
            <a:off x="1199457" y="1658960"/>
            <a:ext cx="10650415" cy="726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 algn="l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~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30 000 единиц оборудования</a:t>
            </a:r>
          </a:p>
          <a:p>
            <a:pPr marL="457200" indent="-457200" algn="l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Инвентарная стоимость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~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800 000 000 рублей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algn="l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Затраты на ежегодный ремонт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~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100 000 000 рублей</a:t>
            </a:r>
          </a:p>
          <a:p>
            <a:pPr marL="457200" indent="-457200" algn="l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Списание до 35% в год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99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3307</Words>
  <Application>Microsoft Office PowerPoint</Application>
  <PresentationFormat>Широкоэкранный</PresentationFormat>
  <Paragraphs>527</Paragraphs>
  <Slides>84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91" baseType="lpstr">
      <vt:lpstr>Arial</vt:lpstr>
      <vt:lpstr>Arial Narrow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Stepanov</dc:creator>
  <cp:lastModifiedBy>Pavel Stepanov</cp:lastModifiedBy>
  <cp:revision>71</cp:revision>
  <dcterms:created xsi:type="dcterms:W3CDTF">2023-03-23T17:29:11Z</dcterms:created>
  <dcterms:modified xsi:type="dcterms:W3CDTF">2024-03-29T05:46:31Z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3079887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