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340" r:id="rId2"/>
    <p:sldId id="341" r:id="rId3"/>
    <p:sldId id="390" r:id="rId4"/>
    <p:sldId id="391" r:id="rId5"/>
    <p:sldId id="392" r:id="rId6"/>
    <p:sldId id="487" r:id="rId7"/>
    <p:sldId id="489" r:id="rId8"/>
    <p:sldId id="521" r:id="rId9"/>
    <p:sldId id="523" r:id="rId10"/>
    <p:sldId id="526" r:id="rId11"/>
    <p:sldId id="448" r:id="rId12"/>
    <p:sldId id="451" r:id="rId13"/>
    <p:sldId id="452" r:id="rId14"/>
    <p:sldId id="479" r:id="rId15"/>
    <p:sldId id="309" r:id="rId16"/>
    <p:sldId id="311" r:id="rId17"/>
    <p:sldId id="314" r:id="rId18"/>
    <p:sldId id="491" r:id="rId19"/>
    <p:sldId id="410" r:id="rId20"/>
    <p:sldId id="411" r:id="rId21"/>
    <p:sldId id="413" r:id="rId22"/>
    <p:sldId id="414" r:id="rId23"/>
    <p:sldId id="416" r:id="rId24"/>
    <p:sldId id="417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9" r:id="rId33"/>
    <p:sldId id="492" r:id="rId34"/>
    <p:sldId id="530" r:id="rId35"/>
    <p:sldId id="499" r:id="rId36"/>
    <p:sldId id="440" r:id="rId37"/>
    <p:sldId id="442" r:id="rId38"/>
    <p:sldId id="531" r:id="rId39"/>
    <p:sldId id="27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8CF77-486D-40B5-968C-32D6936A5024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E1E18-DE41-4910-8DE1-0BCEB7C2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3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8C0EDF-4EFB-4169-AE35-EE60B34EE68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1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E18-DE41-4910-8DE1-0BCEB7C296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4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Семантико-ассоциативный анализ - это метод исследования и обработки текстовых данных, основанный на анализе семантических и ассоциативных связей между словами и концептами. Он позволяет выявлять и анализировать смысловые отношения между различными элементами текста, такими как слова, фразы, предложения и абзацы. Применение семантико-ассоциативного анализа в обработке текстовых данных позволяет автоматически извлекать смысловую информацию, классифицировать тексты, находить связи и шаблоны в больших объемах данных, а также создавать интеллектуальные системы для автоматизации обработки текстов.</a:t>
            </a:r>
          </a:p>
          <a:p>
            <a:pPr algn="just"/>
            <a:r>
              <a:rPr lang="ru-RU" sz="1200" dirty="0" smtClean="0"/>
              <a:t>Синтез текстовых данных - это процесс создания нового текста на основе имеющихся данных или их анализа. В ходе синтеза текста, различные методы и алгоритмы используются для генерации нового содержания, которое может быть полезным для различных целей, таких как создание резюме, автоматическое создание статей или генерация текстовых отчетов.</a:t>
            </a:r>
          </a:p>
          <a:p>
            <a:pPr algn="just"/>
            <a:r>
              <a:rPr lang="ru-RU" sz="1200" dirty="0" smtClean="0"/>
              <a:t>Значимость синтеза текстовых данных заключается в его способности сэкономить время и усилия, которые могут потребоваться для создания текста вручную. Он также может быть полезным для автоматизации процесса создания текстового контента, особенно в случаях, когда требуется большой объем текста или когда необходимо сгенерировать текст на основе большого объема данных. Синтез текстовых данных также может быть использован для создания персонализированного контента, который соответствует потребностям и предпочтениям конкретных пользователей.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E18-DE41-4910-8DE1-0BCEB7C296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9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" indent="227965" algn="just">
              <a:lnSpc>
                <a:spcPts val="2200"/>
              </a:lnSpc>
              <a:spcBef>
                <a:spcPts val="695"/>
              </a:spcBef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поисковых запросов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считывает заданные через файлы конфигурации списки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параметров и городов, формирует поисковые запросы и отправляет их поисковым движкам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Google</a:t>
            </a:r>
            <a:r>
              <a:rPr lang="ru-RU" sz="12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Yandex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Полученные</a:t>
            </a:r>
            <a:r>
              <a:rPr lang="ru-RU" sz="12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анализируются</a:t>
            </a:r>
            <a:r>
              <a:rPr lang="ru-RU" sz="1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заносятся в</a:t>
            </a:r>
            <a:r>
              <a:rPr lang="ru-RU" sz="1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базу</a:t>
            </a:r>
            <a:r>
              <a:rPr lang="ru-RU" sz="1200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</a:t>
            </a:r>
          </a:p>
          <a:p>
            <a:pPr marL="125730" marR="358775" indent="227965" algn="just">
              <a:lnSpc>
                <a:spcPts val="22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загрузки страниц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подключается к базе данных и выгружает из неё страницы,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z="12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ещё</a:t>
            </a:r>
            <a:r>
              <a:rPr lang="ru-RU" sz="12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2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были</a:t>
            </a:r>
            <a:r>
              <a:rPr lang="ru-RU" sz="1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загружены</a:t>
            </a:r>
            <a:r>
              <a:rPr lang="ru-RU" sz="12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2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загружает</a:t>
            </a:r>
            <a:r>
              <a:rPr lang="ru-RU" sz="12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их.</a:t>
            </a:r>
            <a:r>
              <a:rPr lang="ru-RU" sz="12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Загруженные</a:t>
            </a:r>
            <a:r>
              <a:rPr lang="ru-RU" sz="12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страницы</a:t>
            </a:r>
            <a:r>
              <a:rPr lang="ru-RU" sz="12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добавляются</a:t>
            </a:r>
            <a:r>
              <a:rPr lang="ru-RU" sz="12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2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базу.</a:t>
            </a:r>
          </a:p>
          <a:p>
            <a:pPr marL="125730" marR="356870" indent="227965" algn="just">
              <a:lnSpc>
                <a:spcPts val="2200"/>
              </a:lnSpc>
              <a:spcBef>
                <a:spcPts val="330"/>
              </a:spcBef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страницы могут быть повторно загружены по истечении заданного промежутка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времени.</a:t>
            </a:r>
            <a:r>
              <a:rPr lang="ru-RU" sz="1200" spc="-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1200" spc="-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ru-RU" sz="1200" spc="-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200" spc="-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ресурсов,</a:t>
            </a:r>
            <a:r>
              <a:rPr lang="ru-RU" sz="1200" spc="-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z="1200" spc="-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постоянно</a:t>
            </a:r>
            <a:r>
              <a:rPr lang="ru-RU" sz="1200" spc="-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обновляют</a:t>
            </a:r>
            <a:r>
              <a:rPr lang="ru-RU" sz="1200" spc="-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информацию.</a:t>
            </a:r>
            <a:r>
              <a:rPr lang="ru-RU" sz="1200" spc="-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200" spc="-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</a:t>
            </a:r>
            <a:r>
              <a:rPr lang="ru-RU" sz="1200" spc="-2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ошибки</a:t>
            </a:r>
            <a:r>
              <a:rPr lang="ru-RU" sz="12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загрузки,</a:t>
            </a:r>
            <a:r>
              <a:rPr lang="ru-RU" sz="1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страницы</a:t>
            </a:r>
            <a:r>
              <a:rPr lang="ru-RU" sz="1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будут</a:t>
            </a:r>
            <a:r>
              <a:rPr lang="ru-RU" sz="1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помечены</a:t>
            </a:r>
            <a:r>
              <a:rPr lang="ru-RU" sz="1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1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недоступные</a:t>
            </a:r>
            <a:r>
              <a:rPr lang="ru-RU" sz="12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загружены</a:t>
            </a:r>
            <a:r>
              <a:rPr lang="ru-RU" sz="1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позднее.</a:t>
            </a:r>
          </a:p>
          <a:p>
            <a:pPr marL="125730" marR="355600" indent="227965" algn="just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</a:t>
            </a:r>
            <a:r>
              <a:rPr lang="ru-RU" sz="1200" b="1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анализа</a:t>
            </a:r>
            <a:r>
              <a:rPr lang="ru-RU" sz="1200" b="1" spc="-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текста</a:t>
            </a:r>
            <a:r>
              <a:rPr lang="ru-RU" sz="1200" b="1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</a:t>
            </a:r>
            <a:r>
              <a:rPr lang="ru-RU" sz="1200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задачу</a:t>
            </a:r>
            <a:r>
              <a:rPr lang="ru-RU" sz="1200" spc="-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поиска</a:t>
            </a:r>
            <a:r>
              <a:rPr lang="ru-RU" sz="1200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конкретных</a:t>
            </a:r>
            <a:r>
              <a:rPr lang="ru-RU" sz="12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числовых</a:t>
            </a:r>
            <a:r>
              <a:rPr lang="ru-RU" sz="1200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значений</a:t>
            </a:r>
            <a:r>
              <a:rPr lang="ru-RU" sz="1200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200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тексте</a:t>
            </a:r>
            <a:r>
              <a:rPr lang="ru-RU" sz="1200" spc="-2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странице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сети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Интернет.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тексте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неструктурированной.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нейронной сети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MaltParser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предложений из текста строятся синтаксические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деревья.</a:t>
            </a:r>
          </a:p>
          <a:p>
            <a:pPr marL="125730" marR="357505" indent="227965" algn="just">
              <a:lnSpc>
                <a:spcPts val="22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построения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синтаксического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дерева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ru-RU" sz="1200" spc="-2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определить,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содержит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данное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предложение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искомое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параметра.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этого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используется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поиск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ключевым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словам.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поиска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учитываются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различные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возможные склонения слов. Конкретные сочетания ключевых слов зависят от выбранного</a:t>
            </a: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параметра.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E18-DE41-4910-8DE1-0BCEB7C296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6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2730"/>
                </a:solidFill>
                <a:latin typeface="Source Sans Pro"/>
              </a:rPr>
              <a:t>'</a:t>
            </a:r>
            <a:r>
              <a:rPr lang="ru-RU" b="1" dirty="0" smtClean="0">
                <a:solidFill>
                  <a:srgbClr val="262730"/>
                </a:solidFill>
                <a:latin typeface="Source Sans Pro"/>
              </a:rPr>
              <a:t>Ферма данных</a:t>
            </a:r>
            <a:r>
              <a:rPr lang="ru-RU" dirty="0" smtClean="0">
                <a:solidFill>
                  <a:srgbClr val="262730"/>
                </a:solidFill>
                <a:latin typeface="Source Sans Pro"/>
              </a:rPr>
              <a:t>' - это программно-инструментальная система, предназначенная для сбора и анализа данных из структурированных и неструктурированных открытых источников сети интернет для получения из нее информации в виде заданных искомых параметров.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E18-DE41-4910-8DE1-0BCEB7C2962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6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499;g35ed75ccf_02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9" name="Google Shape;500;g35ed75ccf_0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8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C2FB8-A714-4444-AF3B-6CC639902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4C191-A4E7-49F9-A54D-FC0ED6CF0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D9022-FF52-4EB5-BC8C-A87A8DF1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760F-57CB-4993-8121-E2FD0A711272}" type="datetime1">
              <a:rPr lang="en-US" smtClean="0"/>
              <a:t>3/18/2024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942D3-4925-492B-B794-62DC9C41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5EAC9-4854-4CE6-B5A7-26B97F6F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02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F7368-F962-42DF-8995-C81F85CC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5556FD-CCF3-4544-B902-436ECA8B0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1F690-A56D-44B4-8F3A-2602D5E52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BCF7-0EE5-494D-8AD2-CF66BD24FEE9}" type="datetime1">
              <a:rPr lang="en-US" smtClean="0"/>
              <a:t>3/18/2024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E58A8-C545-4B0A-A32E-7E77A768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01D5C-8ED8-45C3-8883-98AD0E03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9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0E45F5-ED45-4852-A008-840DAF25B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2F8804-85A6-4B6A-BC6D-6EFE4A4DE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3342B-FC49-4B8C-B709-FC42CCD7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176A-B9B3-4ACB-81AF-DD317D9913B2}" type="datetime1">
              <a:rPr lang="en-US" smtClean="0"/>
              <a:t>3/18/2024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0FE5C7-5DE6-402A-8316-B628D7B3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BB40D6-F41E-448A-BA29-785C7ADD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6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 noChangeArrowheads="1"/>
          </p:cNvSpPr>
          <p:nvPr/>
        </p:nvSpPr>
        <p:spPr bwMode="auto">
          <a:xfrm>
            <a:off x="10058401" y="876300"/>
            <a:ext cx="1733551" cy="577851"/>
          </a:xfrm>
          <a:prstGeom prst="triangle">
            <a:avLst>
              <a:gd name="adj" fmla="val 32426"/>
            </a:avLst>
          </a:prstGeom>
          <a:solidFill>
            <a:srgbClr val="2632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67">
              <a:latin typeface="Arvo" charset="0"/>
              <a:cs typeface="Arvo" charset="0"/>
              <a:sym typeface="Arvo" charset="0"/>
            </a:endParaRPr>
          </a:p>
        </p:txBody>
      </p:sp>
      <p:grpSp>
        <p:nvGrpSpPr>
          <p:cNvPr id="4" name="Google Shape;11;p2"/>
          <p:cNvGrpSpPr>
            <a:grpSpLocks/>
          </p:cNvGrpSpPr>
          <p:nvPr/>
        </p:nvGrpSpPr>
        <p:grpSpPr bwMode="auto">
          <a:xfrm>
            <a:off x="0" y="-8467"/>
            <a:ext cx="11548533" cy="6866467"/>
            <a:chOff x="0" y="-7088"/>
            <a:chExt cx="8661398" cy="5150588"/>
          </a:xfrm>
        </p:grpSpPr>
        <p:sp>
          <p:nvSpPr>
            <p:cNvPr id="5" name="Google Shape;12;p2"/>
            <p:cNvSpPr>
              <a:spLocks noChangeArrowheads="1"/>
            </p:cNvSpPr>
            <p:nvPr/>
          </p:nvSpPr>
          <p:spPr bwMode="auto"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67"/>
            </a:p>
          </p:txBody>
        </p:sp>
        <p:sp>
          <p:nvSpPr>
            <p:cNvPr id="6" name="Google Shape;13;p2"/>
            <p:cNvSpPr>
              <a:spLocks noChangeArrowheads="1"/>
            </p:cNvSpPr>
            <p:nvPr/>
          </p:nvSpPr>
          <p:spPr bwMode="auto"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67">
                <a:latin typeface="Arvo" charset="0"/>
                <a:cs typeface="Arvo" charset="0"/>
                <a:sym typeface="Arvo" charset="0"/>
              </a:endParaRPr>
            </a:p>
          </p:txBody>
        </p:sp>
      </p:grpSp>
      <p:grpSp>
        <p:nvGrpSpPr>
          <p:cNvPr id="7" name="Google Shape;14;p2"/>
          <p:cNvGrpSpPr>
            <a:grpSpLocks/>
          </p:cNvGrpSpPr>
          <p:nvPr/>
        </p:nvGrpSpPr>
        <p:grpSpPr bwMode="auto">
          <a:xfrm rot="10800000" flipH="1">
            <a:off x="0" y="1454151"/>
            <a:ext cx="11796184" cy="3949700"/>
            <a:chOff x="-8178042" y="-4493254"/>
            <a:chExt cx="19483598" cy="6522736"/>
          </a:xfrm>
        </p:grpSpPr>
        <p:sp>
          <p:nvSpPr>
            <p:cNvPr id="8" name="Google Shape;15;p2"/>
            <p:cNvSpPr>
              <a:spLocks noChangeArrowheads="1"/>
            </p:cNvSpPr>
            <p:nvPr/>
          </p:nvSpPr>
          <p:spPr bwMode="auto"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67">
                <a:latin typeface="Arvo" charset="0"/>
                <a:cs typeface="Arvo" charset="0"/>
                <a:sym typeface="Arvo" charset="0"/>
              </a:endParaRPr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67">
                <a:latin typeface="Arvo" charset="0"/>
                <a:cs typeface="Arvo" charset="0"/>
                <a:sym typeface="Arvo" charset="0"/>
              </a:endParaRPr>
            </a:p>
          </p:txBody>
        </p:sp>
      </p:grpSp>
      <p:grpSp>
        <p:nvGrpSpPr>
          <p:cNvPr id="10" name="Google Shape;17;p2"/>
          <p:cNvGrpSpPr>
            <a:grpSpLocks/>
          </p:cNvGrpSpPr>
          <p:nvPr/>
        </p:nvGrpSpPr>
        <p:grpSpPr bwMode="auto">
          <a:xfrm>
            <a:off x="4902200" y="5704418"/>
            <a:ext cx="7308851" cy="577849"/>
            <a:chOff x="5582265" y="4646738"/>
            <a:chExt cx="5480829" cy="432996"/>
          </a:xfrm>
        </p:grpSpPr>
        <p:sp>
          <p:nvSpPr>
            <p:cNvPr id="11" name="Google Shape;18;p2"/>
            <p:cNvSpPr>
              <a:spLocks noChangeArrowheads="1"/>
            </p:cNvSpPr>
            <p:nvPr/>
          </p:nvSpPr>
          <p:spPr bwMode="auto">
            <a:xfrm rot="10800000">
              <a:off x="5582265" y="4948334"/>
              <a:ext cx="394200" cy="131400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67"/>
            </a:p>
          </p:txBody>
        </p:sp>
        <p:grpSp>
          <p:nvGrpSpPr>
            <p:cNvPr id="12" name="Google Shape;19;p2"/>
            <p:cNvGrpSpPr>
              <a:grpSpLocks/>
            </p:cNvGrpSpPr>
            <p:nvPr/>
          </p:nvGrpSpPr>
          <p:grpSpPr bwMode="auto"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3" name="Google Shape;20;p2"/>
              <p:cNvSpPr>
                <a:spLocks noChangeArrowheads="1"/>
              </p:cNvSpPr>
              <p:nvPr/>
            </p:nvSpPr>
            <p:spPr bwMode="auto"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67"/>
              </a:p>
            </p:txBody>
          </p:sp>
          <p:sp>
            <p:nvSpPr>
              <p:cNvPr id="14" name="Google Shape;21;p2"/>
              <p:cNvSpPr>
                <a:spLocks noChangeArrowheads="1"/>
              </p:cNvSpPr>
              <p:nvPr/>
            </p:nvSpPr>
            <p:spPr bwMode="auto"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67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451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НИЛ ИИ ПГУТИ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E49B-0B36-496F-85C8-2C2CF1FF513C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40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741A-7588-4248-BF36-63014568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4BE8DE-F0B9-461D-ADA0-907649624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381DA4-6785-456A-B397-93C47024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2A05-AC6F-432F-BC14-533B3AD5232E}" type="datetime1">
              <a:rPr lang="en-US" smtClean="0"/>
              <a:t>3/18/2024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05DE3-78C6-45C9-AB43-DB479E02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48BC6-6C45-4B6F-9149-AE385911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06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730A8-A7F6-4C36-9B5E-EC0A79FF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A1401-392F-4295-AA2C-8BC6055C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DFC44-A6CE-4695-BF3F-08BF9F0F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A05-C327-4109-A79C-72EB71EA4D31}" type="datetime1">
              <a:rPr lang="en-US" smtClean="0"/>
              <a:t>3/18/2024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CDFD42-F07D-40E9-8B6C-38118278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6372-3C52-4246-8CB5-CAE77FD3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11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A77A3-A684-4ADB-9797-FDADD0DF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9FBD5-9E76-4CBA-BEC4-6997636AC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E89D9-1DB4-411A-B37F-F61AB5A32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7B8442-489D-4626-A4D1-E81C7297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2984-FD76-4E94-A5EA-2EFA405B0FD9}" type="datetime1">
              <a:rPr lang="en-US" smtClean="0"/>
              <a:t>3/18/2024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75BBC3-2681-4B20-B8B4-515F2ADC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2A2599-03B5-4714-833D-083E57C6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89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CC333-68CE-460F-AD25-44DC5EB0C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6960B7-4A64-4112-9034-FE5C50F3D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A2AB21-73B8-4269-AEB1-B375EDF10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F429D3-DCE6-4B46-A3A7-1CD4295DF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1AB470-8100-4058-84A1-DFE5C8DD5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AF078D-5D5C-4AA9-BF91-35C04A5A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E8A-C4FC-4F67-A4BD-DA7DB33E16F5}" type="datetime1">
              <a:rPr lang="en-US" smtClean="0"/>
              <a:t>3/18/2024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2888B0-C590-4376-BF06-AEFDC63A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05329F-F360-4294-A71F-62C11AD1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4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427D-4FE8-4FB9-8517-E5529E05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C74E1E-E52E-4CF7-9069-B4AFEB8E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5569-2EFC-40A2-8134-9EE6CC81C66F}" type="datetime1">
              <a:rPr lang="en-US" smtClean="0"/>
              <a:t>3/18/2024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4DDF75-BBF1-49BE-8A94-80FAEE43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E6E563-45E5-4878-B47D-615D492B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50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88E4CC-8FC6-49FD-B011-09628943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E87C-4ABA-41CE-9412-6D6F08DE8A6C}" type="datetime1">
              <a:rPr lang="en-US" smtClean="0"/>
              <a:t>3/18/2024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DBC5A7-14E1-4FC5-A1A2-83B87B40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7B22A8-D15D-4CA2-B7C5-134AB119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33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DA2C9-8AA1-4DC7-ACC6-F028D3A8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C624CD-29EF-4053-9ABD-87BE478C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0AB6E-5CEC-49C0-88D6-847B57259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270413-F1E9-4742-B43C-B9B77ECE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1D4B-8AF9-4A34-AC70-14C2ED768F83}" type="datetime1">
              <a:rPr lang="en-US" smtClean="0"/>
              <a:t>3/18/2024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7121D-3A89-4B3F-A4EA-42B62F30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99435-501C-4C01-927A-81B9F247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00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1212E-3845-46CE-BC52-030D3EA1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63B651-1282-48FC-A012-EC7BEC768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4B0E70-CF51-404D-8CCD-7180152FD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EA0878-194B-420B-B4A0-6FB25E05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11C0-1225-4D58-9761-D6F12342F0A7}" type="datetime1">
              <a:rPr lang="en-US" smtClean="0"/>
              <a:t>3/18/2024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8CD038-17B4-43A8-AB3D-9D59753D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8E087B-A7ED-4609-AB4E-81362500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4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93FC3-8C00-403A-AE84-83E480AD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32690B-809A-42E8-A834-3373FCD4F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E48673-CB7E-48E0-864D-CE9595AEB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9FC1-EC0F-4B47-B28E-73DBC338306E}" type="datetime1">
              <a:rPr lang="en-US" smtClean="0"/>
              <a:t>3/18/2024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CD5A1-3037-43D2-BF16-CF64B1C5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246C2-2D66-4363-B805-76FA219B4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94BF-49C2-4F1E-B4FD-B41DBDAC1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81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ocs.google.com/spreadsheets/d/1ALMhWq2pIBnAdX8sGe3zHkxDUjUNcqTeMVqVNWz9vFc/edit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gIHNdDSGQS5ng5bKmXWjWLNEu-y9y_g5?usp=sharing" TargetMode="External"/><Relationship Id="rId2" Type="http://schemas.openxmlformats.org/officeDocument/2006/relationships/hyperlink" Target="https://vk.com/covid2019_offici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texthero.org/docs/api-preprocess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as.pydata.org/pandas-docs/stable/reference/api/pandas.DataFrame.interpolate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zaharovaoksanaai@gmail.com" TargetMode="External"/><Relationship Id="rId5" Type="http://schemas.openxmlformats.org/officeDocument/2006/relationships/hyperlink" Target="mailto:apeshin.dmn@gmail.com" TargetMode="Externa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427164" y="13925"/>
            <a:ext cx="8671430" cy="86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  <a:r>
              <a:rPr lang="ru-RU" sz="16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науки</a:t>
            </a:r>
          </a:p>
          <a:p>
            <a:pPr algn="ctr">
              <a:defRPr/>
            </a:pPr>
            <a:r>
              <a:rPr lang="ru-RU" sz="16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«Санкт-Петербургский Федеральный исследовательский центр Российской академии наук» (СПб ФИЦ РАН)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6021497" y="5330598"/>
            <a:ext cx="60261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Оксана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Игоревна</a:t>
            </a:r>
          </a:p>
          <a:p>
            <a:pPr algn="r">
              <a:lnSpc>
                <a:spcPct val="90000"/>
              </a:lnSpc>
              <a:defRPr/>
            </a:pPr>
            <a:endParaRPr lang="ru-RU" alt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872414" y="6413500"/>
            <a:ext cx="2795587" cy="3444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486555"/>
            <a:ext cx="94493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5730" algn="ctr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СЕМАНТИКО – АССОЦИАТИВНЫЙ АНАЛИЗ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algn="ctr"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СИНТЕЗ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ТЕКСТОВЫХ ДАННЫХ</a:t>
            </a:r>
            <a:r>
              <a:rPr lang="ru-RU" sz="3200" b="1" cap="all" dirty="0" smtClean="0">
                <a:solidFill>
                  <a:schemeClr val="bg1"/>
                </a:solidFill>
                <a:latin typeface="Times New Roman Полужирный" panose="020208030705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38850"/>
            <a:ext cx="10668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" marR="9842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Специальность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2.3.5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««Математическое и программное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вычислительных систем, комплексов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компьютерных сетей»</a:t>
            </a:r>
          </a:p>
          <a:p>
            <a:pPr marL="97155" marR="98425"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" marR="98425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Направление:</a:t>
            </a:r>
          </a:p>
          <a:p>
            <a:pPr marL="97155" marR="98425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азработка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интеллектуальных систем машинного обучения, управления базами данных и знаний, инструментальные средства разработки цифровых продуктов;</a:t>
            </a:r>
          </a:p>
          <a:p>
            <a:pPr marL="97155" marR="98425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рограммные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человеко-машинных интерфейсов, компьютерной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графики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визуализации.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309569" y="6191023"/>
            <a:ext cx="71686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67" dirty="0" smtClean="0"/>
              <a:t>2024</a:t>
            </a:r>
            <a:endParaRPr lang="ru-RU" altLang="ru-RU" sz="1867" dirty="0"/>
          </a:p>
        </p:txBody>
      </p:sp>
    </p:spTree>
    <p:extLst>
      <p:ext uri="{BB962C8B-B14F-4D97-AF65-F5344CB8AC3E}">
        <p14:creationId xmlns:p14="http://schemas.microsoft.com/office/powerpoint/2010/main" val="5500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10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41745" y="107546"/>
                <a:ext cx="11610110" cy="1365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MS Mincho"/>
                </a:endParaRPr>
              </a:p>
              <a:p>
                <a:pPr indent="25209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MS Mincho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𝐼𝑛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/>
                            </a:rPr>
                            <m:t>𝑇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MS Mincho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𝑃𝑇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MS Mincho"/>
                        </a:rPr>
                        <m:t>=1)⇒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𝐷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MS Mincho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  <a:ea typeface="MS Mincho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  <a:ea typeface="MS Mincho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  <a:ea typeface="MS Mincho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𝐼𝑛𝑠𝑒𝑟𝑡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MS Mincho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𝑄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MS Mincho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MS Mincho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MS Mincho"/>
                                            </a:rPr>
                                            <m:t>𝑑𝑒𝑙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MS Mincho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𝑠𝑝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𝑝𝑜𝑠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MS Mincho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MS Mincho"/>
                                            </a:rPr>
                                            <m:t>𝑑𝑒𝑙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MS Mincho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MS Mincho"/>
                </a:endParaRPr>
              </a:p>
              <a:p>
                <a:pPr indent="252095" algn="just"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/>
                  </a:rPr>
                  <a:t> </a:t>
                </a:r>
                <a:endParaRPr lang="ru-RU" dirty="0">
                  <a:latin typeface="Times New Roman" panose="02020603050405020304" pitchFamily="18" charset="0"/>
                  <a:ea typeface="MS Mincho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5" y="107546"/>
                <a:ext cx="11610110" cy="1365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4655" y="1251570"/>
                <a:ext cx="11887200" cy="2979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В случае опустошения очереди </a:t>
                </a:r>
                <a:r>
                  <a:rPr lang="en-US" dirty="0">
                    <a:latin typeface="Cambria Math" panose="02040503050406030204" pitchFamily="18" charset="0"/>
                    <a:ea typeface="MS Mincho"/>
                    <a:cs typeface="Cambria Math" panose="02040503050406030204" pitchFamily="18" charset="0"/>
                  </a:rPr>
                  <a:t>𝑄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поиск семантических отношений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𝐷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в анализируемом тексте </a:t>
                </a:r>
                <a:r>
                  <a:rPr lang="en-US" dirty="0">
                    <a:latin typeface="Cambria Math" panose="02040503050406030204" pitchFamily="18" charset="0"/>
                    <a:ea typeface="MS Mincho"/>
                    <a:cs typeface="Cambria Math" panose="02040503050406030204" pitchFamily="18" charset="0"/>
                  </a:rPr>
                  <a:t>𝑇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завершается.</a:t>
                </a: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Если в множестве </a:t>
                </a:r>
                <a:r>
                  <a:rPr lang="en-US" dirty="0">
                    <a:latin typeface="Cambria Math" panose="02040503050406030204" pitchFamily="18" charset="0"/>
                    <a:ea typeface="MS Mincho"/>
                    <a:cs typeface="Cambria Math" panose="02040503050406030204" pitchFamily="18" charset="0"/>
                  </a:rPr>
                  <a:t>𝑄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имеются элементы, то удаляется элемент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с наивысшим приоритетом, и из текста </a:t>
                </a:r>
                <a:r>
                  <a:rPr lang="en-US" dirty="0">
                    <a:latin typeface="Cambria Math" panose="02040503050406030204" pitchFamily="18" charset="0"/>
                    <a:ea typeface="MS Mincho"/>
                    <a:cs typeface="Cambria Math" panose="02040503050406030204" pitchFamily="18" charset="0"/>
                  </a:rPr>
                  <a:t>𝑇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синтаксема, связанная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:</a:t>
                </a:r>
              </a:p>
              <a:p>
                <a:pPr indent="252095" algn="ctr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 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MS Mincho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𝑖𝑠𝐸𝑚𝑝𝑡𝑦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𝑄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MS Mincho"/>
                      </a:rPr>
                      <m:t>=0)</m:t>
                    </m:r>
                    <m:box>
                      <m:box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boxPr>
                      <m:e>
                        <m:r>
                          <a:rPr lang="en-US">
                            <a:latin typeface="Cambria Math" panose="02040503050406030204" pitchFamily="18" charset="0"/>
                            <a:ea typeface="MS Mincho"/>
                          </a:rPr>
                          <m:t>⇒</m:t>
                        </m:r>
                      </m:e>
                    </m:box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𝑄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MS Mincho"/>
                              </a:rPr>
                              <m:t>\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𝑚𝑎𝑥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𝑇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MS Mincho"/>
                              </a:rPr>
                              <m:t>\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𝑚𝑎𝑥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endParaRPr lang="ru-RU" dirty="0">
                  <a:latin typeface="Times New Roman" panose="02020603050405020304" pitchFamily="18" charset="0"/>
                  <a:ea typeface="MS Mincho"/>
                </a:endParaRPr>
              </a:p>
              <a:p>
                <a:pPr indent="252095" algn="just"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/>
                  </a:rPr>
                  <a:t> </a:t>
                </a:r>
                <a:r>
                  <a:rPr lang="ru-RU" dirty="0" smtClean="0">
                    <a:latin typeface="Times New Roman" panose="02020603050405020304" pitchFamily="18" charset="0"/>
                    <a:ea typeface="MS Mincho"/>
                  </a:rPr>
                  <a:t>Выходные 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данные модели предоставляются сформированным множеством семантических отношений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𝐷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:</a:t>
                </a: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 </a:t>
                </a:r>
              </a:p>
              <a:p>
                <a:pPr indent="25209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𝐼𝑛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𝑇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𝑃𝑇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  <a:ea typeface="MS Mincho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MS Mincho"/>
                                </a:rPr>
                                <m:t>⋀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𝑖𝑠𝐸𝑚𝑝𝑡𝑦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  <a:ea typeface="MS Mincho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MS Mincho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𝑅𝑒𝑡𝑢𝑟𝑛</m:t>
                      </m:r>
                      <m:r>
                        <a:rPr lang="en-US">
                          <a:latin typeface="Cambria Math" panose="02040503050406030204" pitchFamily="18" charset="0"/>
                          <a:ea typeface="MS Mincho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𝐷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MS Mincho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5" y="1251570"/>
                <a:ext cx="11887200" cy="2979470"/>
              </a:xfrm>
              <a:prstGeom prst="rect">
                <a:avLst/>
              </a:prstGeom>
              <a:blipFill>
                <a:blip r:embed="rId3"/>
                <a:stretch>
                  <a:fillRect l="-462" t="-1227" r="-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7800" y="4231040"/>
                <a:ext cx="11660909" cy="1281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В</a:t>
                </a:r>
                <a:r>
                  <a:rPr lang="en-US" dirty="0">
                    <a:latin typeface="Times New Roman" panose="02020603050405020304" pitchFamily="18" charset="0"/>
                    <a:ea typeface="MS Mincho"/>
                  </a:rPr>
                  <a:t> 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состав модели синтеза данных в соответствии с запросом пользователя вводятся:</a:t>
                </a: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– множество проанализированных текстовых блоков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𝐻</m:t>
                    </m:r>
                    <m:r>
                      <a:rPr lang="ru-RU">
                        <a:latin typeface="Cambria Math" panose="02040503050406030204" pitchFamily="18" charset="0"/>
                        <a:ea typeface="MS Mincho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𝐻</m:t>
                    </m:r>
                    <m:r>
                      <a:rPr lang="ru-RU">
                        <a:latin typeface="Cambria Math" panose="02040503050406030204" pitchFamily="18" charset="0"/>
                        <a:ea typeface="MS Mincho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𝑖</m:t>
                        </m:r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𝑛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h</m:t>
                            </m:r>
                          </m:sub>
                        </m:sSub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MS Mincho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𝑛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– количество обнаруженных семантических отношений;</a:t>
                </a: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– множество взаимосвязанных текстовых блоков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𝑊</m:t>
                    </m:r>
                    <m:r>
                      <a:rPr lang="ru-RU">
                        <a:latin typeface="Cambria Math" panose="02040503050406030204" pitchFamily="18" charset="0"/>
                        <a:ea typeface="MS Mincho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𝑊</m:t>
                    </m:r>
                    <m:r>
                      <a:rPr lang="ru-RU">
                        <a:latin typeface="Cambria Math" panose="02040503050406030204" pitchFamily="18" charset="0"/>
                        <a:ea typeface="MS Mincho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>
                                <a:latin typeface="Cambria Math" panose="02040503050406030204" pitchFamily="18" charset="0"/>
                                <a:ea typeface="MS Mincho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>
                                <a:latin typeface="Cambria Math" panose="02040503050406030204" pitchFamily="18" charset="0"/>
                                <a:ea typeface="MS Mincho"/>
                              </a:rPr>
                              <m:t>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𝐻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𝑖</m:t>
                        </m:r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𝑤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– количество.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4231040"/>
                <a:ext cx="11660909" cy="1281248"/>
              </a:xfrm>
              <a:prstGeom prst="rect">
                <a:avLst/>
              </a:prstGeom>
              <a:blipFill>
                <a:blip r:embed="rId4"/>
                <a:stretch>
                  <a:fillRect l="-418" t="-2381" r="-47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739975" y="5696954"/>
                <a:ext cx="25972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5209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𝐹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/>
                            </a:rPr>
                            <m:t>𝑥</m:t>
                          </m:r>
                        </m:e>
                      </m:d>
                      <m:r>
                        <a:rPr lang="ru-RU">
                          <a:latin typeface="Cambria Math" panose="02040503050406030204" pitchFamily="18" charset="0"/>
                          <a:ea typeface="MS Mincho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MS Mincho"/>
                        </a:rPr>
                        <m:t>P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/>
                            </a:rPr>
                            <m:t>X</m:t>
                          </m:r>
                          <m:r>
                            <a:rPr lang="ru-RU">
                              <a:latin typeface="Cambria Math" panose="02040503050406030204" pitchFamily="18" charset="0"/>
                              <a:ea typeface="MS Mincho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MS Mincho"/>
                            </a:rPr>
                            <m:t>x</m:t>
                          </m:r>
                        </m:e>
                      </m:d>
                      <m:r>
                        <a:rPr lang="ru-RU">
                          <a:latin typeface="Cambria Math" panose="02040503050406030204" pitchFamily="18" charset="0"/>
                          <a:ea typeface="MS Mincho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MS Mincho"/>
                        </a:rPr>
                        <m:t>x</m:t>
                      </m:r>
                      <m:r>
                        <a:rPr lang="ru-RU">
                          <a:latin typeface="Cambria Math" panose="02040503050406030204" pitchFamily="18" charset="0"/>
                          <a:ea typeface="MS Mincho"/>
                          <a:cs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MS Mincho"/>
                          <a:cs typeface="Cambria Math" panose="02040503050406030204" pitchFamily="18" charset="0"/>
                        </a:rPr>
                        <m:t>R</m:t>
                      </m:r>
                      <m:r>
                        <a:rPr lang="ru-RU">
                          <a:latin typeface="Cambria Math" panose="02040503050406030204" pitchFamily="18" charset="0"/>
                          <a:ea typeface="MS Mincho"/>
                          <a:cs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MS Mincho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975" y="5696954"/>
                <a:ext cx="2597249" cy="369332"/>
              </a:xfrm>
              <a:prstGeom prst="rect">
                <a:avLst/>
              </a:prstGeom>
              <a:blipFill>
                <a:blip r:embed="rId5"/>
                <a:stretch>
                  <a:fillRect r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693853" y="5696954"/>
                <a:ext cx="22633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52095"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𝑀</m:t>
                    </m:r>
                    <m:r>
                      <a:rPr lang="ru-RU">
                        <a:latin typeface="Cambria Math" panose="02040503050406030204" pitchFamily="18" charset="0"/>
                        <a:ea typeface="MS Mincho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𝐻</m:t>
                        </m:r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𝑊</m:t>
                        </m:r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𝑎</m:t>
                            </m:r>
                          </m:sub>
                        </m:sSub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,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853" y="5696954"/>
                <a:ext cx="2263312" cy="369332"/>
              </a:xfrm>
              <a:prstGeom prst="rect">
                <a:avLst/>
              </a:prstGeom>
              <a:blipFill>
                <a:blip r:embed="rId6"/>
                <a:stretch>
                  <a:fillRect t="-10000" r="-188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2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28.jpeg" descr="dia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078" y="1483908"/>
            <a:ext cx="3909449" cy="4399656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2056"/>
            <a:ext cx="12184483" cy="1284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7" name="Прямоугольник 6"/>
          <p:cNvSpPr/>
          <p:nvPr/>
        </p:nvSpPr>
        <p:spPr>
          <a:xfrm>
            <a:off x="560439" y="199775"/>
            <a:ext cx="1144474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	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Алгоритм </a:t>
            </a: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работы с текстовой информацией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в </a:t>
            </a: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предметных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областях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11</a:t>
            </a:fld>
            <a:endParaRPr lang="ru-RU" dirty="0"/>
          </a:p>
        </p:txBody>
      </p:sp>
      <p:pic>
        <p:nvPicPr>
          <p:cNvPr id="11" name="image118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34186" y="1628642"/>
            <a:ext cx="7471001" cy="41101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49800" y="5862924"/>
            <a:ext cx="772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Принципиальная схема процесса извлечения данных СААиСТД</a:t>
            </a:r>
          </a:p>
        </p:txBody>
      </p:sp>
    </p:spTree>
    <p:extLst>
      <p:ext uri="{BB962C8B-B14F-4D97-AF65-F5344CB8AC3E}">
        <p14:creationId xmlns:p14="http://schemas.microsoft.com/office/powerpoint/2010/main" val="22657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2949" y="1050052"/>
            <a:ext cx="2502040" cy="1215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Модуль поисковых запросов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876" y="2635180"/>
            <a:ext cx="2532185" cy="1215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Модуль </a:t>
            </a:r>
            <a:r>
              <a:rPr lang="ru-RU" dirty="0"/>
              <a:t>загрузки страниц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2949" y="4220308"/>
            <a:ext cx="2502040" cy="1215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Модуль </a:t>
            </a:r>
            <a:r>
              <a:rPr lang="ru-RU" dirty="0"/>
              <a:t>анализа текстов</a:t>
            </a:r>
          </a:p>
        </p:txBody>
      </p:sp>
      <p:pic>
        <p:nvPicPr>
          <p:cNvPr id="6" name="image134.jpeg" descr="syntre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5105" y="967404"/>
            <a:ext cx="3955415" cy="5821045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2056"/>
            <a:ext cx="12184483" cy="767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91487"/>
            <a:ext cx="1144474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	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Модули СААиСТД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29265" y="1222541"/>
            <a:ext cx="3717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семантико-ассоциативного анализа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</a:t>
            </a: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70338" y="951492"/>
            <a:ext cx="490101" cy="46253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7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35.jpeg" descr="C:\Users\Владимир Осипов\Desktop\Снежинск_вирусы\2021\Отчет\DataFlow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5182" y="1500798"/>
            <a:ext cx="9314821" cy="5141162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0" y="2056"/>
            <a:ext cx="12184483" cy="1213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99775"/>
            <a:ext cx="1200518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	Схема процессов добычи и обработки данных из сети Интернет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–концепция СААиСТД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5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2056"/>
            <a:ext cx="12184483" cy="1213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29215" y="199775"/>
            <a:ext cx="12005187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	Структура взаимодействия модулей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СААиСТД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image16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141" y="1868656"/>
            <a:ext cx="6106822" cy="418116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1" y="6492875"/>
            <a:ext cx="713509" cy="365125"/>
          </a:xfrm>
        </p:spPr>
        <p:txBody>
          <a:bodyPr/>
          <a:lstStyle/>
          <a:p>
            <a:fld id="{3CE494BF-49C2-4F1E-B4FD-B41DBDAC1DE0}" type="slidenum">
              <a:rPr lang="ru-RU" smtClean="0"/>
              <a:t>14</a:t>
            </a:fld>
            <a:endParaRPr lang="ru-RU" dirty="0"/>
          </a:p>
        </p:txBody>
      </p:sp>
      <p:pic>
        <p:nvPicPr>
          <p:cNvPr id="8" name="image13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2345" y="1339022"/>
            <a:ext cx="4033110" cy="5017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49984" y="6479934"/>
            <a:ext cx="495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Структура вычислительного комплекса СААиСТД</a:t>
            </a:r>
          </a:p>
        </p:txBody>
      </p:sp>
    </p:spTree>
    <p:extLst>
      <p:ext uri="{BB962C8B-B14F-4D97-AF65-F5344CB8AC3E}">
        <p14:creationId xmlns:p14="http://schemas.microsoft.com/office/powerpoint/2010/main" val="12830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EF59424-3BBB-4CA2-BAC1-4891A7D42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4972195"/>
            <a:ext cx="1355606" cy="10810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E1ED72-C923-45E5-ACA3-712EA2E2067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09" y="1372268"/>
            <a:ext cx="1274332" cy="10162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CEA3A4-2C45-4EF7-AFEF-0A17520577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3" y="4111659"/>
            <a:ext cx="1353505" cy="107942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яч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6358B709-47B3-4ED0-A72E-BC643DB2C2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03" y="5894825"/>
            <a:ext cx="1339435" cy="10682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D5C90AE-4B66-4E4F-9275-B8F077DDB8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09" y="2295706"/>
            <a:ext cx="1381283" cy="12776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649BA18-DBA5-4655-BD66-FAA3D42AC4C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58" y="3280293"/>
            <a:ext cx="1089837" cy="10081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B3EAFBD-773E-4234-B64E-5F9AB5A098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10" y="297874"/>
            <a:ext cx="4236873" cy="65925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F73D1-5517-43EA-A262-CE11E8B3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248" y="1347811"/>
            <a:ext cx="3425873" cy="6532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000" kern="12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КОМПОНЕНТЫ АРХИТЕКТУРЫ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BCE550-5546-444C-9544-F0779DC942FE}"/>
              </a:ext>
            </a:extLst>
          </p:cNvPr>
          <p:cNvSpPr txBox="1"/>
          <p:nvPr/>
        </p:nvSpPr>
        <p:spPr>
          <a:xfrm>
            <a:off x="8390417" y="2168183"/>
            <a:ext cx="3570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В основу легли следующие программные компоненты:</a:t>
            </a:r>
          </a:p>
          <a:p>
            <a:endParaRPr lang="ru-RU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Ubuntu server 20.4.01 LTS</a:t>
            </a:r>
            <a:endParaRPr lang="ru-RU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MongoDB 4.4.1</a:t>
            </a:r>
          </a:p>
          <a:p>
            <a:r>
              <a:rPr lang="en-US" sz="1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Conda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4.9.0</a:t>
            </a:r>
            <a:endParaRPr lang="ru-RU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Jupyter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-notebook 6.0.3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Python 3.8.3</a:t>
            </a:r>
          </a:p>
          <a:p>
            <a:r>
              <a:rPr lang="ru-RU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и многое другое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25A23-8EC9-4148-B762-AB930E0A09B9}"/>
              </a:ext>
            </a:extLst>
          </p:cNvPr>
          <p:cNvSpPr txBox="1"/>
          <p:nvPr/>
        </p:nvSpPr>
        <p:spPr>
          <a:xfrm>
            <a:off x="8394276" y="4810847"/>
            <a:ext cx="3563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Преимущества 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MongoDB: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Легкая масштабируемость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Гибкая схема добавления документа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Хранение данных в виде 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JSON</a:t>
            </a:r>
            <a:endParaRPr lang="ru-RU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Возможность глубоких запросов</a:t>
            </a:r>
          </a:p>
        </p:txBody>
      </p:sp>
      <p:sp>
        <p:nvSpPr>
          <p:cNvPr id="12" name="object 2"/>
          <p:cNvSpPr/>
          <p:nvPr/>
        </p:nvSpPr>
        <p:spPr>
          <a:xfrm>
            <a:off x="0" y="2055"/>
            <a:ext cx="12184483" cy="13907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286921" y="-83814"/>
            <a:ext cx="1264828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	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«Ферма данных» </a:t>
            </a: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- концептуальный проект и архитектура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объектно-ориентированной среды.</a:t>
            </a:r>
          </a:p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Программная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реализация концепции СААиСТД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15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1D9022-74CF-429E-AF51-F214BDD64A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2" y="1406487"/>
            <a:ext cx="5955079" cy="16057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31A0EB-54AF-4921-9F96-9FF28B9BC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" y="3072917"/>
            <a:ext cx="5946975" cy="340561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0F9CB11-B77D-455C-9C7F-5355B6F69A1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6" y="3292196"/>
            <a:ext cx="283080" cy="226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8D89A6-A699-4101-9DA2-805388A6AAA3}"/>
              </a:ext>
            </a:extLst>
          </p:cNvPr>
          <p:cNvSpPr txBox="1"/>
          <p:nvPr/>
        </p:nvSpPr>
        <p:spPr>
          <a:xfrm>
            <a:off x="702084" y="3156242"/>
            <a:ext cx="592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Work – </a:t>
            </a:r>
            <a:r>
              <a:rPr lang="ru-RU" sz="1600" dirty="0">
                <a:solidFill>
                  <a:schemeClr val="bg1"/>
                </a:solidFill>
              </a:rPr>
              <a:t>утвержденные скрипты и коды моделей,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прошедшие </a:t>
            </a:r>
            <a:r>
              <a:rPr lang="ru-RU" sz="1600" dirty="0">
                <a:solidFill>
                  <a:schemeClr val="bg1"/>
                </a:solidFill>
              </a:rPr>
              <a:t>ряд тестирования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6872D0A-C782-49FD-B196-5570BC9E889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6" y="3806501"/>
            <a:ext cx="283080" cy="2263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8170D55-1B79-485A-B4ED-83C71421DE6C}"/>
              </a:ext>
            </a:extLst>
          </p:cNvPr>
          <p:cNvSpPr txBox="1"/>
          <p:nvPr/>
        </p:nvSpPr>
        <p:spPr>
          <a:xfrm>
            <a:off x="721848" y="3769444"/>
            <a:ext cx="4468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Temp</a:t>
            </a:r>
            <a:r>
              <a:rPr lang="ru-RU" sz="1600" dirty="0">
                <a:solidFill>
                  <a:schemeClr val="bg1"/>
                </a:solidFill>
              </a:rPr>
              <a:t> – временные файлы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7A3F404-730F-4BE0-802A-48C433B0549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0" y="4316848"/>
            <a:ext cx="283080" cy="226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C2DD2FE-598B-4953-9B59-CDA7CC7C8B89}"/>
              </a:ext>
            </a:extLst>
          </p:cNvPr>
          <p:cNvSpPr txBox="1"/>
          <p:nvPr/>
        </p:nvSpPr>
        <p:spPr>
          <a:xfrm>
            <a:off x="702084" y="4200215"/>
            <a:ext cx="478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Docs</a:t>
            </a:r>
            <a:r>
              <a:rPr lang="ru-RU" sz="1600" dirty="0">
                <a:solidFill>
                  <a:schemeClr val="bg1"/>
                </a:solidFill>
              </a:rPr>
              <a:t> – документация, собранная в ходе реализации проекта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22D1BD7-238C-4B95-BBFE-079D2FE159B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4" y="4853755"/>
            <a:ext cx="283080" cy="22631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7DCC1A3-CBF3-4C08-97FD-3896395FE9AE}"/>
              </a:ext>
            </a:extLst>
          </p:cNvPr>
          <p:cNvSpPr txBox="1"/>
          <p:nvPr/>
        </p:nvSpPr>
        <p:spPr>
          <a:xfrm>
            <a:off x="708456" y="4789863"/>
            <a:ext cx="5715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Data_cache</a:t>
            </a:r>
            <a:r>
              <a:rPr lang="ru-RU" sz="1600" dirty="0">
                <a:solidFill>
                  <a:schemeClr val="bg1"/>
                </a:solidFill>
              </a:rPr>
              <a:t> – временное хранилище файлов, скаченных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с </a:t>
            </a:r>
            <a:r>
              <a:rPr lang="en-US" sz="1600" dirty="0">
                <a:solidFill>
                  <a:schemeClr val="bg1"/>
                </a:solidFill>
              </a:rPr>
              <a:t>API </a:t>
            </a:r>
            <a:r>
              <a:rPr lang="ru-RU" sz="1600" dirty="0">
                <a:solidFill>
                  <a:schemeClr val="bg1"/>
                </a:solidFill>
              </a:rPr>
              <a:t>и </a:t>
            </a:r>
            <a:r>
              <a:rPr lang="en-US" sz="1600" dirty="0">
                <a:solidFill>
                  <a:schemeClr val="bg1"/>
                </a:solidFill>
              </a:rPr>
              <a:t>Datasets </a:t>
            </a:r>
            <a:r>
              <a:rPr lang="ru-RU" sz="1600" dirty="0">
                <a:solidFill>
                  <a:schemeClr val="bg1"/>
                </a:solidFill>
              </a:rPr>
              <a:t>в формате </a:t>
            </a:r>
            <a:r>
              <a:rPr lang="en-US" sz="1600" dirty="0">
                <a:solidFill>
                  <a:schemeClr val="bg1"/>
                </a:solidFill>
              </a:rPr>
              <a:t>CSV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E6DB292-7583-4807-922B-48DC8B4FE29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4" y="5470381"/>
            <a:ext cx="283080" cy="22631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27148BC-136F-4469-AAD0-8E4E27898D2E}"/>
              </a:ext>
            </a:extLst>
          </p:cNvPr>
          <p:cNvSpPr txBox="1"/>
          <p:nvPr/>
        </p:nvSpPr>
        <p:spPr>
          <a:xfrm>
            <a:off x="721848" y="5401898"/>
            <a:ext cx="486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Data – </a:t>
            </a:r>
            <a:r>
              <a:rPr lang="ru-RU" sz="1600" dirty="0">
                <a:solidFill>
                  <a:schemeClr val="bg1"/>
                </a:solidFill>
              </a:rPr>
              <a:t>данные базы </a:t>
            </a:r>
            <a:r>
              <a:rPr lang="en-US" sz="1600" dirty="0">
                <a:solidFill>
                  <a:schemeClr val="bg1"/>
                </a:solidFill>
              </a:rPr>
              <a:t>MongoDB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F918B74-2A4F-4569-8E7A-13E6E416431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4" y="5996251"/>
            <a:ext cx="283080" cy="22631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34EA1C-7F4D-4425-9A37-51E3AAEF3CEB}"/>
              </a:ext>
            </a:extLst>
          </p:cNvPr>
          <p:cNvSpPr txBox="1"/>
          <p:nvPr/>
        </p:nvSpPr>
        <p:spPr>
          <a:xfrm>
            <a:off x="702083" y="5884014"/>
            <a:ext cx="4789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Code – </a:t>
            </a:r>
            <a:r>
              <a:rPr lang="ru-RU" sz="1600" dirty="0">
                <a:solidFill>
                  <a:schemeClr val="bg1"/>
                </a:solidFill>
              </a:rPr>
              <a:t>скрипты участников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7811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0370" y="91155"/>
            <a:ext cx="1796460" cy="520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Получение данных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19215" y="76706"/>
            <a:ext cx="1581150" cy="520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Хранение данных</a:t>
            </a:r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4760" y="76706"/>
            <a:ext cx="1666875" cy="516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Выдача данных</a:t>
            </a:r>
            <a:endParaRPr lang="ru-RU" sz="1700" dirty="0"/>
          </a:p>
        </p:txBody>
      </p:sp>
      <p:cxnSp>
        <p:nvCxnSpPr>
          <p:cNvPr id="11" name="Прямая со стрелкой 10"/>
          <p:cNvCxnSpPr>
            <a:stCxn id="3" idx="3"/>
            <a:endCxn id="4" idx="1"/>
          </p:cNvCxnSpPr>
          <p:nvPr/>
        </p:nvCxnSpPr>
        <p:spPr>
          <a:xfrm flipV="1">
            <a:off x="5046830" y="336949"/>
            <a:ext cx="1572385" cy="14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  <a:endCxn id="6" idx="1"/>
          </p:cNvCxnSpPr>
          <p:nvPr/>
        </p:nvCxnSpPr>
        <p:spPr>
          <a:xfrm flipV="1">
            <a:off x="8200365" y="335033"/>
            <a:ext cx="944395" cy="1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47210" y="886237"/>
            <a:ext cx="1796460" cy="46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Связь с источником</a:t>
            </a:r>
            <a:endParaRPr lang="ru-RU" sz="17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19215" y="971675"/>
            <a:ext cx="1581150" cy="82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Проверка целостности данных</a:t>
            </a:r>
            <a:endParaRPr lang="ru-RU" sz="17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144759" y="969246"/>
            <a:ext cx="1666875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Пакетная выдача</a:t>
            </a:r>
            <a:endParaRPr lang="ru-RU" sz="17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47210" y="1645955"/>
            <a:ext cx="1796460" cy="40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Аутентификация</a:t>
            </a:r>
            <a:endParaRPr lang="ru-RU" sz="17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47210" y="2323251"/>
            <a:ext cx="1796461" cy="52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Получение данных</a:t>
            </a:r>
            <a:endParaRPr lang="ru-RU" sz="17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47210" y="3086854"/>
            <a:ext cx="1796461" cy="711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Проверка целостности данных</a:t>
            </a:r>
            <a:endParaRPr lang="ru-RU" sz="17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47209" y="4008847"/>
            <a:ext cx="1796461" cy="81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Определение целевого назначения</a:t>
            </a:r>
            <a:endParaRPr lang="ru-RU" sz="17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30118" y="5064543"/>
            <a:ext cx="1830642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Сохранение в промежуточном хранилище</a:t>
            </a:r>
            <a:endParaRPr lang="ru-RU" sz="17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45748" y="6157208"/>
            <a:ext cx="1833564" cy="53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Расписание работы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44807" y="3291751"/>
            <a:ext cx="1555557" cy="53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Расписание работы</a:t>
            </a:r>
            <a:endParaRPr lang="ru-RU" sz="17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631581" y="2184633"/>
            <a:ext cx="1568784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Сохранение в основное хранилище</a:t>
            </a:r>
            <a:endParaRPr lang="ru-RU" sz="17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9144759" y="2090565"/>
            <a:ext cx="166687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Агрегированная выдача</a:t>
            </a:r>
            <a:endParaRPr lang="ru-RU" sz="1700" dirty="0"/>
          </a:p>
        </p:txBody>
      </p:sp>
      <p:cxnSp>
        <p:nvCxnSpPr>
          <p:cNvPr id="51" name="Прямая со стрелкой 50"/>
          <p:cNvCxnSpPr>
            <a:endCxn id="16" idx="0"/>
          </p:cNvCxnSpPr>
          <p:nvPr/>
        </p:nvCxnSpPr>
        <p:spPr>
          <a:xfrm>
            <a:off x="9978196" y="611640"/>
            <a:ext cx="1" cy="35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6" idx="2"/>
          </p:cNvCxnSpPr>
          <p:nvPr/>
        </p:nvCxnSpPr>
        <p:spPr>
          <a:xfrm flipH="1">
            <a:off x="9978196" y="1655046"/>
            <a:ext cx="1" cy="435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" idx="2"/>
            <a:endCxn id="15" idx="0"/>
          </p:cNvCxnSpPr>
          <p:nvPr/>
        </p:nvCxnSpPr>
        <p:spPr>
          <a:xfrm>
            <a:off x="7409790" y="597191"/>
            <a:ext cx="0" cy="374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5" idx="2"/>
            <a:endCxn id="43" idx="0"/>
          </p:cNvCxnSpPr>
          <p:nvPr/>
        </p:nvCxnSpPr>
        <p:spPr>
          <a:xfrm>
            <a:off x="7409790" y="1794112"/>
            <a:ext cx="6183" cy="390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43" idx="2"/>
            <a:endCxn id="42" idx="0"/>
          </p:cNvCxnSpPr>
          <p:nvPr/>
        </p:nvCxnSpPr>
        <p:spPr>
          <a:xfrm>
            <a:off x="7415973" y="2908533"/>
            <a:ext cx="6613" cy="38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3" idx="2"/>
            <a:endCxn id="14" idx="0"/>
          </p:cNvCxnSpPr>
          <p:nvPr/>
        </p:nvCxnSpPr>
        <p:spPr>
          <a:xfrm flipH="1">
            <a:off x="4145440" y="611640"/>
            <a:ext cx="3160" cy="274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4" idx="2"/>
            <a:endCxn id="17" idx="0"/>
          </p:cNvCxnSpPr>
          <p:nvPr/>
        </p:nvCxnSpPr>
        <p:spPr>
          <a:xfrm>
            <a:off x="4145440" y="1354947"/>
            <a:ext cx="0" cy="291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7" idx="2"/>
          </p:cNvCxnSpPr>
          <p:nvPr/>
        </p:nvCxnSpPr>
        <p:spPr>
          <a:xfrm flipH="1">
            <a:off x="4145439" y="2049632"/>
            <a:ext cx="1" cy="273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19" idx="2"/>
          </p:cNvCxnSpPr>
          <p:nvPr/>
        </p:nvCxnSpPr>
        <p:spPr>
          <a:xfrm flipH="1">
            <a:off x="4145439" y="2847298"/>
            <a:ext cx="2" cy="197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20" idx="2"/>
          </p:cNvCxnSpPr>
          <p:nvPr/>
        </p:nvCxnSpPr>
        <p:spPr>
          <a:xfrm flipH="1">
            <a:off x="4145439" y="3797946"/>
            <a:ext cx="2" cy="16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25" idx="2"/>
          </p:cNvCxnSpPr>
          <p:nvPr/>
        </p:nvCxnSpPr>
        <p:spPr>
          <a:xfrm flipH="1">
            <a:off x="4145439" y="4827997"/>
            <a:ext cx="1" cy="19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27" idx="2"/>
          </p:cNvCxnSpPr>
          <p:nvPr/>
        </p:nvCxnSpPr>
        <p:spPr>
          <a:xfrm>
            <a:off x="4145439" y="5874168"/>
            <a:ext cx="0" cy="23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16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079312" y="4066388"/>
            <a:ext cx="70018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проектировании системы хранения и сбора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текстовых данных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ключевыми были следующие соображения: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Наличие нескольких источников данных, состав которых может корректироваться (добавляться и удаляться).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Вероятность возникновения новых факторов, которые могут оказать существенное влияние на модель.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Приоритетность официальных источников информации, несмотря на возможную неточность в данных.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Возможность как дублирования, так и расхождения в показателях при получении данных из разных источников.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Возможная избыточность данных для использования при построении нескольких видов моделей. </a:t>
            </a:r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8795327" y="3174564"/>
            <a:ext cx="3077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Общая архитектура сбора и хранения информации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3EAFBD-773E-4234-B64E-5F9AB5A09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8" y="0"/>
            <a:ext cx="278613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858" y="672016"/>
            <a:ext cx="2136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Общая архитектура сбора и хранения информации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745A192-C118-4FD0-8D58-4C774071C50C}"/>
              </a:ext>
            </a:extLst>
          </p:cNvPr>
          <p:cNvSpPr txBox="1"/>
          <p:nvPr/>
        </p:nvSpPr>
        <p:spPr>
          <a:xfrm>
            <a:off x="138888" y="1278037"/>
            <a:ext cx="579931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Информация в комментариях о ресурсе 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Импорт библиотек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Подключение к ресурсу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обеспечивает функционал подключения к ресурсу данных по различным протоколам в интернете, так и подключение к другим базам данных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Аутентификация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обеспечивает механизмы безопасности при подключении, такие как хранение и предоставление паролей и ключей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Получение данных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0" i="0" u="none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еханизм опроса для синхронных и асинхронных источников данных, пакетная обработка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Проверка данных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целостность - </a:t>
            </a:r>
            <a:r>
              <a:rPr lang="ru-RU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уверенность в качестве полученных данных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Специальные преобразования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Сохранение – в директорию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временного размещения данных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Вызов функций и указания параметров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86296B-43AB-4077-B3AC-1D69BA50C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1" b="2527"/>
          <a:stretch/>
        </p:blipFill>
        <p:spPr>
          <a:xfrm>
            <a:off x="6679407" y="1114504"/>
            <a:ext cx="2136684" cy="24343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232A4B-0111-4836-A470-E04E306C7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" b="786"/>
          <a:stretch/>
        </p:blipFill>
        <p:spPr>
          <a:xfrm>
            <a:off x="6679407" y="3702084"/>
            <a:ext cx="5268912" cy="29513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17</a:t>
            </a:fld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0" y="2055"/>
            <a:ext cx="12184483" cy="676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654910" y="2055"/>
            <a:ext cx="131862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Получение данных. Структура </a:t>
            </a:r>
            <a:r>
              <a:rPr lang="ru-RU" sz="28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скриптов</a:t>
            </a:r>
          </a:p>
        </p:txBody>
      </p:sp>
    </p:spTree>
    <p:extLst>
      <p:ext uri="{BB962C8B-B14F-4D97-AF65-F5344CB8AC3E}">
        <p14:creationId xmlns:p14="http://schemas.microsoft.com/office/powerpoint/2010/main" val="30077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18</a:t>
            </a:fld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0" y="2057"/>
            <a:ext cx="12184483" cy="1346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Прямоугольник 4"/>
          <p:cNvSpPr/>
          <p:nvPr/>
        </p:nvSpPr>
        <p:spPr>
          <a:xfrm>
            <a:off x="369867" y="774936"/>
            <a:ext cx="1144474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Разработка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модуля </a:t>
            </a:r>
            <a:r>
              <a:rPr lang="en-US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NLP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 фермы данных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412" y="4217181"/>
            <a:ext cx="114830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Дополнительно можно собирать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сделанных тестов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положительных тестов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вакцинированных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случаев применения ИВЛ (Москва)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данных 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Yandex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данных со СтопКоронаВирус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Оценить реакцию населения (на основе наличия определенных форм слов)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01263" y="1779727"/>
            <a:ext cx="3665308" cy="1089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 smtClean="0"/>
              <a:t>Сбор статистической информации (из текста) </a:t>
            </a:r>
          </a:p>
          <a:p>
            <a:pPr algn="ctr"/>
            <a:r>
              <a:rPr lang="ru-RU" cap="all" dirty="0" smtClean="0"/>
              <a:t>(по городам/областям) </a:t>
            </a:r>
          </a:p>
          <a:p>
            <a:pPr algn="ctr"/>
            <a:r>
              <a:rPr lang="ru-RU" cap="all" dirty="0" smtClean="0"/>
              <a:t>для использования в модели</a:t>
            </a:r>
            <a:endParaRPr lang="ru-RU" cap="all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26303" y="2892234"/>
            <a:ext cx="0" cy="41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33917" y="2892233"/>
            <a:ext cx="0" cy="41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679385" y="2892232"/>
            <a:ext cx="0" cy="41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069285" y="3321834"/>
            <a:ext cx="1739348" cy="496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смертей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58640" y="3311124"/>
            <a:ext cx="1950554" cy="496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инфицированных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259201" y="3311123"/>
            <a:ext cx="2092187" cy="496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восстановившихся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-103647" y="45343"/>
            <a:ext cx="12275127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Разработка технологий и методик решения прикладных задач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077" y="0"/>
            <a:ext cx="118815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cap="all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таблицы отражающей ситуацию по источникам данных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необходимым параметрам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 поиска ресурсов для оценки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параметров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сбору недостающих данных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NLP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164" y="5740352"/>
            <a:ext cx="5758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Ссылка на описанную таблицу: </a:t>
            </a:r>
          </a:p>
          <a:p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docs.google.com/spreadsheets/d/1ALMhWq2pIBnAdX8sGe3zHkxDUjUNcqTeMVqVNWz9vFc/edit?usp=sharing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37582" y="5601852"/>
            <a:ext cx="6238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Таблица хранит в себе информацию по 508 </a:t>
            </a:r>
            <a:r>
              <a:rPr lang="ru-RU" dirty="0" smtClean="0"/>
              <a:t>городам. Сами </a:t>
            </a:r>
            <a:r>
              <a:rPr lang="ru-RU" dirty="0"/>
              <a:t>города имеют цветовую идентификацию. В данной ситуации для нас наиболее критичны города отмеченные оранжевыми и красными цветами, т.к. по ним нет четкой информации.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59" y="1569660"/>
            <a:ext cx="11762550" cy="39980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00762" y="6443310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19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115727"/>
            <a:ext cx="12044218" cy="663676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altLang="zh-CN" sz="2400" kern="0" dirty="0">
                <a:solidFill>
                  <a:srgbClr val="3D5C00"/>
                </a:solidFill>
                <a:ea typeface="SimSun" panose="02010600030101010101" pitchFamily="2" charset="-122"/>
              </a:rPr>
              <a:t>Объект исследования</a:t>
            </a:r>
          </a:p>
          <a:p>
            <a:pPr marL="457200" lvl="1" indent="0" algn="just">
              <a:lnSpc>
                <a:spcPct val="80000"/>
              </a:lnSpc>
              <a:buNone/>
              <a:defRPr/>
            </a:pPr>
            <a:r>
              <a:rPr lang="ru-RU" altLang="zh-CN" sz="2000" kern="0" dirty="0">
                <a:ea typeface="SimSun" panose="02010600030101010101" pitchFamily="2" charset="-122"/>
              </a:rPr>
              <a:t>В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диссертации </a:t>
            </a:r>
            <a:r>
              <a:rPr lang="ru-RU" altLang="zh-CN" sz="2000" kern="0" dirty="0">
                <a:ea typeface="SimSun" panose="02010600030101010101" pitchFamily="2" charset="-122"/>
              </a:rPr>
              <a:t>в качестве объекта исследования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рассматривается объектно </a:t>
            </a:r>
            <a:r>
              <a:rPr lang="ru-RU" altLang="zh-CN" sz="2000" kern="0" dirty="0">
                <a:ea typeface="SimSun" panose="02010600030101010101" pitchFamily="2" charset="-122"/>
              </a:rPr>
              <a:t>– ориентированная среда, направленная на поддержку принятия решений с помощью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методов </a:t>
            </a:r>
            <a:r>
              <a:rPr lang="ru-RU" altLang="zh-CN" sz="2000" kern="0" dirty="0">
                <a:ea typeface="SimSun" panose="02010600030101010101" pitchFamily="2" charset="-122"/>
              </a:rPr>
              <a:t>искусственного интеллекта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400" kern="0" dirty="0" smtClean="0">
                <a:solidFill>
                  <a:srgbClr val="3D5C00"/>
                </a:solidFill>
                <a:ea typeface="SimSun" panose="02010600030101010101" pitchFamily="2" charset="-122"/>
              </a:rPr>
              <a:t>Предмет исследования</a:t>
            </a:r>
          </a:p>
          <a:p>
            <a:pPr marL="457200" lvl="1" indent="0" algn="just">
              <a:lnSpc>
                <a:spcPct val="80000"/>
              </a:lnSpc>
              <a:buNone/>
              <a:defRPr/>
            </a:pPr>
            <a:r>
              <a:rPr lang="ru-RU" altLang="zh-CN" sz="2000" kern="0" dirty="0" smtClean="0">
                <a:ea typeface="SimSun" panose="02010600030101010101" pitchFamily="2" charset="-122"/>
              </a:rPr>
              <a:t>В </a:t>
            </a:r>
            <a:r>
              <a:rPr lang="ru-RU" altLang="zh-CN" sz="2000" kern="0" dirty="0">
                <a:ea typeface="SimSun" panose="02010600030101010101" pitchFamily="2" charset="-122"/>
              </a:rPr>
              <a:t>качестве предмета исследования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рассматриваются </a:t>
            </a:r>
            <a:r>
              <a:rPr lang="ru-RU" altLang="zh-CN" sz="2000" kern="0" dirty="0">
                <a:ea typeface="SimSun" panose="02010600030101010101" pitchFamily="2" charset="-122"/>
              </a:rPr>
              <a:t>неструктурированные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текстовые данные.</a:t>
            </a:r>
            <a:endParaRPr lang="ru-RU" altLang="zh-CN" sz="2000" kern="0" dirty="0">
              <a:ea typeface="SimSun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400" kern="0" dirty="0">
                <a:solidFill>
                  <a:srgbClr val="3D5C00"/>
                </a:solidFill>
                <a:ea typeface="SimSun" panose="02010600030101010101" pitchFamily="2" charset="-122"/>
              </a:rPr>
              <a:t>Цель работы</a:t>
            </a:r>
          </a:p>
          <a:p>
            <a:pPr marL="457200" lvl="1" indent="0" algn="just">
              <a:lnSpc>
                <a:spcPct val="80000"/>
              </a:lnSpc>
              <a:buNone/>
              <a:defRPr/>
            </a:pPr>
            <a:r>
              <a:rPr lang="ru-RU" altLang="zh-CN" sz="2000" kern="0" dirty="0" smtClean="0">
                <a:ea typeface="SimSun" panose="02010600030101010101" pitchFamily="2" charset="-122"/>
              </a:rPr>
              <a:t>Цель </a:t>
            </a:r>
            <a:r>
              <a:rPr lang="ru-RU" altLang="zh-CN" sz="2000" kern="0" dirty="0">
                <a:ea typeface="SimSun" panose="02010600030101010101" pitchFamily="2" charset="-122"/>
              </a:rPr>
              <a:t>диссертационной работы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заключается в создании </a:t>
            </a:r>
            <a:r>
              <a:rPr lang="ru-RU" altLang="zh-CN" sz="2000" kern="0" dirty="0">
                <a:ea typeface="SimSun" panose="02010600030101010101" pitchFamily="2" charset="-122"/>
              </a:rPr>
              <a:t>общих структур SMA (анализ) и OODI (синтез) в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текстовых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данных.</a:t>
            </a:r>
            <a:endParaRPr lang="ru-RU" altLang="zh-CN" sz="2000" kern="0" dirty="0">
              <a:ea typeface="SimSun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400" kern="0" dirty="0" smtClean="0">
                <a:solidFill>
                  <a:srgbClr val="3D5C00"/>
                </a:solidFill>
                <a:ea typeface="SimSun" panose="02010600030101010101" pitchFamily="2" charset="-122"/>
              </a:rPr>
              <a:t>Задачи </a:t>
            </a:r>
            <a:r>
              <a:rPr lang="ru-RU" altLang="zh-CN" sz="2400" kern="0" dirty="0">
                <a:solidFill>
                  <a:srgbClr val="3D5C00"/>
                </a:solidFill>
                <a:ea typeface="SimSun" panose="02010600030101010101" pitchFamily="2" charset="-122"/>
              </a:rPr>
              <a:t>исследования</a:t>
            </a:r>
          </a:p>
          <a:p>
            <a:pPr marL="457200" lvl="1" indent="0" algn="just">
              <a:lnSpc>
                <a:spcPct val="80000"/>
              </a:lnSpc>
              <a:buNone/>
              <a:defRPr/>
            </a:pPr>
            <a:r>
              <a:rPr lang="ru-RU" altLang="zh-CN" sz="2000" kern="0" dirty="0">
                <a:ea typeface="SimSun" panose="02010600030101010101" pitchFamily="2" charset="-122"/>
              </a:rPr>
              <a:t>1.	Проведение анализа существующих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на </a:t>
            </a:r>
            <a:r>
              <a:rPr lang="ru-RU" altLang="zh-CN" sz="2000" kern="0" dirty="0">
                <a:ea typeface="SimSun" panose="02010600030101010101" pitchFamily="2" charset="-122"/>
              </a:rPr>
              <a:t>настоящий момент техник сбора и подготовки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текстовых данных.</a:t>
            </a:r>
            <a:endParaRPr lang="ru-RU" altLang="zh-CN" sz="2000" kern="0" dirty="0">
              <a:ea typeface="SimSun" panose="02010600030101010101" pitchFamily="2" charset="-122"/>
            </a:endParaRPr>
          </a:p>
          <a:p>
            <a:pPr marL="457200" lvl="1" indent="0" algn="just">
              <a:lnSpc>
                <a:spcPct val="80000"/>
              </a:lnSpc>
              <a:buNone/>
              <a:defRPr/>
            </a:pPr>
            <a:r>
              <a:rPr lang="ru-RU" altLang="zh-CN" sz="2000" kern="0" dirty="0" smtClean="0">
                <a:ea typeface="SimSun" panose="02010600030101010101" pitchFamily="2" charset="-122"/>
              </a:rPr>
              <a:t>2.	Разработка методики автоматического </a:t>
            </a:r>
            <a:r>
              <a:rPr lang="ru-RU" altLang="zh-CN" sz="2000" kern="0" dirty="0">
                <a:ea typeface="SimSun" panose="02010600030101010101" pitchFamily="2" charset="-122"/>
              </a:rPr>
              <a:t>извлечения (а затем интерпретации) семантических компонент неупорядоченных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текстовых данных.</a:t>
            </a:r>
          </a:p>
          <a:p>
            <a:pPr marL="457200" lvl="1" indent="0" algn="just">
              <a:lnSpc>
                <a:spcPct val="80000"/>
              </a:lnSpc>
              <a:buNone/>
              <a:defRPr/>
            </a:pPr>
            <a:r>
              <a:rPr lang="ru-RU" altLang="zh-CN" sz="2000" kern="0" dirty="0" smtClean="0">
                <a:ea typeface="SimSun" panose="02010600030101010101" pitchFamily="2" charset="-122"/>
              </a:rPr>
              <a:t>3</a:t>
            </a:r>
            <a:r>
              <a:rPr lang="ru-RU" altLang="zh-CN" sz="2000" kern="0" dirty="0">
                <a:ea typeface="SimSun" panose="02010600030101010101" pitchFamily="2" charset="-122"/>
              </a:rPr>
              <a:t>.	Разработка концепции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семантико – ассоциативного анализа и синтеза текстовых данных.</a:t>
            </a:r>
            <a:endParaRPr lang="ru-RU" altLang="zh-CN" sz="2000" kern="0" dirty="0">
              <a:ea typeface="SimSun" panose="02010600030101010101" pitchFamily="2" charset="-122"/>
            </a:endParaRPr>
          </a:p>
          <a:p>
            <a:pPr marL="457200" lvl="1" indent="0" algn="just">
              <a:lnSpc>
                <a:spcPct val="80000"/>
              </a:lnSpc>
              <a:buNone/>
              <a:defRPr/>
            </a:pPr>
            <a:r>
              <a:rPr lang="ru-RU" altLang="zh-CN" sz="2000" kern="0" dirty="0" smtClean="0">
                <a:ea typeface="SimSun" panose="02010600030101010101" pitchFamily="2" charset="-122"/>
              </a:rPr>
              <a:t>4</a:t>
            </a:r>
            <a:r>
              <a:rPr lang="ru-RU" altLang="zh-CN" sz="2000" kern="0" dirty="0">
                <a:ea typeface="SimSun" panose="02010600030101010101" pitchFamily="2" charset="-122"/>
              </a:rPr>
              <a:t>.	Обоснование методов разработки концепции и методов решения задач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по созданию объектно – ориентированной среды для идентификации и анализа сложных информационных объектов.</a:t>
            </a:r>
            <a:endParaRPr lang="ru-RU" altLang="zh-CN" sz="2000" kern="0" dirty="0">
              <a:ea typeface="SimSun" panose="02010600030101010101" pitchFamily="2" charset="-122"/>
            </a:endParaRPr>
          </a:p>
          <a:p>
            <a:pPr marL="457200" lvl="1" indent="0" algn="just">
              <a:lnSpc>
                <a:spcPct val="80000"/>
              </a:lnSpc>
              <a:buNone/>
              <a:defRPr/>
            </a:pPr>
            <a:r>
              <a:rPr lang="ru-RU" altLang="zh-CN" sz="2000" kern="0" dirty="0">
                <a:ea typeface="SimSun" panose="02010600030101010101" pitchFamily="2" charset="-122"/>
              </a:rPr>
              <a:t>5.	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Разработка </a:t>
            </a:r>
            <a:r>
              <a:rPr lang="ru-RU" altLang="zh-CN" sz="2000" kern="0" dirty="0">
                <a:ea typeface="SimSun" panose="02010600030101010101" pitchFamily="2" charset="-122"/>
              </a:rPr>
              <a:t>технологий и методик решения прикладных задач семантико-ассоциативного анализа и синтеза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текстовых данных</a:t>
            </a:r>
            <a:r>
              <a:rPr lang="ru-RU" altLang="zh-CN" sz="2000" kern="0" dirty="0">
                <a:ea typeface="SimSun" panose="02010600030101010101" pitchFamily="2" charset="-122"/>
              </a:rPr>
              <a:t>.</a:t>
            </a:r>
          </a:p>
          <a:p>
            <a:pPr marL="457200" lvl="1" indent="0" algn="just">
              <a:lnSpc>
                <a:spcPct val="80000"/>
              </a:lnSpc>
              <a:buNone/>
              <a:defRPr/>
            </a:pPr>
            <a:r>
              <a:rPr lang="ru-RU" altLang="zh-CN" sz="2000" kern="0" dirty="0" smtClean="0">
                <a:ea typeface="SimSun" panose="02010600030101010101" pitchFamily="2" charset="-122"/>
              </a:rPr>
              <a:t>7.	Применение </a:t>
            </a:r>
            <a:r>
              <a:rPr lang="ru-RU" altLang="zh-CN" sz="2000" kern="0" dirty="0">
                <a:ea typeface="SimSun" panose="02010600030101010101" pitchFamily="2" charset="-122"/>
              </a:rPr>
              <a:t>предлагаемой технологии семантико-ассоциативного анализа и синтеза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текстовых данных </a:t>
            </a:r>
            <a:r>
              <a:rPr lang="ru-RU" altLang="zh-CN" sz="2000" kern="0" dirty="0">
                <a:ea typeface="SimSun" panose="02010600030101010101" pitchFamily="2" charset="-122"/>
              </a:rPr>
              <a:t>для создания 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объектно-ориентированной </a:t>
            </a:r>
            <a:r>
              <a:rPr lang="ru-RU" altLang="zh-CN" sz="2000" kern="0" dirty="0">
                <a:ea typeface="SimSun" panose="02010600030101010101" pitchFamily="2" charset="-122"/>
              </a:rPr>
              <a:t>среды</a:t>
            </a:r>
            <a:r>
              <a:rPr lang="ru-RU" altLang="zh-CN" sz="2000" kern="0" dirty="0" smtClean="0">
                <a:ea typeface="SimSun" panose="02010600030101010101" pitchFamily="2" charset="-122"/>
              </a:rPr>
              <a:t>.</a:t>
            </a:r>
          </a:p>
          <a:p>
            <a:pPr marL="457200" lvl="1" indent="0" algn="just">
              <a:lnSpc>
                <a:spcPct val="80000"/>
              </a:lnSpc>
              <a:buNone/>
              <a:defRPr/>
            </a:pPr>
            <a:r>
              <a:rPr lang="ru-RU" altLang="zh-CN" sz="2000" kern="0" dirty="0" smtClean="0">
                <a:ea typeface="SimSun" panose="02010600030101010101" pitchFamily="2" charset="-122"/>
              </a:rPr>
              <a:t>8.	Разработка программы тестирования.</a:t>
            </a:r>
            <a:endParaRPr lang="ru-RU" altLang="zh-CN" sz="2000" kern="0" dirty="0">
              <a:ea typeface="SimSun" panose="02010600030101010101" pitchFamily="2" charset="-12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4487" y="1081085"/>
            <a:ext cx="109493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данных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Оперативных штабов сети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://vk.com/covid2019_official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данных методами NLP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эвристика)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полученного набора данных в модели распространения коронавирусной эпидемии методами оптимизации.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с комментариями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drive.google.com/drive/folders/1gIHNdDSGQS5ng5bKmXWjWLNEu-y9y_g5?usp=sharing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4487" y="480424"/>
            <a:ext cx="1165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из важнейших этапов сбора неструктурированных данных из открытых источников на данный момент является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NLP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применения этих данных в математических моделях.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6704" y="6376228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20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919" y="0"/>
            <a:ext cx="10072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cap="all" dirty="0">
                <a:latin typeface="Times New Roman" pitchFamily="18" charset="0"/>
                <a:cs typeface="Times New Roman" pitchFamily="18" charset="0"/>
              </a:rPr>
              <a:t>NLP</a:t>
            </a:r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 (обработка естественного языка</a:t>
            </a: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) для ФЕРМЫ ДАННЫХ </a:t>
            </a:r>
            <a:endParaRPr lang="ru-RU" sz="24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lh6.googleusercontent.com/LZn0cQu7w-5WQhdaPK8i5njFr214uFJN3BQFpLHrpU2vl0qbYqgPsaNEw5llULNFR6bb3ZeLN818lL6jkL3X_fLFVKfM0JhdwvypjzP5wt6qlWwD-_lSoY16iTVA0yFja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68"/>
          <a:stretch/>
        </p:blipFill>
        <p:spPr bwMode="auto">
          <a:xfrm>
            <a:off x="164487" y="3635630"/>
            <a:ext cx="10624930" cy="23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741" y="6053062"/>
            <a:ext cx="10734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Структура полученного набора данных из Оперативного штаба ВКонтакте города Москва. Полученный набор данных за 07.02.2022, содержит 3999 публикаций.</a:t>
            </a:r>
          </a:p>
        </p:txBody>
      </p:sp>
    </p:spTree>
    <p:extLst>
      <p:ext uri="{BB962C8B-B14F-4D97-AF65-F5344CB8AC3E}">
        <p14:creationId xmlns:p14="http://schemas.microsoft.com/office/powerpoint/2010/main" val="17353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14" y="151209"/>
            <a:ext cx="5300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Обработка данных по Москве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114" y="899997"/>
            <a:ext cx="6394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Процесс обработки данных представлен файлом “</a:t>
            </a:r>
            <a:r>
              <a:rPr lang="ru-RU" dirty="0" err="1"/>
              <a:t>Stemming_MOW.ipynb</a:t>
            </a:r>
            <a:r>
              <a:rPr lang="ru-RU" dirty="0"/>
              <a:t>” - </a:t>
            </a:r>
            <a:r>
              <a:rPr lang="ru-RU" dirty="0" err="1"/>
              <a:t>jupyter</a:t>
            </a:r>
            <a:r>
              <a:rPr lang="ru-RU" dirty="0"/>
              <a:t> </a:t>
            </a:r>
            <a:r>
              <a:rPr lang="ru-RU" dirty="0" err="1"/>
              <a:t>notebook</a:t>
            </a:r>
            <a:r>
              <a:rPr lang="ru-RU" dirty="0"/>
              <a:t>. Процесс обработки разделен на несколько этапов: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8052" y="1892789"/>
            <a:ext cx="3339548" cy="651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Загрузка полученного набора данных из Оперативного штаба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4339" y="3218734"/>
            <a:ext cx="5466521" cy="8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Определение интересующих полей (</a:t>
            </a:r>
            <a:r>
              <a:rPr lang="ru-RU" dirty="0" err="1"/>
              <a:t>date</a:t>
            </a:r>
            <a:r>
              <a:rPr lang="ru-RU" dirty="0"/>
              <a:t> и </a:t>
            </a:r>
            <a:r>
              <a:rPr lang="ru-RU" dirty="0" err="1"/>
              <a:t>text</a:t>
            </a:r>
            <a:r>
              <a:rPr lang="ru-RU" dirty="0"/>
              <a:t>), так как на данном ресурсе информация публикуется в виде текстовых записей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30362" y="4592568"/>
            <a:ext cx="3939160" cy="651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Удаление полных дубликатов записей и постов, не имеющих текста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08128" y="5840633"/>
            <a:ext cx="6240087" cy="1015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Первичная фильтрация постов, в которых упоминается интересующий город “Москва”. Игнорирование постов, в которых публикуются новости по статистике регионов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3657600" y="2218547"/>
            <a:ext cx="654227" cy="10001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390860" y="3514491"/>
            <a:ext cx="654227" cy="10001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9969522" y="4831881"/>
            <a:ext cx="654227" cy="10001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https://lh3.googleusercontent.com/0kLIOUKce7rCW1AoMXL2XwMEQBh5y7zEVSZ2gtQ74PVd-URDgq7jwqjRZKwZPeSyCxui-8f--v3iZNek6ra6-TwxzgxZjCyqxf3bRyb5I6XQ-e4g2e9lW4VIq06pwMr6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16" y="1892788"/>
            <a:ext cx="7251708" cy="4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st2UZXzx7in8Xokv1xAlRF0IGvcV6GTy9QIh63DaxxAYDiCxxLA09QWv78L53KirbCf4xvdtLgfJ-Y1dIolosRhuMI5mlHO2Ab-MOJQ21Yf0BL4ZviCxXAuNo9IiVvrU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33" y="3279651"/>
            <a:ext cx="4760891" cy="5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6.googleusercontent.com/YeZMjBFzZ2ti16edJ_06CKfMD09Gu2fthn99PuDAspGaaGIjB31_N1N3K9rfww3ImrQVPKFL9vS0WhRpsbfHV6DGk9TgiYZXfxAEnKZl13qKVpxh-c64uL9cEHwCe_bjt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6" y="4619873"/>
            <a:ext cx="573405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https://lh3.googleusercontent.com/6B4_NMi0iX6Sgkl4VSISlibtP2sgVamWhfOxT-KiIdE8UEAbISEWddlcMWPnE0pmzuG4jc3v-DZFnZTa5iUe6zXl7pwNke2TOp-rHyMJUN78qwzW5IXZ99lvRJqZQXT-_w"/>
          <p:cNvSpPr>
            <a:spLocks noChangeAspect="1" noChangeArrowheads="1"/>
          </p:cNvSpPr>
          <p:nvPr/>
        </p:nvSpPr>
        <p:spPr bwMode="auto">
          <a:xfrm>
            <a:off x="134938" y="0"/>
            <a:ext cx="57340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lh3.googleusercontent.com/6B4_NMi0iX6Sgkl4VSISlibtP2sgVamWhfOxT-KiIdE8UEAbISEWddlcMWPnE0pmzuG4jc3v-DZFnZTa5iUe6zXl7pwNke2TOp-rHyMJUN78qwzW5IXZ99lvRJqZQXT-_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" y="5824662"/>
            <a:ext cx="5734050" cy="8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296124" y="818110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21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41" y="378865"/>
            <a:ext cx="11819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Реализованы </a:t>
            </a:r>
            <a:r>
              <a:rPr lang="ru-RU" dirty="0"/>
              <a:t>процессы нормализующие текстовые записи. </a:t>
            </a:r>
            <a:r>
              <a:rPr lang="ru-RU" dirty="0" smtClean="0"/>
              <a:t>Применяется </a:t>
            </a:r>
            <a:r>
              <a:rPr lang="ru-RU" dirty="0"/>
              <a:t>Python </a:t>
            </a:r>
            <a:r>
              <a:rPr lang="ru-RU" dirty="0" smtClean="0"/>
              <a:t>библиотека </a:t>
            </a:r>
            <a:r>
              <a:rPr lang="ru-RU" dirty="0"/>
              <a:t>“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Hero</a:t>
            </a:r>
            <a:r>
              <a:rPr lang="ru-RU" dirty="0"/>
              <a:t>”. </a:t>
            </a:r>
            <a:r>
              <a:rPr lang="ru-RU" dirty="0" smtClean="0"/>
              <a:t>Она </a:t>
            </a:r>
            <a:r>
              <a:rPr lang="ru-RU" dirty="0"/>
              <a:t>предоставляет разработчикам NLP инструмент для быстрого понимания любого текстового набора данных и обеспечивает надежный конвейер для очистки и представления текстовых данных. </a:t>
            </a:r>
            <a:endParaRPr lang="ru-RU" dirty="0" smtClean="0"/>
          </a:p>
          <a:p>
            <a:pPr algn="just"/>
            <a:r>
              <a:rPr lang="ru-RU" dirty="0" smtClean="0"/>
              <a:t>С </a:t>
            </a:r>
            <a:r>
              <a:rPr lang="ru-RU" dirty="0"/>
              <a:t>помощью данного пакета мы удаляем </a:t>
            </a:r>
            <a:r>
              <a:rPr lang="ru-RU" dirty="0" err="1"/>
              <a:t>html</a:t>
            </a:r>
            <a:r>
              <a:rPr lang="ru-RU" dirty="0"/>
              <a:t>-теги, </a:t>
            </a:r>
            <a:r>
              <a:rPr lang="ru-RU" dirty="0" err="1"/>
              <a:t>url</a:t>
            </a:r>
            <a:r>
              <a:rPr lang="ru-RU" dirty="0"/>
              <a:t>-ссылки, пустые значения, текст в нижнем регистре. Ссылка на документацию: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texthero.org/docs/api-preprocessing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8" name="Picture 2" descr="https://lh3.googleusercontent.com/4vAb--0KR6gdh0Y5jKAEZ1k1cJSXX8pjwSmm81PEuuvsGJDOvpsHsUgtGI9QzO7dKZmpJZmmLpcVbISn9m-bwuVnhpA0neAQHxdZjho7YYV64pNf-jMy53fZBH3MSm6p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3" y="1888306"/>
            <a:ext cx="4391590" cy="144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qo-mf-ClxEDmATvA4hF78NRJvCE_FWi7o-rQWGNYsc4TXmmvnQHmI-YG_KpTJ-EVXQObHXkpFuDu14tLNiLSzcB_d0iBKnXIODeqFl186HXt6kpH1Zx8xwrMHrd7BuUv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90" y="2409824"/>
            <a:ext cx="7253984" cy="3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83147" y="6445181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22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041" y="0"/>
            <a:ext cx="6229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Нормализация текстовых записей</a:t>
            </a:r>
            <a:endParaRPr lang="ru-RU" sz="24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041" y="3328987"/>
            <a:ext cx="6653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Применение современных библиотек</a:t>
            </a:r>
            <a:endParaRPr lang="ru-RU" sz="24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2023" y="3559819"/>
            <a:ext cx="3755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NLTK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(Natural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Language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Toolkit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dirty="0"/>
          </a:p>
        </p:txBody>
      </p:sp>
      <p:pic>
        <p:nvPicPr>
          <p:cNvPr id="10" name="Picture 2" descr="https://lh3.googleusercontent.com/lUSRi-WqxuqYFo50nxaSLc-psZP7U2V3NpVa4sBVfazoK_m1hWC-8lUwXIv6WmvpMMIYK3o9dhRAvC67tx0knHpBz-hZv78e4MgYtymHZBu6pCQ37ZpSNysnjerhJkhon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1" y="3929151"/>
            <a:ext cx="11739224" cy="28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678" y="243366"/>
            <a:ext cx="7447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Применение ряда регулярных выражений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991" y="1152939"/>
            <a:ext cx="4393096" cy="76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Удаление </a:t>
            </a:r>
            <a:r>
              <a:rPr lang="ru-RU" dirty="0" err="1"/>
              <a:t>Emoji</a:t>
            </a:r>
            <a:r>
              <a:rPr lang="ru-RU" dirty="0"/>
              <a:t> элементов (смайликов) с применением регулярного выражения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678" y="2734080"/>
            <a:ext cx="4396410" cy="1214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Замена запятых в числовых данных на точки (для корректного фиксирования десятичных значений) с применением регулярного выражения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4678" y="4739308"/>
            <a:ext cx="4396409" cy="93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Удаление пробелов между числовыми значениями с применением регулярного выражения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82334" y="100745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# Удаление </a:t>
            </a:r>
            <a:r>
              <a:rPr lang="en-US" dirty="0"/>
              <a:t>Emoji (</a:t>
            </a:r>
            <a:r>
              <a:rPr lang="ru-RU" dirty="0"/>
              <a:t>смайликов)</a:t>
            </a:r>
          </a:p>
          <a:p>
            <a:r>
              <a:rPr lang="en-US" dirty="0" err="1"/>
              <a:t>filter_char</a:t>
            </a:r>
            <a:r>
              <a:rPr lang="en-US" dirty="0"/>
              <a:t> = lambda x: </a:t>
            </a:r>
            <a:r>
              <a:rPr lang="en-US" dirty="0" err="1"/>
              <a:t>ord</a:t>
            </a:r>
            <a:r>
              <a:rPr lang="en-US" dirty="0"/>
              <a:t>(x) &lt; 2048</a:t>
            </a:r>
          </a:p>
          <a:p>
            <a:r>
              <a:rPr lang="en-US" dirty="0" err="1"/>
              <a:t>Data_preprocessing</a:t>
            </a:r>
            <a:r>
              <a:rPr lang="en-US" dirty="0"/>
              <a:t>['</a:t>
            </a:r>
            <a:r>
              <a:rPr lang="en-US" dirty="0" err="1"/>
              <a:t>tweet_without_stopwords</a:t>
            </a:r>
            <a:r>
              <a:rPr lang="en-US" dirty="0"/>
              <a:t>'] = </a:t>
            </a:r>
            <a:r>
              <a:rPr lang="en-US" dirty="0" err="1"/>
              <a:t>Data_preprocessing</a:t>
            </a:r>
            <a:r>
              <a:rPr lang="en-US" dirty="0"/>
              <a:t>['</a:t>
            </a:r>
            <a:r>
              <a:rPr lang="en-US" dirty="0" err="1"/>
              <a:t>tweet_without_stopwords</a:t>
            </a:r>
            <a:r>
              <a:rPr lang="en-US" dirty="0"/>
              <a:t>'].apply(lambda x: ''.join(filter(</a:t>
            </a:r>
            <a:r>
              <a:rPr lang="en-US" dirty="0" err="1"/>
              <a:t>filter_char</a:t>
            </a:r>
            <a:r>
              <a:rPr lang="en-US" dirty="0"/>
              <a:t>, x)))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82334" y="260253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# Замена запятых в цифрах на точки (для корректного отображения десятичных цифр)</a:t>
            </a:r>
          </a:p>
          <a:p>
            <a:r>
              <a:rPr lang="en-US" dirty="0" err="1"/>
              <a:t>Data_preprocessing</a:t>
            </a:r>
            <a:r>
              <a:rPr lang="en-US" dirty="0"/>
              <a:t>['</a:t>
            </a:r>
            <a:r>
              <a:rPr lang="en-US" dirty="0" err="1"/>
              <a:t>tweet_without_stopwords</a:t>
            </a:r>
            <a:r>
              <a:rPr lang="en-US" dirty="0"/>
              <a:t>'] = </a:t>
            </a:r>
            <a:r>
              <a:rPr lang="en-US" dirty="0" err="1"/>
              <a:t>Data_preprocessing</a:t>
            </a:r>
            <a:r>
              <a:rPr lang="en-US" dirty="0"/>
              <a:t>['</a:t>
            </a:r>
            <a:r>
              <a:rPr lang="en-US" dirty="0" err="1"/>
              <a:t>tweet_without_stopwords</a:t>
            </a:r>
            <a:r>
              <a:rPr lang="en-US" dirty="0"/>
              <a:t>'].apply(lambda x: </a:t>
            </a:r>
            <a:r>
              <a:rPr lang="en-US" dirty="0" err="1"/>
              <a:t>re.sub</a:t>
            </a:r>
            <a:r>
              <a:rPr lang="en-US" dirty="0"/>
              <a:t>(r"(\d+)\,(\d+)",r"\1.\2", </a:t>
            </a:r>
            <a:r>
              <a:rPr lang="en-US" dirty="0" err="1"/>
              <a:t>str</a:t>
            </a:r>
            <a:r>
              <a:rPr lang="en-US" dirty="0"/>
              <a:t>(x)))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82334" y="446944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# Удаление пробелов между числами (некоторые ресурсы так выделяют тысячные значения)</a:t>
            </a:r>
          </a:p>
          <a:p>
            <a:r>
              <a:rPr lang="en-US" dirty="0" err="1"/>
              <a:t>Data_preprocessing</a:t>
            </a:r>
            <a:r>
              <a:rPr lang="en-US" dirty="0"/>
              <a:t>['</a:t>
            </a:r>
            <a:r>
              <a:rPr lang="en-US" dirty="0" err="1"/>
              <a:t>tweet_without_stopwords</a:t>
            </a:r>
            <a:r>
              <a:rPr lang="en-US" dirty="0"/>
              <a:t>'] = </a:t>
            </a:r>
            <a:r>
              <a:rPr lang="en-US" dirty="0" err="1"/>
              <a:t>Data_preprocessing</a:t>
            </a:r>
            <a:r>
              <a:rPr lang="en-US" dirty="0"/>
              <a:t>['</a:t>
            </a:r>
            <a:r>
              <a:rPr lang="en-US" dirty="0" err="1"/>
              <a:t>tweet_without_stopwords</a:t>
            </a:r>
            <a:r>
              <a:rPr lang="en-US" dirty="0"/>
              <a:t>'].apply(lambda x: </a:t>
            </a:r>
            <a:r>
              <a:rPr lang="en-US" dirty="0" err="1"/>
              <a:t>re.sub</a:t>
            </a:r>
            <a:r>
              <a:rPr lang="en-US" dirty="0"/>
              <a:t>(r"(\d+) (\d+)",r"\1\2", </a:t>
            </a:r>
            <a:r>
              <a:rPr lang="en-US" dirty="0" err="1"/>
              <a:t>str</a:t>
            </a:r>
            <a:r>
              <a:rPr lang="en-US" dirty="0"/>
              <a:t>(x)))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96400" y="6369189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23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641" y="0"/>
            <a:ext cx="11549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Текстовая структура данных после процессов предобработки</a:t>
            </a:r>
          </a:p>
        </p:txBody>
      </p:sp>
      <p:pic>
        <p:nvPicPr>
          <p:cNvPr id="6146" name="Picture 2" descr="https://lh3.googleusercontent.com/MsP65ZgYosZ7UmxtdvwGVl--aZzNGSKuPOrkUJLb9fr4bYAnBmyTM_XfLXlox6TzY0z4h9k1eDcKyKc1-Mr4ZPfltm5lf4nygljKwHbbmYM2qt8nFTqj8xkPF8K1OHM9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" y="461665"/>
            <a:ext cx="11197384" cy="23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216" y="2745180"/>
            <a:ext cx="11594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Изображение представляет влияние процессов предобработки на текстовую информацию, где столбец “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text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” является 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исходным,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а столбец “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tweet_without_stopwords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” является результирующим после описанных процессов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86461" y="6492875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24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641" y="3668510"/>
            <a:ext cx="8362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Получение статистических данных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216" y="4130175"/>
            <a:ext cx="116884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основе процесса получения статистических данных лежит следующая идея: </a:t>
            </a:r>
            <a:endParaRPr lang="ru-RU" dirty="0" smtClean="0"/>
          </a:p>
          <a:p>
            <a:pPr algn="just"/>
            <a:r>
              <a:rPr lang="ru-RU" dirty="0" smtClean="0"/>
              <a:t>Необходимо </a:t>
            </a:r>
            <a:r>
              <a:rPr lang="ru-RU" dirty="0"/>
              <a:t>выделить конкретное предложение в тексте, где упоминается интересующая нас информация по одному из показателей: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количество инфицированных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погибших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восстановившихся </a:t>
            </a:r>
            <a:r>
              <a:rPr lang="ru-RU" dirty="0"/>
              <a:t>после перенесения </a:t>
            </a:r>
            <a:r>
              <a:rPr lang="ru-RU" dirty="0" smtClean="0"/>
              <a:t>заболевания </a:t>
            </a:r>
          </a:p>
          <a:p>
            <a:pPr algn="just"/>
            <a:r>
              <a:rPr lang="ru-RU" dirty="0" smtClean="0"/>
              <a:t>После </a:t>
            </a:r>
            <a:r>
              <a:rPr lang="ru-RU" dirty="0"/>
              <a:t>получения данных предложений необходимо определить числовой показатель, который относится по смыслу к данному параметру. Для воспроизведения этого функционала </a:t>
            </a:r>
            <a:r>
              <a:rPr lang="ru-RU" dirty="0" smtClean="0"/>
              <a:t>применяются методы </a:t>
            </a:r>
            <a:r>
              <a:rPr lang="ru-RU" b="1" dirty="0" smtClean="0"/>
              <a:t>NLP (</a:t>
            </a:r>
            <a:r>
              <a:rPr lang="ru-RU" b="1" dirty="0"/>
              <a:t>Natural </a:t>
            </a:r>
            <a:r>
              <a:rPr lang="ru-RU" b="1" dirty="0" err="1"/>
              <a:t>Language</a:t>
            </a:r>
            <a:r>
              <a:rPr lang="ru-RU" b="1" dirty="0"/>
              <a:t> </a:t>
            </a:r>
            <a:r>
              <a:rPr lang="ru-RU" b="1" dirty="0" err="1"/>
              <a:t>Processing</a:t>
            </a:r>
            <a:r>
              <a:rPr lang="ru-RU" b="1" dirty="0"/>
              <a:t>)</a:t>
            </a:r>
            <a:r>
              <a:rPr lang="ru-RU" dirty="0"/>
              <a:t>, </a:t>
            </a:r>
            <a:r>
              <a:rPr lang="ru-RU" dirty="0" smtClean="0"/>
              <a:t>используются </a:t>
            </a:r>
            <a:r>
              <a:rPr lang="ru-RU" dirty="0"/>
              <a:t>библиотеки NLTK и Scikit </a:t>
            </a:r>
            <a:r>
              <a:rPr lang="ru-RU" dirty="0" err="1"/>
              <a:t>Learn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4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835" y="253305"/>
            <a:ext cx="10638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cap="all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этап получения статистических показателей и преобразования их во временной ряд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922" y="1337607"/>
            <a:ext cx="43665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Определяем “вопрос” в виде текстового набора слов. </a:t>
            </a: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Применяем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 нему следующие преобразования: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word_tokenize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отвечающие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за маркировку на основе слов,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SnowballStemmer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- сопоставления формы одного и того же слова с его первоначальной формой. Так как наш текст представлен на русском языке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определили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это в качестве параметра к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SnowballStemmer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0469" y="1250276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Фрагмент </a:t>
            </a:r>
            <a:r>
              <a:rPr lang="ru-RU" dirty="0" smtClean="0"/>
              <a:t>кода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# Функция </a:t>
            </a:r>
            <a:r>
              <a:rPr lang="ru-RU" dirty="0" err="1"/>
              <a:t>стеминга</a:t>
            </a:r>
            <a:endParaRPr lang="ru-RU" dirty="0"/>
          </a:p>
          <a:p>
            <a:r>
              <a:rPr lang="en-US" dirty="0"/>
              <a:t>snow = </a:t>
            </a:r>
            <a:r>
              <a:rPr lang="en-US" dirty="0" err="1"/>
              <a:t>SnowballStemmer</a:t>
            </a:r>
            <a:r>
              <a:rPr lang="en-US" dirty="0"/>
              <a:t>('</a:t>
            </a:r>
            <a:r>
              <a:rPr lang="en-US" dirty="0" err="1"/>
              <a:t>russian</a:t>
            </a:r>
            <a:r>
              <a:rPr lang="en-US" dirty="0"/>
              <a:t>')</a:t>
            </a:r>
          </a:p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stemSentence</a:t>
            </a:r>
            <a:r>
              <a:rPr lang="en-US" dirty="0"/>
              <a:t>(sentence):</a:t>
            </a:r>
          </a:p>
          <a:p>
            <a:r>
              <a:rPr lang="en-US" dirty="0"/>
              <a:t>    </a:t>
            </a:r>
            <a:r>
              <a:rPr lang="en-US" dirty="0" err="1"/>
              <a:t>token_words</a:t>
            </a:r>
            <a:r>
              <a:rPr lang="en-US" dirty="0"/>
              <a:t>=</a:t>
            </a:r>
            <a:r>
              <a:rPr lang="en-US" dirty="0" err="1"/>
              <a:t>word_tokenize</a:t>
            </a:r>
            <a:r>
              <a:rPr lang="en-US" dirty="0"/>
              <a:t>(sentence)</a:t>
            </a:r>
          </a:p>
          <a:p>
            <a:r>
              <a:rPr lang="en-US" dirty="0"/>
              <a:t>    </a:t>
            </a:r>
            <a:r>
              <a:rPr lang="en-US" dirty="0" err="1"/>
              <a:t>stem_sentence</a:t>
            </a:r>
            <a:r>
              <a:rPr lang="en-US" dirty="0"/>
              <a:t>=[]</a:t>
            </a:r>
          </a:p>
          <a:p>
            <a:r>
              <a:rPr lang="en-US" dirty="0"/>
              <a:t>    for word in </a:t>
            </a:r>
            <a:r>
              <a:rPr lang="en-US" dirty="0" err="1"/>
              <a:t>token_words</a:t>
            </a:r>
            <a:r>
              <a:rPr lang="en-US" dirty="0"/>
              <a:t>:</a:t>
            </a:r>
          </a:p>
          <a:p>
            <a:r>
              <a:rPr lang="en-US" dirty="0"/>
              <a:t>        </a:t>
            </a:r>
            <a:r>
              <a:rPr lang="en-US" dirty="0" err="1"/>
              <a:t>stem_sentence.append</a:t>
            </a:r>
            <a:r>
              <a:rPr lang="en-US" dirty="0"/>
              <a:t>(</a:t>
            </a:r>
            <a:r>
              <a:rPr lang="en-US" dirty="0" err="1"/>
              <a:t>snow.stem</a:t>
            </a:r>
            <a:r>
              <a:rPr lang="en-US" dirty="0"/>
              <a:t>(word))</a:t>
            </a:r>
          </a:p>
          <a:p>
            <a:r>
              <a:rPr lang="en-US" dirty="0"/>
              <a:t>        </a:t>
            </a:r>
            <a:r>
              <a:rPr lang="en-US" dirty="0" err="1"/>
              <a:t>stem_sentence.append</a:t>
            </a:r>
            <a:r>
              <a:rPr lang="en-US" dirty="0"/>
              <a:t>(" ")</a:t>
            </a:r>
          </a:p>
          <a:p>
            <a:r>
              <a:rPr lang="en-US" dirty="0"/>
              <a:t>    return "".join(</a:t>
            </a:r>
            <a:r>
              <a:rPr lang="en-US" dirty="0" err="1"/>
              <a:t>stem_sentence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 </a:t>
            </a:r>
            <a:r>
              <a:rPr lang="ru-RU" dirty="0"/>
              <a:t>Задаем вопрос "Случаи инфицирования (за весь период)" от 26-03-202 до 07-02-2020</a:t>
            </a:r>
          </a:p>
          <a:p>
            <a:r>
              <a:rPr lang="en-US" dirty="0"/>
              <a:t>question = '</a:t>
            </a:r>
            <a:r>
              <a:rPr lang="ru-RU" dirty="0"/>
              <a:t>вылечившихся инфекции увеличилось'</a:t>
            </a:r>
          </a:p>
          <a:p>
            <a:r>
              <a:rPr lang="en-US" dirty="0"/>
              <a:t>question = </a:t>
            </a:r>
            <a:r>
              <a:rPr lang="en-US" dirty="0" err="1"/>
              <a:t>stemSentence</a:t>
            </a:r>
            <a:r>
              <a:rPr lang="en-US" dirty="0"/>
              <a:t>(question)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33451" y="6393300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25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05415"/>
            <a:ext cx="4909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Поочередно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рассматривается каждая запись из полученного датафрейма, после процессов предобработки.</a:t>
            </a:r>
          </a:p>
          <a:p>
            <a:endParaRPr lang="ru-RU" dirty="0"/>
          </a:p>
          <a:p>
            <a:r>
              <a:rPr lang="ru-RU" dirty="0" smtClean="0"/>
              <a:t>Каждую </a:t>
            </a:r>
            <a:r>
              <a:rPr lang="ru-RU" dirty="0"/>
              <a:t>запись </a:t>
            </a:r>
            <a:r>
              <a:rPr lang="ru-RU" dirty="0" smtClean="0"/>
              <a:t>превращаем </a:t>
            </a:r>
            <a:r>
              <a:rPr lang="ru-RU" dirty="0"/>
              <a:t>в предложения состоящие из </a:t>
            </a:r>
            <a:r>
              <a:rPr lang="ru-RU" dirty="0" err="1"/>
              <a:t>стемов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9198" y="948690"/>
            <a:ext cx="716280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Фрагмент </a:t>
            </a:r>
            <a:r>
              <a:rPr lang="ru-RU" dirty="0" smtClean="0"/>
              <a:t> </a:t>
            </a:r>
            <a:r>
              <a:rPr lang="ru-RU" dirty="0"/>
              <a:t>кода:</a:t>
            </a:r>
          </a:p>
          <a:p>
            <a:endParaRPr lang="ru-RU" dirty="0"/>
          </a:p>
          <a:p>
            <a:r>
              <a:rPr lang="ru-RU" dirty="0"/>
              <a:t># Установим вектор</a:t>
            </a:r>
          </a:p>
          <a:p>
            <a:r>
              <a:rPr lang="en-US" dirty="0" err="1"/>
              <a:t>count_vectorizer</a:t>
            </a:r>
            <a:r>
              <a:rPr lang="en-US" dirty="0"/>
              <a:t> = </a:t>
            </a:r>
            <a:r>
              <a:rPr lang="en-US" dirty="0" err="1"/>
              <a:t>TfidfVectorizer</a:t>
            </a:r>
            <a:r>
              <a:rPr lang="en-US" dirty="0"/>
              <a:t>()</a:t>
            </a:r>
          </a:p>
          <a:p>
            <a:r>
              <a:rPr lang="en-US" dirty="0" smtClean="0"/>
              <a:t>for </a:t>
            </a:r>
            <a:r>
              <a:rPr lang="en-US" dirty="0" err="1"/>
              <a:t>i</a:t>
            </a:r>
            <a:r>
              <a:rPr lang="en-US" dirty="0"/>
              <a:t> in range(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Data_preprocessing</a:t>
            </a:r>
            <a:r>
              <a:rPr lang="en-US" dirty="0"/>
              <a:t>)):</a:t>
            </a:r>
          </a:p>
          <a:p>
            <a:r>
              <a:rPr lang="en-US" dirty="0"/>
              <a:t>    line = </a:t>
            </a:r>
            <a:r>
              <a:rPr lang="en-US" dirty="0" err="1"/>
              <a:t>Data_preprocessing.tweet_without_stopwords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# </a:t>
            </a:r>
            <a:r>
              <a:rPr lang="ru-RU" dirty="0"/>
              <a:t>Рассматриваем поочередно каждую запись в </a:t>
            </a:r>
            <a:r>
              <a:rPr lang="ru-RU" dirty="0" err="1"/>
              <a:t>датафрейме</a:t>
            </a:r>
            <a:endParaRPr lang="ru-RU" dirty="0"/>
          </a:p>
          <a:p>
            <a:r>
              <a:rPr lang="ru-RU" dirty="0"/>
              <a:t>    </a:t>
            </a:r>
            <a:r>
              <a:rPr lang="en-US" dirty="0"/>
              <a:t>if type(line) == </a:t>
            </a:r>
            <a:r>
              <a:rPr lang="en-US" dirty="0" err="1"/>
              <a:t>str</a:t>
            </a:r>
            <a:r>
              <a:rPr lang="en-US" dirty="0"/>
              <a:t>:</a:t>
            </a:r>
          </a:p>
          <a:p>
            <a:r>
              <a:rPr lang="en-US" dirty="0"/>
              <a:t>        line = </a:t>
            </a:r>
            <a:r>
              <a:rPr lang="en-US" dirty="0" err="1"/>
              <a:t>stemSentence</a:t>
            </a:r>
            <a:r>
              <a:rPr lang="en-US" dirty="0"/>
              <a:t>(line) # </a:t>
            </a:r>
            <a:r>
              <a:rPr lang="ru-RU" dirty="0"/>
              <a:t>Превратим в предложение из </a:t>
            </a:r>
            <a:r>
              <a:rPr lang="ru-RU" dirty="0" err="1"/>
              <a:t>стемов</a:t>
            </a:r>
            <a:endParaRPr lang="ru-RU" dirty="0"/>
          </a:p>
          <a:p>
            <a:r>
              <a:rPr lang="ru-RU" dirty="0"/>
              <a:t>        </a:t>
            </a:r>
            <a:r>
              <a:rPr lang="en-US" dirty="0"/>
              <a:t>sentences = </a:t>
            </a:r>
            <a:r>
              <a:rPr lang="en-US" dirty="0" err="1"/>
              <a:t>line.split</a:t>
            </a:r>
            <a:r>
              <a:rPr lang="en-US" dirty="0"/>
              <a:t>('.') # </a:t>
            </a:r>
            <a:r>
              <a:rPr lang="ru-RU" dirty="0"/>
              <a:t>Разобьем текст на отдельные предложения</a:t>
            </a:r>
          </a:p>
          <a:p>
            <a:r>
              <a:rPr lang="ru-RU" dirty="0"/>
              <a:t>        </a:t>
            </a:r>
            <a:r>
              <a:rPr lang="en-US" dirty="0" err="1"/>
              <a:t>sentences.append</a:t>
            </a:r>
            <a:r>
              <a:rPr lang="en-US" dirty="0"/>
              <a:t>(question)</a:t>
            </a:r>
          </a:p>
          <a:p>
            <a:r>
              <a:rPr lang="en-US" dirty="0"/>
              <a:t>        </a:t>
            </a:r>
            <a:r>
              <a:rPr lang="en-US" dirty="0" err="1" smtClean="0"/>
              <a:t>sparse_matrix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count_vectorizer.fit_transform</a:t>
            </a:r>
            <a:r>
              <a:rPr lang="en-US" dirty="0"/>
              <a:t>(sentences) # </a:t>
            </a:r>
            <a:r>
              <a:rPr lang="ru-RU" dirty="0"/>
              <a:t>Превратим предложения в набор векторов</a:t>
            </a:r>
          </a:p>
          <a:p>
            <a:r>
              <a:rPr lang="ru-RU" dirty="0"/>
              <a:t>        </a:t>
            </a:r>
            <a:r>
              <a:rPr lang="en-US" dirty="0" err="1" smtClean="0"/>
              <a:t>doc_term_matrix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sparse_matrix.todense</a:t>
            </a:r>
            <a:r>
              <a:rPr lang="en-US" dirty="0"/>
              <a:t>()</a:t>
            </a:r>
          </a:p>
          <a:p>
            <a:r>
              <a:rPr lang="en-US" dirty="0"/>
              <a:t>       </a:t>
            </a:r>
            <a:r>
              <a:rPr lang="en-US" dirty="0" smtClean="0"/>
              <a:t> </a:t>
            </a:r>
            <a:r>
              <a:rPr lang="en-US" dirty="0"/>
              <a:t>vectors = </a:t>
            </a:r>
            <a:r>
              <a:rPr lang="en-US" dirty="0" err="1"/>
              <a:t>pd.DataFrame</a:t>
            </a:r>
            <a:r>
              <a:rPr lang="en-US" dirty="0"/>
              <a:t>(</a:t>
            </a:r>
            <a:r>
              <a:rPr lang="en-US" dirty="0" err="1"/>
              <a:t>doc_term_matrix</a:t>
            </a:r>
            <a:r>
              <a:rPr lang="en-US" dirty="0"/>
              <a:t>, columns=</a:t>
            </a:r>
            <a:r>
              <a:rPr lang="en-US" dirty="0" err="1"/>
              <a:t>count_vectorizer.get_feature_names_out</a:t>
            </a:r>
            <a:r>
              <a:rPr lang="en-US" dirty="0"/>
              <a:t>())</a:t>
            </a:r>
          </a:p>
          <a:p>
            <a:r>
              <a:rPr lang="en-US" dirty="0"/>
              <a:t>        quest = </a:t>
            </a:r>
            <a:r>
              <a:rPr lang="en-US" dirty="0" err="1"/>
              <a:t>doc_term_matrix</a:t>
            </a:r>
            <a:r>
              <a:rPr lang="en-US" dirty="0"/>
              <a:t>[-1]</a:t>
            </a:r>
          </a:p>
          <a:p>
            <a:r>
              <a:rPr lang="en-US" dirty="0"/>
              <a:t>        answer = sentences[</a:t>
            </a:r>
            <a:r>
              <a:rPr lang="en-US" dirty="0" err="1"/>
              <a:t>cosine_similarity</a:t>
            </a:r>
            <a:r>
              <a:rPr lang="en-US" dirty="0"/>
              <a:t>(</a:t>
            </a:r>
            <a:r>
              <a:rPr lang="en-US" dirty="0" err="1"/>
              <a:t>np.asarray</a:t>
            </a:r>
            <a:r>
              <a:rPr lang="en-US" dirty="0"/>
              <a:t>(quest), </a:t>
            </a:r>
            <a:r>
              <a:rPr lang="en-US" dirty="0" err="1"/>
              <a:t>np.asarray</a:t>
            </a:r>
            <a:r>
              <a:rPr lang="en-US" dirty="0"/>
              <a:t>(</a:t>
            </a:r>
            <a:r>
              <a:rPr lang="en-US" dirty="0" err="1"/>
              <a:t>doc_term_matrix</a:t>
            </a:r>
            <a:r>
              <a:rPr lang="en-US" dirty="0"/>
              <a:t>[:-1])).</a:t>
            </a:r>
            <a:r>
              <a:rPr lang="en-US" dirty="0" err="1"/>
              <a:t>argmax</a:t>
            </a:r>
            <a:r>
              <a:rPr lang="en-US" dirty="0"/>
              <a:t>()] # </a:t>
            </a:r>
            <a:r>
              <a:rPr lang="ru-RU" dirty="0"/>
              <a:t>Вычислим косинусное расстояние между векторами вопроса и ответа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6705" y="6461385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26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" y="86545"/>
            <a:ext cx="10638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cap="all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этап получения статистических показателей и преобразования их во временной ряд</a:t>
            </a:r>
          </a:p>
        </p:txBody>
      </p:sp>
    </p:spTree>
    <p:extLst>
      <p:ext uri="{BB962C8B-B14F-4D97-AF65-F5344CB8AC3E}">
        <p14:creationId xmlns:p14="http://schemas.microsoft.com/office/powerpoint/2010/main" val="1315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862" y="1520185"/>
            <a:ext cx="4803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Для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нахождения числовых данных применяется регулярное выражение, которое находит значение после интересующего нас слова.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0713" y="152018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Фрагмент </a:t>
            </a:r>
            <a:r>
              <a:rPr lang="ru-RU" dirty="0" smtClean="0"/>
              <a:t>кода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        </a:t>
            </a:r>
            <a:r>
              <a:rPr lang="en-US" dirty="0"/>
              <a:t>if '</a:t>
            </a:r>
            <a:r>
              <a:rPr lang="ru-RU" dirty="0" err="1"/>
              <a:t>увелич</a:t>
            </a:r>
            <a:r>
              <a:rPr lang="ru-RU" dirty="0"/>
              <a:t>' </a:t>
            </a:r>
            <a:r>
              <a:rPr lang="en-US" dirty="0"/>
              <a:t>in answer:</a:t>
            </a:r>
          </a:p>
          <a:p>
            <a:r>
              <a:rPr lang="en-US" dirty="0"/>
              <a:t>            </a:t>
            </a:r>
            <a:r>
              <a:rPr lang="en-US" dirty="0" err="1"/>
              <a:t>nums</a:t>
            </a:r>
            <a:r>
              <a:rPr lang="en-US" dirty="0"/>
              <a:t> = []</a:t>
            </a:r>
          </a:p>
          <a:p>
            <a:r>
              <a:rPr lang="en-US" dirty="0"/>
              <a:t>            print(answer)</a:t>
            </a:r>
          </a:p>
          <a:p>
            <a:r>
              <a:rPr lang="en-US" dirty="0"/>
              <a:t>            if </a:t>
            </a:r>
            <a:r>
              <a:rPr lang="en-US" dirty="0" err="1"/>
              <a:t>num_there</a:t>
            </a:r>
            <a:r>
              <a:rPr lang="en-US" dirty="0"/>
              <a:t>(answer) == True:</a:t>
            </a:r>
          </a:p>
          <a:p>
            <a:r>
              <a:rPr lang="en-US" dirty="0"/>
              <a:t>                try: </a:t>
            </a:r>
          </a:p>
          <a:p>
            <a:r>
              <a:rPr lang="en-US" dirty="0"/>
              <a:t>                    values = </a:t>
            </a:r>
            <a:r>
              <a:rPr lang="en-US" dirty="0" err="1"/>
              <a:t>re.search</a:t>
            </a:r>
            <a:r>
              <a:rPr lang="en-US" dirty="0"/>
              <a:t>('</a:t>
            </a:r>
            <a:r>
              <a:rPr lang="ru-RU" dirty="0" err="1"/>
              <a:t>увелич</a:t>
            </a:r>
            <a:r>
              <a:rPr lang="ru-RU" dirty="0"/>
              <a:t>.*?(\</a:t>
            </a:r>
            <a:r>
              <a:rPr lang="en-US" dirty="0"/>
              <a:t>d+)', answer).group(1)</a:t>
            </a:r>
          </a:p>
          <a:p>
            <a:r>
              <a:rPr lang="en-US" dirty="0"/>
              <a:t>                    print("Found values: ", values)</a:t>
            </a:r>
          </a:p>
          <a:p>
            <a:r>
              <a:rPr lang="en-US" dirty="0"/>
              <a:t>                    </a:t>
            </a:r>
            <a:r>
              <a:rPr lang="en-US" dirty="0" err="1"/>
              <a:t>nums.append</a:t>
            </a:r>
            <a:r>
              <a:rPr lang="en-US" dirty="0"/>
              <a:t>(values)</a:t>
            </a:r>
          </a:p>
          <a:p>
            <a:r>
              <a:rPr lang="en-US" dirty="0"/>
              <a:t>                except:</a:t>
            </a:r>
          </a:p>
          <a:p>
            <a:r>
              <a:rPr lang="en-US" dirty="0"/>
              <a:t>                    pass</a:t>
            </a:r>
          </a:p>
          <a:p>
            <a:r>
              <a:rPr lang="en-US" dirty="0"/>
              <a:t>            else :</a:t>
            </a:r>
          </a:p>
          <a:p>
            <a:r>
              <a:rPr lang="en-US" dirty="0"/>
              <a:t>                pass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6218" y="6352091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27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834" y="253305"/>
            <a:ext cx="11705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cap="all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этап получения статистических показателей и преобразования их во временной ряд</a:t>
            </a:r>
          </a:p>
        </p:txBody>
      </p:sp>
    </p:spTree>
    <p:extLst>
      <p:ext uri="{BB962C8B-B14F-4D97-AF65-F5344CB8AC3E}">
        <p14:creationId xmlns:p14="http://schemas.microsoft.com/office/powerpoint/2010/main" val="410600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38" y="1073890"/>
            <a:ext cx="3452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Определяем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дату текстовой записи и числовое значение в выделенный для этого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датасет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35078" y="1042761"/>
            <a:ext cx="47310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Фрагмент </a:t>
            </a:r>
            <a:r>
              <a:rPr lang="ru-RU" dirty="0" smtClean="0"/>
              <a:t>кода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            </a:t>
            </a:r>
            <a:r>
              <a:rPr lang="en-US" dirty="0"/>
              <a:t>if </a:t>
            </a:r>
            <a:r>
              <a:rPr lang="en-US" dirty="0" err="1"/>
              <a:t>nums</a:t>
            </a:r>
            <a:r>
              <a:rPr lang="en-US" dirty="0"/>
              <a:t>:</a:t>
            </a:r>
          </a:p>
          <a:p>
            <a:r>
              <a:rPr lang="en-US" dirty="0"/>
              <a:t>                </a:t>
            </a:r>
            <a:r>
              <a:rPr lang="en-US" dirty="0" err="1"/>
              <a:t>final_number</a:t>
            </a:r>
            <a:r>
              <a:rPr lang="en-US" dirty="0"/>
              <a:t> = int(''.join(</a:t>
            </a:r>
            <a:r>
              <a:rPr lang="en-US" dirty="0" err="1"/>
              <a:t>nums</a:t>
            </a:r>
            <a:r>
              <a:rPr lang="en-US" dirty="0"/>
              <a:t>))</a:t>
            </a:r>
          </a:p>
          <a:p>
            <a:r>
              <a:rPr lang="en-US" dirty="0"/>
              <a:t>                    </a:t>
            </a:r>
          </a:p>
          <a:p>
            <a:r>
              <a:rPr lang="en-US" dirty="0"/>
              <a:t>                </a:t>
            </a:r>
            <a:r>
              <a:rPr lang="en-US" dirty="0" err="1"/>
              <a:t>new_row</a:t>
            </a:r>
            <a:r>
              <a:rPr lang="en-US" dirty="0"/>
              <a:t> = {'date':</a:t>
            </a:r>
            <a:r>
              <a:rPr lang="en-US" dirty="0" err="1"/>
              <a:t>Data_preprocessing.date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'</a:t>
            </a:r>
            <a:r>
              <a:rPr lang="en-US" dirty="0" err="1"/>
              <a:t>recovered_in_all</a:t>
            </a:r>
            <a:r>
              <a:rPr lang="en-US" dirty="0"/>
              <a:t>': </a:t>
            </a:r>
            <a:r>
              <a:rPr lang="en-US" dirty="0" err="1"/>
              <a:t>final_number</a:t>
            </a:r>
            <a:r>
              <a:rPr lang="en-US" dirty="0"/>
              <a:t>}</a:t>
            </a:r>
          </a:p>
          <a:p>
            <a:r>
              <a:rPr lang="en-US" dirty="0"/>
              <a:t>                </a:t>
            </a:r>
            <a:r>
              <a:rPr lang="en-US" dirty="0" err="1"/>
              <a:t>recovered_in_all</a:t>
            </a:r>
            <a:r>
              <a:rPr lang="en-US" dirty="0"/>
              <a:t> = </a:t>
            </a:r>
            <a:r>
              <a:rPr lang="en-US" dirty="0" err="1"/>
              <a:t>recovered_in_all.append</a:t>
            </a:r>
            <a:r>
              <a:rPr lang="en-US" dirty="0"/>
              <a:t>(</a:t>
            </a:r>
            <a:r>
              <a:rPr lang="en-US" dirty="0" err="1"/>
              <a:t>new_row</a:t>
            </a:r>
            <a:r>
              <a:rPr lang="en-US" dirty="0"/>
              <a:t>, </a:t>
            </a:r>
            <a:r>
              <a:rPr lang="en-US" dirty="0" err="1"/>
              <a:t>ignore_index</a:t>
            </a:r>
            <a:r>
              <a:rPr lang="en-US" dirty="0"/>
              <a:t>=True)</a:t>
            </a:r>
          </a:p>
          <a:p>
            <a:r>
              <a:rPr lang="en-US" dirty="0"/>
              <a:t>                print(</a:t>
            </a:r>
            <a:r>
              <a:rPr lang="en-US" dirty="0" err="1"/>
              <a:t>new_row</a:t>
            </a:r>
            <a:r>
              <a:rPr lang="en-US" dirty="0"/>
              <a:t>)</a:t>
            </a:r>
          </a:p>
          <a:p>
            <a:r>
              <a:rPr lang="en-US" dirty="0"/>
              <a:t>            else:</a:t>
            </a:r>
          </a:p>
          <a:p>
            <a:r>
              <a:rPr lang="en-US" dirty="0"/>
              <a:t>                continue</a:t>
            </a:r>
          </a:p>
        </p:txBody>
      </p:sp>
      <p:pic>
        <p:nvPicPr>
          <p:cNvPr id="7170" name="Picture 2" descr="https://lh5.googleusercontent.com/AtJtec5rsps5-F_eTuM4Bzhq6JnHZiQvpqOZy0BuwG0SMh2zyHcxklPo2rRpB8HU9i3lJr3KF1pnb4hGuVcwvW6ptEFUm1Pxr-D37k6TFuCQObV8c98SJ2MZQZLP_7qJ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704755"/>
            <a:ext cx="5374620" cy="359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2904" y="6397823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28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22" y="105882"/>
            <a:ext cx="10638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cap="all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этап получения статистических показателей и преобразования их во временной ряд</a:t>
            </a:r>
          </a:p>
        </p:txBody>
      </p:sp>
    </p:spTree>
    <p:extLst>
      <p:ext uri="{BB962C8B-B14F-4D97-AF65-F5344CB8AC3E}">
        <p14:creationId xmlns:p14="http://schemas.microsoft.com/office/powerpoint/2010/main" val="1272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527" y="831830"/>
            <a:ext cx="577463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результате формирования набора данных мы задаем 5 вопросов к текстовым записям: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“умерло умерших погибли скончались” - для сбора информации о количество погибших в сутки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“выздоровело восстановились выздоровели лечение” - для сбора информации о количестве выздоровевших в сутки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“новые случаи заражения инфекция” - для сбора информации о случаях инфицирования в сутки (от 21.03.2020 по 15.06.2021)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“выявлено новых случаев заражения коронавирусной инфекцией” - для сбора информации о случаях инфицирования в сутки (от 16.06. 2021 по 07.02.2022, из-за кардинального изменения структуры постов)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“вылечившихся инфекции увеличилось” - для сбора информации по сумме случаев инфицирования </a:t>
            </a: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74375" y="1803287"/>
            <a:ext cx="367748" cy="50689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374375" y="2723871"/>
            <a:ext cx="367748" cy="50689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374375" y="3817175"/>
            <a:ext cx="367748" cy="50689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362779" y="5127258"/>
            <a:ext cx="367748" cy="50689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374375" y="6135694"/>
            <a:ext cx="367748" cy="50689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lh6.googleusercontent.com/fMUBK5cr7pOKz7I65wkMm4T5aQHG9r9HQZh9Tww8nd0fNoCslRDWwX5wj6JwWr8J5h34ngymAHPQpcsu-jsfW2MYKfxMZh14BPq2cYINi8B6tSt3n0nbcnQLSQZn3xVI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48" y="1411357"/>
            <a:ext cx="52292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166113" y="3990728"/>
            <a:ext cx="50175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Полученный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датасет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после выполнения процессов поиска информации числовых показателей в текстах постов Оперативного штаба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Вконтакте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по городу Москва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272173" y="6464027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29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4252" y="253305"/>
            <a:ext cx="8362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Вопросы к тестовым записям</a:t>
            </a:r>
            <a:endParaRPr lang="ru-RU" sz="24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07181" y="105679"/>
            <a:ext cx="11769969" cy="3755121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zh-CN" sz="2400" kern="0" dirty="0">
                <a:solidFill>
                  <a:srgbClr val="3D5C00"/>
                </a:solidFill>
                <a:ea typeface="SimSun" panose="02010600030101010101" pitchFamily="2" charset="-122"/>
              </a:rPr>
              <a:t>Научная новизна работы обусловлена тем, что в ней</a:t>
            </a:r>
            <a:r>
              <a:rPr lang="ru-RU" altLang="zh-CN" sz="2400" kern="0" dirty="0" smtClean="0">
                <a:solidFill>
                  <a:srgbClr val="3D5C00"/>
                </a:solidFill>
                <a:ea typeface="SimSun" panose="02010600030101010101" pitchFamily="2" charset="-122"/>
              </a:rPr>
              <a:t>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altLang="zh-CN" sz="2400" kern="0" dirty="0" smtClean="0">
              <a:solidFill>
                <a:srgbClr val="3D5C00"/>
              </a:solidFill>
              <a:ea typeface="SimSun" panose="02010600030101010101" pitchFamily="2" charset="-122"/>
            </a:endParaRPr>
          </a:p>
          <a:p>
            <a:pPr marL="0" marR="76835" indent="0" algn="just">
              <a:spcBef>
                <a:spcPts val="0"/>
              </a:spcBef>
              <a:spcAft>
                <a:spcPts val="0"/>
              </a:spcAft>
              <a:buSzPts val="1400"/>
              <a:buNone/>
              <a:tabLst>
                <a:tab pos="70612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	Предложена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концепция</a:t>
            </a:r>
            <a:r>
              <a:rPr lang="ru-RU" spc="-6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семантико – ассоциативного анализа и синтеза данных,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ориентированная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мониторинг, добычу из различных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источников, обработку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анализ неструктурированных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текстовых данных,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включающая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себя следующие этапы:</a:t>
            </a:r>
          </a:p>
          <a:p>
            <a:pPr marL="74930" marR="75565" lvl="0" indent="448945" algn="just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и обработка данных с использованием традиционных математических моделей. </a:t>
            </a:r>
          </a:p>
          <a:p>
            <a:pPr marL="74930" marR="75565" lvl="0" indent="448945" algn="just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Поиск компьютерно-ориентированных математических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моделей.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75565" lvl="0" indent="448945" algn="just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Обобщение концепции данных. Разработка программного обеспечения для хранения,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поиска, обработки и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анализа неструктурированных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текстовых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данных .</a:t>
            </a:r>
          </a:p>
          <a:p>
            <a:pPr marL="74930" marR="75565" lvl="0" indent="448945" algn="just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инструментов принятия решений и онтологических информационных систем.</a:t>
            </a:r>
          </a:p>
          <a:p>
            <a:pPr marL="0" marR="76835" indent="0" algn="just">
              <a:spcBef>
                <a:spcPts val="0"/>
              </a:spcBef>
              <a:spcAft>
                <a:spcPts val="0"/>
              </a:spcAft>
              <a:buSzPts val="1400"/>
              <a:buNone/>
              <a:tabLst>
                <a:tab pos="70612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	Разработаны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новых информационных технологий и методики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ряда актуальных прикладных задач, </a:t>
            </a:r>
            <a:r>
              <a:rPr lang="ru-RU" b="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обеспечивающие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принятие решений на основе технологий искусственного интеллекта.</a:t>
            </a:r>
          </a:p>
          <a:p>
            <a:pPr marL="0" marR="75565" lvl="0" indent="0" algn="just">
              <a:spcBef>
                <a:spcPts val="0"/>
              </a:spcBef>
              <a:spcAft>
                <a:spcPts val="0"/>
              </a:spcAft>
              <a:buSzPts val="1400"/>
              <a:buNone/>
              <a:tabLst>
                <a:tab pos="694055" algn="l"/>
              </a:tabLst>
            </a:pPr>
            <a:endParaRPr lang="ru-RU" altLang="zh-CN" sz="2000" kern="0" dirty="0">
              <a:ea typeface="SimSun" panose="02010600030101010101" pitchFamily="2" charset="-12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1617" y="4600743"/>
            <a:ext cx="11875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75565" algn="just" fontAlgn="base">
              <a:buClr>
                <a:schemeClr val="folHlink"/>
              </a:buClr>
            </a:pPr>
            <a:r>
              <a:rPr lang="ru-RU" altLang="zh-CN" sz="2000" b="1" kern="0" dirty="0" smtClean="0">
                <a:solidFill>
                  <a:srgbClr val="3D5C00"/>
                </a:solidFill>
                <a:ea typeface="SimSun" panose="02010600030101010101" pitchFamily="2" charset="-122"/>
              </a:rPr>
              <a:t>Решаемая проблема:</a:t>
            </a:r>
            <a:endParaRPr lang="ru-RU" altLang="zh-CN" sz="2000" b="1" kern="0" dirty="0">
              <a:solidFill>
                <a:srgbClr val="3D5C00"/>
              </a:solidFill>
              <a:ea typeface="SimSun" panose="02010600030101010101" pitchFamily="2" charset="-122"/>
            </a:endParaRPr>
          </a:p>
          <a:p>
            <a:pPr marL="74930" marR="75565" indent="448945" algn="just" fontAlgn="base">
              <a:buClr>
                <a:schemeClr val="folHlink"/>
              </a:buClr>
              <a:buFont typeface="Wingdings" panose="05000000000000000000" pitchFamily="2" charset="2"/>
              <a:buChar char="u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методов и подходов создания объектно-ориентированной информационной среды для определения семантических паттернов в текстовых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11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520" y="1249597"/>
            <a:ext cx="48246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Для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заполнения пропуска значений используется процесс интерполяции данных  - нахождение неизвестных промежуточных значений некоторой функции, по имеющемуся дискретному набору её известных значений. </a:t>
            </a:r>
          </a:p>
          <a:p>
            <a:endParaRPr lang="ru-RU" dirty="0"/>
          </a:p>
          <a:p>
            <a:r>
              <a:rPr lang="ru-RU" dirty="0" smtClean="0"/>
              <a:t>Данный </a:t>
            </a:r>
            <a:r>
              <a:rPr lang="ru-RU" dirty="0"/>
              <a:t>процесс осуществляется посредством </a:t>
            </a:r>
            <a:r>
              <a:rPr lang="ru-RU" dirty="0" smtClean="0"/>
              <a:t>применения </a:t>
            </a:r>
            <a:r>
              <a:rPr lang="ru-RU" dirty="0"/>
              <a:t>“</a:t>
            </a:r>
            <a:r>
              <a:rPr lang="ru-RU" dirty="0" err="1"/>
              <a:t>interpolate</a:t>
            </a:r>
            <a:r>
              <a:rPr lang="ru-RU" dirty="0"/>
              <a:t>” (интерполяции) библиотеки </a:t>
            </a:r>
            <a:r>
              <a:rPr lang="ru-RU" dirty="0" err="1"/>
              <a:t>Pandas</a:t>
            </a:r>
            <a:r>
              <a:rPr lang="ru-RU" dirty="0"/>
              <a:t>, методом “</a:t>
            </a:r>
            <a:r>
              <a:rPr lang="ru-RU" dirty="0" err="1"/>
              <a:t>linear</a:t>
            </a:r>
            <a:r>
              <a:rPr lang="ru-RU" dirty="0"/>
              <a:t>” - аналог линейной регрессии. Ссылка на документацию: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pandas.pydata.org/pandas-docs/stable/reference/api/pandas.DataFrame.interpolate.html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6211" y="1118602"/>
            <a:ext cx="68074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Фрагмент </a:t>
            </a:r>
            <a:r>
              <a:rPr lang="ru-RU" dirty="0" smtClean="0"/>
              <a:t>кода </a:t>
            </a:r>
            <a:r>
              <a:rPr lang="ru-RU" dirty="0"/>
              <a:t>(указание первого случая восстановления):</a:t>
            </a:r>
          </a:p>
          <a:p>
            <a:endParaRPr lang="ru-RU" dirty="0"/>
          </a:p>
          <a:p>
            <a:r>
              <a:rPr lang="ru-RU" dirty="0"/>
              <a:t># Первый выздоровевший "2020-03-06" - </a:t>
            </a:r>
            <a:r>
              <a:rPr lang="en-US" dirty="0"/>
              <a:t>https://www.mos.ru/news/item/70700073/</a:t>
            </a:r>
          </a:p>
          <a:p>
            <a:r>
              <a:rPr lang="en-US" dirty="0" err="1"/>
              <a:t>StopCorona_and_VK.loc</a:t>
            </a:r>
            <a:r>
              <a:rPr lang="en-US" dirty="0"/>
              <a:t>[</a:t>
            </a:r>
            <a:r>
              <a:rPr lang="en-US" dirty="0" err="1"/>
              <a:t>StopCorona_and_VK</a:t>
            </a:r>
            <a:r>
              <a:rPr lang="en-US" dirty="0"/>
              <a:t>['date'].</a:t>
            </a:r>
            <a:r>
              <a:rPr lang="en-US" dirty="0" err="1"/>
              <a:t>eq</a:t>
            </a:r>
            <a:r>
              <a:rPr lang="en-US" dirty="0"/>
              <a:t>('2020-03-06'), '</a:t>
            </a:r>
            <a:r>
              <a:rPr lang="en-US" dirty="0" err="1"/>
              <a:t>recovered_in_all</a:t>
            </a:r>
            <a:r>
              <a:rPr lang="en-US" dirty="0"/>
              <a:t>'] = 1.0</a:t>
            </a:r>
          </a:p>
          <a:p>
            <a:r>
              <a:rPr lang="en-US" dirty="0" err="1"/>
              <a:t>StopCorona_and_VK</a:t>
            </a:r>
            <a:r>
              <a:rPr lang="en-US" dirty="0"/>
              <a:t> = </a:t>
            </a:r>
            <a:r>
              <a:rPr lang="en-US" dirty="0" err="1"/>
              <a:t>StopCorona_and_VK.set_index</a:t>
            </a:r>
            <a:r>
              <a:rPr lang="en-US" dirty="0"/>
              <a:t>('date')</a:t>
            </a:r>
          </a:p>
          <a:p>
            <a:endParaRPr lang="en-US" dirty="0"/>
          </a:p>
          <a:p>
            <a:r>
              <a:rPr lang="ru-RU" dirty="0"/>
              <a:t>Фрагмент </a:t>
            </a:r>
            <a:r>
              <a:rPr lang="ru-RU" dirty="0" smtClean="0"/>
              <a:t>кода </a:t>
            </a:r>
            <a:r>
              <a:rPr lang="ru-RU" dirty="0"/>
              <a:t>(восстановление данных с применением интерполяции):</a:t>
            </a:r>
          </a:p>
          <a:p>
            <a:endParaRPr lang="ru-RU" dirty="0"/>
          </a:p>
          <a:p>
            <a:r>
              <a:rPr lang="ru-RU" dirty="0"/>
              <a:t># Применение интерполяции для высчитыванию пропущенных значений для поля "</a:t>
            </a:r>
            <a:r>
              <a:rPr lang="en-US" dirty="0" err="1"/>
              <a:t>recovered_in_all</a:t>
            </a:r>
            <a:r>
              <a:rPr lang="en-US" dirty="0"/>
              <a:t>" (</a:t>
            </a:r>
            <a:r>
              <a:rPr lang="ru-RU" dirty="0"/>
              <a:t>аналог линейной регрессии)</a:t>
            </a:r>
          </a:p>
          <a:p>
            <a:r>
              <a:rPr lang="en-US" dirty="0" err="1"/>
              <a:t>interpolate_recovered_all</a:t>
            </a:r>
            <a:r>
              <a:rPr lang="en-US" dirty="0"/>
              <a:t> = </a:t>
            </a:r>
            <a:r>
              <a:rPr lang="en-US" dirty="0" err="1"/>
              <a:t>StopCorona_and_VK</a:t>
            </a:r>
            <a:r>
              <a:rPr lang="en-US" dirty="0"/>
              <a:t>['</a:t>
            </a:r>
            <a:r>
              <a:rPr lang="en-US" dirty="0" err="1"/>
              <a:t>recovered_in_all</a:t>
            </a:r>
            <a:r>
              <a:rPr lang="en-US" dirty="0"/>
              <a:t>'].interpolate(method='linear')</a:t>
            </a:r>
          </a:p>
          <a:p>
            <a:r>
              <a:rPr lang="en-US" dirty="0" err="1"/>
              <a:t>interpolate_recovered_all</a:t>
            </a:r>
            <a:r>
              <a:rPr lang="en-US" dirty="0"/>
              <a:t> = </a:t>
            </a:r>
            <a:r>
              <a:rPr lang="en-US" dirty="0" err="1"/>
              <a:t>pd.DataFrame</a:t>
            </a:r>
            <a:r>
              <a:rPr lang="en-US" dirty="0"/>
              <a:t>({'date': </a:t>
            </a:r>
            <a:r>
              <a:rPr lang="en-US" dirty="0" err="1"/>
              <a:t>interpolate_recovered_all.index</a:t>
            </a:r>
            <a:r>
              <a:rPr lang="en-US" dirty="0"/>
              <a:t>, '</a:t>
            </a:r>
            <a:r>
              <a:rPr lang="en-US" dirty="0" err="1"/>
              <a:t>recovered_in_all</a:t>
            </a:r>
            <a:r>
              <a:rPr lang="en-US" dirty="0"/>
              <a:t>': </a:t>
            </a:r>
            <a:r>
              <a:rPr lang="en-US" dirty="0" err="1"/>
              <a:t>interpolate_recovered_all.values</a:t>
            </a:r>
            <a:r>
              <a:rPr lang="en-US" dirty="0"/>
              <a:t>})</a:t>
            </a:r>
          </a:p>
          <a:p>
            <a:r>
              <a:rPr lang="en-US" dirty="0" err="1"/>
              <a:t>interpolate_recovered_all.recovered_in_all</a:t>
            </a:r>
            <a:r>
              <a:rPr lang="en-US" dirty="0"/>
              <a:t> = </a:t>
            </a:r>
            <a:r>
              <a:rPr lang="en-US" dirty="0" err="1"/>
              <a:t>interpolate_recovered_all.recovered_in_all.round</a:t>
            </a:r>
            <a:r>
              <a:rPr lang="en-US" dirty="0"/>
              <a:t>()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6704" y="6385788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30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835" y="253305"/>
            <a:ext cx="10638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cap="all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этап получения статистических показателей и преобразования их во временной ряд</a:t>
            </a:r>
          </a:p>
        </p:txBody>
      </p:sp>
    </p:spTree>
    <p:extLst>
      <p:ext uri="{BB962C8B-B14F-4D97-AF65-F5344CB8AC3E}">
        <p14:creationId xmlns:p14="http://schemas.microsoft.com/office/powerpoint/2010/main" val="31843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3.googleusercontent.com/y--pQPnkoEo-qGTqhqHdLLoDU3cGt7Ypn9nJGA2UiQ7IokJxavSx_OozUUlpEhHjDqi-8yyi9MMWzRaJDZSxxFCMcacHSGe4DiP_JOCQ2D6zhVThLJbivzRO2DXee6jG5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5" y="0"/>
            <a:ext cx="2538289" cy="56427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accent5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657671"/>
            <a:ext cx="3519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Полученный набор данных после выполнения процессов восстановления пропущенных 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значений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56644" y="6360697"/>
            <a:ext cx="2743200" cy="365125"/>
          </a:xfrm>
        </p:spPr>
        <p:txBody>
          <a:bodyPr/>
          <a:lstStyle/>
          <a:p>
            <a:fld id="{9724C9B5-AF63-4FD0-BE48-FB6E487DBC12}" type="slidenum">
              <a:rPr lang="ru-RU" sz="1800" smtClean="0">
                <a:solidFill>
                  <a:schemeClr val="tx1"/>
                </a:solidFill>
              </a:rPr>
              <a:pPr/>
              <a:t>31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1321" y="46166"/>
            <a:ext cx="857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Сравнительный эксперимент: данные со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СтопКоронаВирус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и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ОШ </a:t>
            </a:r>
            <a:r>
              <a:rPr 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Вконтакте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(модуль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NLP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dirty="0"/>
          </a:p>
        </p:txBody>
      </p:sp>
      <p:pic>
        <p:nvPicPr>
          <p:cNvPr id="9" name="Picture 2" descr="https://lh6.googleusercontent.com/blCXyw-ZipG9RIPj66C-vV_SpKNTaxpw5iRnOUeGX60V-oMD_od1lQhFCyomdPLYLjBD5wnWHdE5Ap5R_Kq2w1bJ7tX57b7ZrWgKsLtgW845AeEhb8It7YE5F2Ax-74Y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15" y="369333"/>
            <a:ext cx="7523133" cy="32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4.googleusercontent.com/ALPIFA3O0IGYkBElOE-nljkYI6Ret4R2sFmQepJZQDoGLrxCtPXvb1wckOsQGytUoOG5Lk9pTmbMM7rHCrELXKYr4st8SGCndoUlvgMNyAPACgBom_vdouvqFQw3OMVQ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96" y="3587196"/>
            <a:ext cx="7595152" cy="31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7517" y="2056"/>
            <a:ext cx="12184483" cy="169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Прямоугольник 4"/>
          <p:cNvSpPr/>
          <p:nvPr/>
        </p:nvSpPr>
        <p:spPr>
          <a:xfrm>
            <a:off x="132735" y="216178"/>
            <a:ext cx="1154798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Дополнительные параметры</a:t>
            </a: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реализованные для извлечения </a:t>
            </a: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с помощью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СААиСТД открытых </a:t>
            </a: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источников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58502"/>
              </p:ext>
            </p:extLst>
          </p:nvPr>
        </p:nvGraphicFramePr>
        <p:xfrm>
          <a:off x="432487" y="1812634"/>
          <a:ext cx="11334541" cy="2992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6348">
                  <a:extLst>
                    <a:ext uri="{9D8B030D-6E8A-4147-A177-3AD203B41FA5}">
                      <a16:colId xmlns:a16="http://schemas.microsoft.com/office/drawing/2014/main" val="2841289157"/>
                    </a:ext>
                  </a:extLst>
                </a:gridCol>
                <a:gridCol w="762352">
                  <a:extLst>
                    <a:ext uri="{9D8B030D-6E8A-4147-A177-3AD203B41FA5}">
                      <a16:colId xmlns:a16="http://schemas.microsoft.com/office/drawing/2014/main" val="4120778241"/>
                    </a:ext>
                  </a:extLst>
                </a:gridCol>
                <a:gridCol w="5915841">
                  <a:extLst>
                    <a:ext uri="{9D8B030D-6E8A-4147-A177-3AD203B41FA5}">
                      <a16:colId xmlns:a16="http://schemas.microsoft.com/office/drawing/2014/main" val="3262927546"/>
                    </a:ext>
                  </a:extLst>
                </a:gridCol>
              </a:tblGrid>
              <a:tr h="8662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2438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Ежедневное количество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положительных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тестов, выявляющих наличие вируса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9516" marR="49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2286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 marL="49516" marR="49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Статистическая информация, эквивалентная случаям инфицирования, табличные данные по области, по городам (некоторым) получаем из текстовой информации с помощью методов NLP и процессов восстановления данных</a:t>
                      </a:r>
                    </a:p>
                  </a:txBody>
                  <a:tcPr marL="49516" marR="49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99297"/>
                  </a:ext>
                </a:extLst>
              </a:tr>
              <a:tr h="43312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Ежедневное количество смертей, вызванных исследуемым вирусом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9516" marR="49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9516" marR="49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Область/город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16" marR="49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99337"/>
                  </a:ext>
                </a:extLst>
              </a:tr>
              <a:tr h="866243">
                <a:tc>
                  <a:txBody>
                    <a:bodyPr/>
                    <a:lstStyle/>
                    <a:p>
                      <a:pPr marL="0" indent="42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Еженедельные показатели избыточной смертности по любой причине, в зависимости от пола и возраста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9516" marR="49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9516" marR="49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парсер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областям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подготовленных Интернет источников.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полу и возрасту берутся с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РосСтата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Показатель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делится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соотношении–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области.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16" marR="49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288027"/>
                  </a:ext>
                </a:extLst>
              </a:tr>
              <a:tr h="5540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Ежедневное количество людей, прошедших вакцинацию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9516" marR="49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9516" marR="495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Gogov и дополнительные данные со СтопКоронаВирус.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16" marR="49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50962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32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721163"/>
              </p:ext>
            </p:extLst>
          </p:nvPr>
        </p:nvGraphicFramePr>
        <p:xfrm>
          <a:off x="432487" y="4805036"/>
          <a:ext cx="1133454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6226">
                  <a:extLst>
                    <a:ext uri="{9D8B030D-6E8A-4147-A177-3AD203B41FA5}">
                      <a16:colId xmlns:a16="http://schemas.microsoft.com/office/drawing/2014/main" val="1134546121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1648234351"/>
                    </a:ext>
                  </a:extLst>
                </a:gridCol>
                <a:gridCol w="5902940">
                  <a:extLst>
                    <a:ext uri="{9D8B030D-6E8A-4147-A177-3AD203B41FA5}">
                      <a16:colId xmlns:a16="http://schemas.microsoft.com/office/drawing/2014/main" val="4213733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Требование ношения масок в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местах (действует / не действует)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Текстовые приказы и доп.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парсеры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СтопКоронаВируса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470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Требование ношения перчаток в общественных местах (действует / не действует)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Текстовые приказы и доп.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парсеры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СтопКоронаВируса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360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9920" algn="l"/>
                          <a:tab pos="56642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Требуемая социальная дистанция в общественных местах (в метрах)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Приказы по областям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08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0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33</a:t>
            </a:fld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0" y="2057"/>
            <a:ext cx="12184483" cy="1002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Прямоугольник 4"/>
          <p:cNvSpPr/>
          <p:nvPr/>
        </p:nvSpPr>
        <p:spPr>
          <a:xfrm>
            <a:off x="221673" y="-11387"/>
            <a:ext cx="1173327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Разработка </a:t>
            </a: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технологий и методик решения прикладных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задач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398" y="1313980"/>
            <a:ext cx="116398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cs typeface="Arial" panose="020B0604020202020204" pitchFamily="34" charset="0"/>
              </a:rPr>
              <a:t>Разработан программный инструмент </a:t>
            </a:r>
            <a:r>
              <a:rPr lang="ru-RU" sz="2400" dirty="0">
                <a:cs typeface="Arial" panose="020B0604020202020204" pitchFamily="34" charset="0"/>
              </a:rPr>
              <a:t>автоматического построения </a:t>
            </a:r>
            <a:r>
              <a:rPr lang="ru-RU" sz="2400" dirty="0" smtClean="0">
                <a:cs typeface="Arial" panose="020B0604020202020204" pitchFamily="34" charset="0"/>
              </a:rPr>
              <a:t>онтологий</a:t>
            </a:r>
            <a:r>
              <a:rPr lang="ru-RU" sz="2400" dirty="0" smtClean="0"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cs typeface="Arial" panose="020B0604020202020204" pitchFamily="34" charset="0"/>
              </a:rPr>
              <a:t>Разработан модуль </a:t>
            </a:r>
            <a:r>
              <a:rPr lang="ru-RU" sz="2400" dirty="0">
                <a:cs typeface="Arial" panose="020B0604020202020204" pitchFamily="34" charset="0"/>
              </a:rPr>
              <a:t>обработки </a:t>
            </a:r>
            <a:r>
              <a:rPr lang="ru-RU" sz="2400" dirty="0" smtClean="0">
                <a:cs typeface="Arial" panose="020B0604020202020204" pitchFamily="34" charset="0"/>
              </a:rPr>
              <a:t>текстовых данных </a:t>
            </a:r>
            <a:r>
              <a:rPr lang="ru-RU" sz="2400" dirty="0">
                <a:cs typeface="Arial" panose="020B0604020202020204" pitchFamily="34" charset="0"/>
              </a:rPr>
              <a:t>потенциальных заемщиков </a:t>
            </a:r>
            <a:r>
              <a:rPr lang="ru-RU" sz="2400" dirty="0" smtClean="0">
                <a:cs typeface="Arial" panose="020B0604020202020204" pitchFamily="34" charset="0"/>
              </a:rPr>
              <a:t>банка.</a:t>
            </a:r>
            <a:endParaRPr lang="ru-RU" sz="2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cs typeface="Arial" panose="020B0604020202020204" pitchFamily="34" charset="0"/>
              </a:rPr>
              <a:t>Разработан </a:t>
            </a:r>
            <a:r>
              <a:rPr lang="ru-RU" sz="2400" dirty="0">
                <a:cs typeface="Arial" panose="020B0604020202020204" pitchFamily="34" charset="0"/>
              </a:rPr>
              <a:t>программный инструмент </a:t>
            </a:r>
            <a:r>
              <a:rPr lang="ru-RU" sz="2400" dirty="0" smtClean="0">
                <a:cs typeface="Arial" panose="020B0604020202020204" pitchFamily="34" charset="0"/>
              </a:rPr>
              <a:t>обработки </a:t>
            </a:r>
            <a:r>
              <a:rPr lang="ru-RU" sz="2400" dirty="0" smtClean="0">
                <a:cs typeface="Arial" panose="020B0604020202020204" pitchFamily="34" charset="0"/>
              </a:rPr>
              <a:t>естественного </a:t>
            </a:r>
            <a:r>
              <a:rPr lang="ru-RU" sz="2400" dirty="0">
                <a:cs typeface="Arial" panose="020B0604020202020204" pitchFamily="34" charset="0"/>
              </a:rPr>
              <a:t>языка для решения прикладной задачи извлечения статистических данных из </a:t>
            </a:r>
            <a:r>
              <a:rPr lang="ru-RU" sz="2400" dirty="0" smtClean="0">
                <a:cs typeface="Arial" panose="020B0604020202020204" pitchFamily="34" charset="0"/>
              </a:rPr>
              <a:t>текста.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cs typeface="Arial" panose="020B0604020202020204" pitchFamily="34" charset="0"/>
              </a:rPr>
              <a:t>Разработана графовая нейронная сеть </a:t>
            </a:r>
            <a:r>
              <a:rPr lang="ru-RU" sz="2400" dirty="0">
                <a:cs typeface="Arial" panose="020B0604020202020204" pitchFamily="34" charset="0"/>
              </a:rPr>
              <a:t>обработки текстовых </a:t>
            </a:r>
            <a:r>
              <a:rPr lang="ru-RU" sz="2400" dirty="0" smtClean="0">
                <a:cs typeface="Arial" panose="020B0604020202020204" pitchFamily="34" charset="0"/>
              </a:rPr>
              <a:t>данных.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cs typeface="Arial" panose="020B0604020202020204" pitchFamily="34" charset="0"/>
              </a:rPr>
              <a:t>Разработан программный инструмент </a:t>
            </a:r>
            <a:r>
              <a:rPr lang="ru-RU" sz="2400" dirty="0" smtClean="0">
                <a:cs typeface="Arial" panose="020B0604020202020204" pitchFamily="34" charset="0"/>
              </a:rPr>
              <a:t>для </a:t>
            </a:r>
            <a:r>
              <a:rPr lang="ru-RU" sz="2400" dirty="0">
                <a:cs typeface="Arial" panose="020B0604020202020204" pitchFamily="34" charset="0"/>
              </a:rPr>
              <a:t>автоматического извлечения и защиты конфиденциальной </a:t>
            </a:r>
            <a:r>
              <a:rPr lang="ru-RU" sz="2400" dirty="0" smtClean="0">
                <a:cs typeface="Arial" panose="020B0604020202020204" pitchFamily="34" charset="0"/>
              </a:rPr>
              <a:t>информации.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cs typeface="Arial" panose="020B0604020202020204" pitchFamily="34" charset="0"/>
              </a:rPr>
              <a:t>Разработан программный инструмент </a:t>
            </a:r>
            <a:r>
              <a:rPr lang="ru-RU" sz="2400" dirty="0" smtClean="0">
                <a:cs typeface="Arial" panose="020B0604020202020204" pitchFamily="34" charset="0"/>
              </a:rPr>
              <a:t>для </a:t>
            </a:r>
            <a:r>
              <a:rPr lang="ru-RU" sz="2400" dirty="0">
                <a:cs typeface="Arial" panose="020B0604020202020204" pitchFamily="34" charset="0"/>
              </a:rPr>
              <a:t>построения отчетов анализа общественного мнения на основе данных из различных информационных </a:t>
            </a:r>
            <a:r>
              <a:rPr lang="ru-RU" sz="2400" dirty="0" smtClean="0">
                <a:cs typeface="Arial" panose="020B0604020202020204" pitchFamily="34" charset="0"/>
              </a:rPr>
              <a:t>источников.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cs typeface="Arial" panose="020B0604020202020204" pitchFamily="34" charset="0"/>
              </a:rPr>
              <a:t>Разработан модуль </a:t>
            </a:r>
            <a:r>
              <a:rPr lang="ru-RU" sz="2400" dirty="0">
                <a:cs typeface="Arial" panose="020B0604020202020204" pitchFamily="34" charset="0"/>
              </a:rPr>
              <a:t>чат – бота (интеллектуального агента с многомиллиардной языковой моделью</a:t>
            </a:r>
            <a:r>
              <a:rPr lang="ru-RU" sz="2400" dirty="0" smtClean="0"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cs typeface="Arial" panose="020B0604020202020204" pitchFamily="34" charset="0"/>
              </a:rPr>
              <a:t>Разработан комплекс программ тестирования.</a:t>
            </a:r>
            <a:endParaRPr lang="ru-RU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6019" y="6294217"/>
            <a:ext cx="2743200" cy="365125"/>
          </a:xfrm>
        </p:spPr>
        <p:txBody>
          <a:bodyPr/>
          <a:lstStyle/>
          <a:p>
            <a:fld id="{3CE494BF-49C2-4F1E-B4FD-B41DBDAC1DE0}" type="slidenum">
              <a:rPr lang="ru-RU" smtClean="0"/>
              <a:t>34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6" y="125464"/>
            <a:ext cx="2974759" cy="323424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562" y="142763"/>
            <a:ext cx="2807930" cy="321694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359" y="142763"/>
            <a:ext cx="2753389" cy="31996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5" y="3563882"/>
            <a:ext cx="2974759" cy="315759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562" y="3591157"/>
            <a:ext cx="2929392" cy="313075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822" y="3591376"/>
            <a:ext cx="2810329" cy="313031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5836" y="121627"/>
            <a:ext cx="2113948" cy="30986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9099" y="3480613"/>
            <a:ext cx="2139350" cy="31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35</a:t>
            </a:fld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0" y="2058"/>
            <a:ext cx="12184483" cy="540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Прямоугольник 4"/>
          <p:cNvSpPr/>
          <p:nvPr/>
        </p:nvSpPr>
        <p:spPr>
          <a:xfrm>
            <a:off x="510197" y="-11387"/>
            <a:ext cx="1144474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Разработка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программ тестирования 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200" y="706303"/>
            <a:ext cx="3918415" cy="49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модулей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197" y="1530880"/>
            <a:ext cx="3611419" cy="655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работоспособности модуля поисковых запросов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0196" y="4536787"/>
            <a:ext cx="3611419" cy="1208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работоспособности функции построения синтаксических деревьев из модуля анализа текстов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0196" y="2465808"/>
            <a:ext cx="3611419" cy="655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работоспособности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модуля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загрузки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траниц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0196" y="3451742"/>
            <a:ext cx="3611419" cy="655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работоспособности модуля синтаксического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03200" y="1200727"/>
            <a:ext cx="0" cy="3940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1"/>
          </p:cNvCxnSpPr>
          <p:nvPr/>
        </p:nvCxnSpPr>
        <p:spPr>
          <a:xfrm flipH="1">
            <a:off x="203200" y="5140903"/>
            <a:ext cx="306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03200" y="3815485"/>
            <a:ext cx="306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03200" y="2781012"/>
            <a:ext cx="306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03200" y="1857375"/>
            <a:ext cx="306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842000" y="705568"/>
            <a:ext cx="4475018" cy="49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модулей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48995" y="1442867"/>
            <a:ext cx="5608894" cy="655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работоспособности написанных модулей для сбора данных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48994" y="2276696"/>
            <a:ext cx="5608895" cy="655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работоспособности сбора данных СтопКоронаВирус.рф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48993" y="3102524"/>
            <a:ext cx="5608897" cy="655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сбора данных ресурса Gogov (данные вакцинации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48993" y="3966484"/>
            <a:ext cx="5608897" cy="68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сбора данных Росстат с преобразованием формата данных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842000" y="1200727"/>
            <a:ext cx="0" cy="48121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148993" y="4854535"/>
            <a:ext cx="5608897" cy="68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 данных оперативных штабов социальной сети ВКонтакте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(сбор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инфографики и текстовых данных)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48992" y="5742586"/>
            <a:ext cx="5608897" cy="68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работоспособности разрабатываемых процедур взаимодействия MongoDB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5841996" y="1760393"/>
            <a:ext cx="306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841996" y="2633230"/>
            <a:ext cx="306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5841996" y="3452608"/>
            <a:ext cx="306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841996" y="4323484"/>
            <a:ext cx="306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841996" y="5237883"/>
            <a:ext cx="306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841996" y="6012873"/>
            <a:ext cx="306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2057"/>
            <a:ext cx="12184483" cy="1002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Прямоугольник 5"/>
          <p:cNvSpPr/>
          <p:nvPr/>
        </p:nvSpPr>
        <p:spPr>
          <a:xfrm>
            <a:off x="510197" y="-11387"/>
            <a:ext cx="1144474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Демонстрация </a:t>
            </a: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реализации тестирования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сбора </a:t>
            </a: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данных оперативных штабов социальной сети </a:t>
            </a:r>
            <a:r>
              <a:rPr lang="ru-RU" sz="3000" b="1" dirty="0" err="1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Вконтакте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   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1241437"/>
            <a:ext cx="6189785" cy="233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>
              <a:spcBef>
                <a:spcPts val="5"/>
              </a:spcBef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Тестируемые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функции:</a:t>
            </a:r>
          </a:p>
          <a:p>
            <a:pPr marL="452438" lvl="3" indent="-228600">
              <a:spcBef>
                <a:spcPts val="695"/>
              </a:spcBef>
              <a:buSzPts val="1200"/>
              <a:buFont typeface="Times New Roman" panose="02020603050405020304" pitchFamily="18" charset="0"/>
              <a:buChar char="●"/>
              <a:tabLst>
                <a:tab pos="635635" algn="l"/>
                <a:tab pos="63627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доступа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VK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API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2438" marR="356235" lvl="3" indent="-228600">
              <a:lnSpc>
                <a:spcPct val="150000"/>
              </a:lnSpc>
              <a:spcBef>
                <a:spcPts val="685"/>
              </a:spcBef>
              <a:buSzPts val="1200"/>
              <a:buFont typeface="Times New Roman" panose="02020603050405020304" pitchFamily="18" charset="0"/>
              <a:buChar char="●"/>
              <a:tabLst>
                <a:tab pos="635635" algn="l"/>
                <a:tab pos="63627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</a:t>
            </a:r>
            <a:r>
              <a:rPr lang="ru-RU" sz="12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</a:t>
            </a:r>
            <a:r>
              <a:rPr lang="ru-RU" sz="12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постов</a:t>
            </a:r>
            <a:r>
              <a:rPr lang="ru-RU" sz="12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</a:t>
            </a:r>
            <a:r>
              <a:rPr lang="ru-RU" sz="12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оперативных</a:t>
            </a:r>
            <a:r>
              <a:rPr lang="ru-RU" sz="12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штабов</a:t>
            </a:r>
            <a:r>
              <a:rPr lang="ru-RU" sz="12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2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оперативной</a:t>
            </a:r>
            <a:r>
              <a:rPr lang="ru-RU" sz="12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информацией</a:t>
            </a:r>
            <a:r>
              <a:rPr lang="ru-RU" sz="12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2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городам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2438" marR="3063240" lvl="3" indent="-228600">
              <a:lnSpc>
                <a:spcPct val="150000"/>
              </a:lnSpc>
              <a:buSzPts val="1200"/>
              <a:buFont typeface="Times New Roman" panose="02020603050405020304" pitchFamily="18" charset="0"/>
              <a:buChar char="●"/>
              <a:tabLst>
                <a:tab pos="635635" algn="l"/>
                <a:tab pos="63627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Преобразование получаемых запросов в CSV</a:t>
            </a:r>
            <a:r>
              <a:rPr lang="ru-RU" sz="1200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Процедура: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17575" lvl="0" indent="-342900">
              <a:lnSpc>
                <a:spcPct val="150000"/>
              </a:lnSpc>
              <a:buSzPts val="1200"/>
              <a:buFont typeface="Times New Roman" panose="02020603050405020304" pitchFamily="18" charset="0"/>
              <a:buAutoNum type="arabicPeriod"/>
              <a:tabLst>
                <a:tab pos="63627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Запуск</a:t>
            </a: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скриптов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вручную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консоль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 </a:t>
            </a:r>
            <a:r>
              <a:rPr lang="ru-RU" sz="1200" spc="-2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расписанием.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18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426" y="3575409"/>
            <a:ext cx="5758815" cy="3011170"/>
          </a:xfrm>
          <a:prstGeom prst="rect">
            <a:avLst/>
          </a:prstGeom>
        </p:spPr>
      </p:pic>
      <p:pic>
        <p:nvPicPr>
          <p:cNvPr id="8" name="image18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2571" y="5430244"/>
            <a:ext cx="5735955" cy="1156335"/>
          </a:xfrm>
          <a:prstGeom prst="rect">
            <a:avLst/>
          </a:prstGeom>
        </p:spPr>
      </p:pic>
      <p:pic>
        <p:nvPicPr>
          <p:cNvPr id="9" name="image188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9784" y="1800600"/>
            <a:ext cx="5747385" cy="5810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89784" y="10372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скрипта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отследить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файлах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логирования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89784" y="2527430"/>
            <a:ext cx="667210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1225" lvl="0" algn="just">
              <a:lnSpc>
                <a:spcPct val="115000"/>
              </a:lnSpc>
              <a:spcBef>
                <a:spcPts val="695"/>
              </a:spcBef>
              <a:spcAft>
                <a:spcPts val="85"/>
              </a:spcAft>
              <a:buSzPts val="1200"/>
              <a:tabLst>
                <a:tab pos="6362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Посмотреть полученные наборы данных можно по пути 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share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RosAtom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V/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Data_cache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/,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отдельного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сообщества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выделена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189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70671" y="3721214"/>
            <a:ext cx="5697855" cy="107759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2056"/>
            <a:ext cx="12184483" cy="540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Прямоугольник 5"/>
          <p:cNvSpPr/>
          <p:nvPr/>
        </p:nvSpPr>
        <p:spPr>
          <a:xfrm>
            <a:off x="510197" y="-11387"/>
            <a:ext cx="1144474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Заключение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3127" y="1224120"/>
            <a:ext cx="12349018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" marR="74930" indent="448945" algn="just">
              <a:lnSpc>
                <a:spcPct val="150000"/>
              </a:lnSpc>
              <a:spcBef>
                <a:spcPts val="295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 собой научно-квалификационную работу, в которой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автором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основах предложенной концепции семантико-ассоциативного анализа и синтеза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текстовых данных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решена научная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разработки методов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подходов создания объектно-ориентированной информационной среды для определения семантических паттернов в текстовых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данных, имеющая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важное хозяйственное значение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решении прикладных задач.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357505" indent="448945" algn="just">
              <a:spcBef>
                <a:spcPts val="8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 исследования была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посвящена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алгоритмов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поиска,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хранения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текстовых данных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интеллекта,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предназначенных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автоматического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поиска,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формализованной и неформализованной информации из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источников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79070" marR="354965" indent="44894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Были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междисциплинарные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исследования,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позволили получить:</a:t>
            </a:r>
          </a:p>
          <a:p>
            <a:pPr marL="742950" marR="355600" lvl="1" indent="-285750" algn="just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5725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анализа доступности в сети Интернет дополнительного списка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параметров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математических моделей прикладных задач,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как: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параметры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популяции;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параметры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городской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среды;</a:t>
            </a:r>
            <a:r>
              <a:rPr lang="ru-RU" spc="-2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медицинские параметры; параметры ограничительных мер; параметры бюджета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времени;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параметры перемещения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жителей между</a:t>
            </a:r>
            <a:r>
              <a:rPr lang="ru-RU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городами;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362585" lvl="1" indent="-285750" algn="just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5725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архитектуре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функциональности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разрабатываемых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программных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инструментов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аппаратным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средствам;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5725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Алгоритмы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программные</a:t>
            </a:r>
            <a:r>
              <a:rPr lang="ru-RU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</a:t>
            </a:r>
            <a:r>
              <a:rPr lang="ru-RU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базе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открытых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программных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инструментов</a:t>
            </a:r>
            <a:r>
              <a:rPr lang="ru-RU" spc="-2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библиотек для сбора в сети Интернет, обработки и хранения в динамическом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режиме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искомых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параметров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применением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методов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искусственного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интеллекта ряда программных инструментов для решения прикладных задач.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363220" lvl="1" indent="-285750" algn="just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5725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тестовых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испытаний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экспериментального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образца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программного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868982" y="508539"/>
            <a:ext cx="1350001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" marR="74930" indent="448945" algn="ctr">
              <a:spcBef>
                <a:spcPts val="295"/>
              </a:spcBef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Полученные результаты   соответствуют   паспорту   специальности</a:t>
            </a:r>
          </a:p>
          <a:p>
            <a:pPr marL="125730" marR="74930" indent="448945" algn="ctr">
              <a:spcBef>
                <a:spcPts val="295"/>
              </a:spcBef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2.3.5 – «Математическое и программное обеспечение вычислительных систем, комплексов и компьютерных сетей»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38</a:t>
            </a:fld>
            <a:endParaRPr lang="ru-RU"/>
          </a:p>
        </p:txBody>
      </p:sp>
      <p:sp>
        <p:nvSpPr>
          <p:cNvPr id="4" name="object 2"/>
          <p:cNvSpPr/>
          <p:nvPr/>
        </p:nvSpPr>
        <p:spPr>
          <a:xfrm>
            <a:off x="0" y="2056"/>
            <a:ext cx="12184483" cy="540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Прямоугольник 4"/>
          <p:cNvSpPr/>
          <p:nvPr/>
        </p:nvSpPr>
        <p:spPr>
          <a:xfrm>
            <a:off x="510197" y="-11387"/>
            <a:ext cx="1144474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Основные публикации по теме работы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28172" y="556054"/>
            <a:ext cx="126408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354965" indent="44894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 публикаций: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79</a:t>
            </a:r>
          </a:p>
          <a:p>
            <a:pPr marL="179070" marR="354965" indent="44894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них ВАК: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</a:p>
          <a:p>
            <a:pPr marL="179070" marR="354965" indent="44894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том числе 1-2 К: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</a:p>
          <a:p>
            <a:pPr marL="179070" marR="354965" indent="448945" algn="just"/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Scopus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WoS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</a:p>
          <a:p>
            <a:pPr marL="179070" marR="354965" indent="448945"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свидетельств на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ЭВМ</a:t>
            </a:r>
          </a:p>
          <a:p>
            <a:pPr marL="179070" marR="354965" indent="448945" algn="just"/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354965" indent="448945"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Опубликовано 3 учебных пособия.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354965" indent="44894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Одобрено к публикации на 15.03.2024 – 3 статьи ВАК – К1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(RSCI)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79070" marR="354965" indent="44894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Подготовлено к отправке еще 5 статей на тему диссертации (К1 и К2)</a:t>
            </a:r>
          </a:p>
          <a:p>
            <a:pPr marL="179070" marR="354965" indent="44894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мае 2024 г. – выйдет 5 свидетельств на программы для ЭВМ по теме диссертации.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605" y="3739596"/>
            <a:ext cx="117293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НИР</a:t>
            </a:r>
          </a:p>
          <a:p>
            <a:pPr algn="just"/>
            <a:r>
              <a:rPr lang="ru-RU" sz="1400" dirty="0" smtClean="0"/>
              <a:t>1</a:t>
            </a:r>
            <a:r>
              <a:rPr lang="ru-RU" sz="1400" dirty="0"/>
              <a:t>. Исполнитель. Российский фонд фундаментальных исследований, Россия, исполнитель (участник проекта), заявка 20-04-60160, номер АААА-А20-120072390040-6, 16.07.2020, тема: «Многофакторное моделирование с применением технологий искусственного интеллекта структурно-динамического равновесия социально-экономической системы РФ при распространении пандемии», (2 года 2020-2021).</a:t>
            </a:r>
          </a:p>
          <a:p>
            <a:pPr algn="just"/>
            <a:r>
              <a:rPr lang="ru-RU" sz="1400" dirty="0"/>
              <a:t>2. Исполнитель.  </a:t>
            </a:r>
            <a:r>
              <a:rPr lang="ru-RU" sz="1400" dirty="0" err="1"/>
              <a:t>Мегагрант</a:t>
            </a:r>
            <a:r>
              <a:rPr lang="ru-RU" sz="1400" dirty="0"/>
              <a:t> </a:t>
            </a:r>
            <a:r>
              <a:rPr lang="ru-RU" sz="1400" dirty="0" err="1"/>
              <a:t>Минобрнауки</a:t>
            </a:r>
            <a:r>
              <a:rPr lang="ru-RU" sz="1400" dirty="0"/>
              <a:t> №75-11-2020-011 проекта РФЯЦ-ВНИИТФ </a:t>
            </a:r>
            <a:r>
              <a:rPr lang="ru-RU" sz="1400" dirty="0" err="1"/>
              <a:t>Росатома</a:t>
            </a:r>
            <a:r>
              <a:rPr lang="ru-RU" sz="1400" dirty="0"/>
              <a:t> “Моделирование эпидемий вирусных инфекций” (2020-2022).</a:t>
            </a:r>
          </a:p>
          <a:p>
            <a:pPr algn="just"/>
            <a:r>
              <a:rPr lang="ru-RU" sz="1400" dirty="0"/>
              <a:t>3. </a:t>
            </a:r>
            <a:r>
              <a:rPr lang="ru-RU" sz="1400" b="1" dirty="0"/>
              <a:t>Руководитель.</a:t>
            </a:r>
            <a:r>
              <a:rPr lang="ru-RU" sz="1400" dirty="0"/>
              <a:t> "Разработка модуля интеллектуальной обработки данных системы мониторинга" в соответствии с договором № 008-20210630 от 07.07.2021 г. с ООО «</a:t>
            </a:r>
            <a:r>
              <a:rPr lang="ru-RU" sz="1400" dirty="0" err="1"/>
              <a:t>Холмонт</a:t>
            </a:r>
            <a:r>
              <a:rPr lang="ru-RU" sz="1400" dirty="0"/>
              <a:t> БР» (2021).</a:t>
            </a:r>
          </a:p>
          <a:p>
            <a:pPr algn="just"/>
            <a:r>
              <a:rPr lang="ru-RU" sz="1400" dirty="0"/>
              <a:t>4. Исполнитель. Министерство цифрового развития, связи и массовых коммуникаций Российской Федерации №2/22пв "Применение алгоритмов искусственного интеллекта для компьютерного моделирования новых продуктов, товаров и услуг с заданными свойствами". Шифр «</a:t>
            </a:r>
            <a:r>
              <a:rPr lang="ru-RU" sz="1400" dirty="0" err="1"/>
              <a:t>Smart</a:t>
            </a:r>
            <a:r>
              <a:rPr lang="ru-RU" sz="1400" dirty="0"/>
              <a:t>-продукты». УДК 004.89:004.4. (2022 год). </a:t>
            </a:r>
          </a:p>
          <a:p>
            <a:pPr algn="just"/>
            <a:r>
              <a:rPr lang="ru-RU" sz="1400" dirty="0"/>
              <a:t>5. </a:t>
            </a:r>
            <a:r>
              <a:rPr lang="ru-RU" sz="1400" b="1" dirty="0"/>
              <a:t>Руководитель</a:t>
            </a:r>
            <a:r>
              <a:rPr lang="ru-RU" sz="1400" dirty="0"/>
              <a:t>. "Исследование и разработка методов компьютерного зрения для объективного контроля качества внутренней поверхности цилиндрических объектов". НИР: грант № 23-21-10075. Российский научный фонд. (2023).</a:t>
            </a:r>
          </a:p>
        </p:txBody>
      </p:sp>
    </p:spTree>
    <p:extLst>
      <p:ext uri="{BB962C8B-B14F-4D97-AF65-F5344CB8AC3E}">
        <p14:creationId xmlns:p14="http://schemas.microsoft.com/office/powerpoint/2010/main" val="32742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/>
        </p:nvSpPr>
        <p:spPr>
          <a:xfrm>
            <a:off x="0" y="-1"/>
            <a:ext cx="12184483" cy="1222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8675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2426620" y="2634064"/>
            <a:ext cx="6701365" cy="672063"/>
          </a:xfrm>
        </p:spPr>
        <p:txBody>
          <a:bodyPr>
            <a:noAutofit/>
          </a:bodyPr>
          <a:lstStyle/>
          <a:p>
            <a:pPr algn="ctr">
              <a:buClr>
                <a:srgbClr val="FFFFFF"/>
              </a:buClr>
              <a:buSzPts val="2000"/>
            </a:pPr>
            <a:r>
              <a:rPr lang="ru-RU" altLang="ru-RU" sz="5600" b="1" dirty="0">
                <a:solidFill>
                  <a:schemeClr val="accent1">
                    <a:lumMod val="75000"/>
                  </a:schemeClr>
                </a:solidFill>
                <a:latin typeface="Roboto Condensed" charset="0"/>
                <a:cs typeface="Roboto Condensed" charset="0"/>
                <a:sym typeface="Roboto Condensed" charset="0"/>
              </a:rPr>
              <a:t>Спасибо за </a:t>
            </a:r>
            <a:r>
              <a:rPr lang="ru-RU" altLang="ru-RU" sz="5600" b="1" dirty="0" smtClean="0">
                <a:solidFill>
                  <a:schemeClr val="accent1">
                    <a:lumMod val="75000"/>
                  </a:schemeClr>
                </a:solidFill>
                <a:latin typeface="Roboto Condensed" charset="0"/>
                <a:cs typeface="Roboto Condensed" charset="0"/>
                <a:sym typeface="Roboto Condensed" charset="0"/>
              </a:rPr>
              <a:t>внимание!</a:t>
            </a:r>
            <a:endParaRPr lang="ru-RU" altLang="ru-RU" sz="5600" b="1" dirty="0">
              <a:solidFill>
                <a:schemeClr val="accent1">
                  <a:lumMod val="75000"/>
                </a:schemeClr>
              </a:solidFill>
              <a:latin typeface="Roboto Condensed" charset="0"/>
              <a:cs typeface="Roboto Condensed" charset="0"/>
              <a:sym typeface="Roboto Condensed" charset="0"/>
            </a:endParaRP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7" y="209886"/>
            <a:ext cx="3326444" cy="82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39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D2A5C-91D2-497B-B7FE-9653A79560D6}"/>
              </a:ext>
            </a:extLst>
          </p:cNvPr>
          <p:cNvSpPr txBox="1"/>
          <p:nvPr/>
        </p:nvSpPr>
        <p:spPr>
          <a:xfrm>
            <a:off x="3606272" y="4975307"/>
            <a:ext cx="452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к.т.н., доцент каф. ИСТ ПГУТИ</a:t>
            </a:r>
            <a:br>
              <a:rPr lang="ru-RU" dirty="0" smtClean="0"/>
            </a:br>
            <a:r>
              <a:rPr lang="ru-RU" dirty="0" smtClean="0"/>
              <a:t>зам. заведующего НИЛ ИИ ПГУТИ</a:t>
            </a:r>
            <a:endParaRPr lang="ru-RU" dirty="0" smtClean="0">
              <a:hlinkClick r:id="rId5"/>
            </a:endParaRPr>
          </a:p>
          <a:p>
            <a:pPr algn="ctr"/>
            <a:r>
              <a:rPr lang="en-US" dirty="0" smtClean="0">
                <a:hlinkClick r:id="rId6"/>
              </a:rPr>
              <a:t>zaharovaoksanaai@gmail.com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en-US" dirty="0" smtClean="0"/>
              <a:t>+</a:t>
            </a:r>
            <a:r>
              <a:rPr lang="en-US" dirty="0"/>
              <a:t>7 </a:t>
            </a:r>
            <a:r>
              <a:rPr lang="ru-RU" dirty="0" smtClean="0"/>
              <a:t>906 343 25 21</a:t>
            </a:r>
            <a:endParaRPr lang="ru-RU" dirty="0"/>
          </a:p>
        </p:txBody>
      </p:sp>
      <p:sp>
        <p:nvSpPr>
          <p:cNvPr id="7" name="Google Shape;214;p13"/>
          <p:cNvSpPr txBox="1">
            <a:spLocks/>
          </p:cNvSpPr>
          <p:nvPr/>
        </p:nvSpPr>
        <p:spPr>
          <a:xfrm>
            <a:off x="1600418" y="4265825"/>
            <a:ext cx="8792633" cy="559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7D3E6"/>
              </a:buClr>
              <a:buSzPts val="2400"/>
              <a:buFont typeface="Roboto Condensed Light" charset="0"/>
              <a:buNone/>
            </a:pPr>
            <a:r>
              <a:rPr lang="ru-RU" altLang="ru-RU" sz="2667" b="1" dirty="0" smtClean="0">
                <a:solidFill>
                  <a:srgbClr val="263248"/>
                </a:solidFill>
                <a:latin typeface="Roboto Condensed Light" charset="0"/>
                <a:cs typeface="Roboto Condensed Light" charset="0"/>
                <a:sym typeface="Roboto Condensed Light" charset="0"/>
              </a:rPr>
              <a:t>Захарова Оксана Игоревна</a:t>
            </a:r>
            <a:endParaRPr lang="ru-RU" altLang="ru-RU" sz="2667" b="1" dirty="0">
              <a:solidFill>
                <a:srgbClr val="263248"/>
              </a:solidFill>
              <a:latin typeface="Roboto Condensed Light" charset="0"/>
              <a:cs typeface="Roboto Condensed Light" charset="0"/>
              <a:sym typeface="Roboto Condensed Light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92008"/>
            <a:ext cx="2946904" cy="2946904"/>
          </a:xfrm>
          <a:prstGeom prst="rect">
            <a:avLst/>
          </a:prstGeom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96" y="247402"/>
            <a:ext cx="5747578" cy="750469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856263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0"/>
            <a:ext cx="12078119" cy="673239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ru-RU" altLang="zh-CN" sz="2400" kern="0" dirty="0">
                <a:solidFill>
                  <a:srgbClr val="3D5C00"/>
                </a:solidFill>
                <a:ea typeface="SimSun" panose="02010600030101010101" pitchFamily="2" charset="-122"/>
              </a:rPr>
              <a:t>Теоретическая значимость работы состоит в том, что в ней: </a:t>
            </a:r>
            <a:endParaRPr lang="ru-RU" altLang="zh-CN" sz="2400" kern="0" dirty="0" smtClean="0">
              <a:solidFill>
                <a:srgbClr val="3D5C00"/>
              </a:solidFill>
              <a:ea typeface="SimSun" panose="02010600030101010101" pitchFamily="2" charset="-122"/>
            </a:endParaRPr>
          </a:p>
          <a:p>
            <a:pPr>
              <a:defRPr/>
            </a:pPr>
            <a:r>
              <a:rPr lang="ru-RU" b="0" dirty="0" smtClean="0">
                <a:solidFill>
                  <a:schemeClr val="tx1"/>
                </a:solidFill>
              </a:rPr>
              <a:t>разработаны </a:t>
            </a:r>
            <a:r>
              <a:rPr lang="ru-RU" b="0" dirty="0">
                <a:solidFill>
                  <a:schemeClr val="tx1"/>
                </a:solidFill>
              </a:rPr>
              <a:t>основы концепции семантико-ассоциативного анализа и синтеза </a:t>
            </a:r>
            <a:r>
              <a:rPr lang="ru-RU" b="0" dirty="0" smtClean="0">
                <a:solidFill>
                  <a:schemeClr val="tx1"/>
                </a:solidFill>
              </a:rPr>
              <a:t>текстовых данных</a:t>
            </a:r>
            <a:r>
              <a:rPr lang="ru-RU" b="0" dirty="0">
                <a:solidFill>
                  <a:schemeClr val="tx1"/>
                </a:solidFill>
              </a:rPr>
              <a:t>; </a:t>
            </a:r>
            <a:endParaRPr lang="ru-RU" b="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b="0" dirty="0">
                <a:solidFill>
                  <a:schemeClr val="tx1"/>
                </a:solidFill>
              </a:rPr>
              <a:t>п</a:t>
            </a:r>
            <a:r>
              <a:rPr lang="ru-RU" b="0" dirty="0" smtClean="0">
                <a:solidFill>
                  <a:schemeClr val="tx1"/>
                </a:solidFill>
              </a:rPr>
              <a:t>роведен </a:t>
            </a:r>
            <a:r>
              <a:rPr lang="ru-RU" b="0" dirty="0">
                <a:solidFill>
                  <a:schemeClr val="tx1"/>
                </a:solidFill>
              </a:rPr>
              <a:t>анализ научных публикаций, который демонстрирует большой спектр практического применения технологий ИИ и подходов, базирующихся на технологиях </a:t>
            </a:r>
            <a:r>
              <a:rPr lang="ru-RU" b="0" dirty="0" smtClean="0">
                <a:solidFill>
                  <a:schemeClr val="tx1"/>
                </a:solidFill>
              </a:rPr>
              <a:t>Big Data </a:t>
            </a:r>
            <a:r>
              <a:rPr lang="ru-RU" b="0" dirty="0">
                <a:solidFill>
                  <a:schemeClr val="tx1"/>
                </a:solidFill>
              </a:rPr>
              <a:t>в области </a:t>
            </a:r>
            <a:r>
              <a:rPr lang="ru-RU" b="0" dirty="0" smtClean="0">
                <a:solidFill>
                  <a:schemeClr val="tx1"/>
                </a:solidFill>
              </a:rPr>
              <a:t>обработки </a:t>
            </a:r>
            <a:r>
              <a:rPr lang="ru-RU" b="0" dirty="0">
                <a:solidFill>
                  <a:schemeClr val="tx1"/>
                </a:solidFill>
              </a:rPr>
              <a:t>естественного языка, использования </a:t>
            </a:r>
            <a:r>
              <a:rPr lang="ru-RU" b="0" dirty="0" smtClean="0">
                <a:solidFill>
                  <a:schemeClr val="tx1"/>
                </a:solidFill>
              </a:rPr>
              <a:t>семантического </a:t>
            </a:r>
            <a:r>
              <a:rPr lang="ru-RU" b="0" dirty="0">
                <a:solidFill>
                  <a:schemeClr val="tx1"/>
                </a:solidFill>
              </a:rPr>
              <a:t>анализа, онтологий и синтеза </a:t>
            </a:r>
            <a:r>
              <a:rPr lang="ru-RU" b="0" dirty="0" smtClean="0">
                <a:solidFill>
                  <a:schemeClr val="tx1"/>
                </a:solidFill>
              </a:rPr>
              <a:t>данных;</a:t>
            </a:r>
          </a:p>
          <a:p>
            <a:pPr algn="just">
              <a:defRPr/>
            </a:pPr>
            <a:r>
              <a:rPr lang="ru-RU" b="0" dirty="0" smtClean="0">
                <a:solidFill>
                  <a:schemeClr val="tx1"/>
                </a:solidFill>
              </a:rPr>
              <a:t>обоснованы методология решения задач по семантической идентификации сложных информационных объектов; </a:t>
            </a:r>
          </a:p>
          <a:p>
            <a:pPr algn="just">
              <a:defRPr/>
            </a:pPr>
            <a:r>
              <a:rPr lang="ru-RU" b="0" dirty="0" smtClean="0">
                <a:solidFill>
                  <a:schemeClr val="tx1"/>
                </a:solidFill>
              </a:rPr>
              <a:t>описаны </a:t>
            </a:r>
            <a:r>
              <a:rPr lang="ru-RU" b="0" dirty="0">
                <a:solidFill>
                  <a:schemeClr val="tx1"/>
                </a:solidFill>
              </a:rPr>
              <a:t>методы </a:t>
            </a:r>
            <a:r>
              <a:rPr lang="ru-RU" b="0" dirty="0" smtClean="0">
                <a:solidFill>
                  <a:schemeClr val="tx1"/>
                </a:solidFill>
              </a:rPr>
              <a:t>идентификации, методы семантического </a:t>
            </a:r>
            <a:r>
              <a:rPr lang="ru-RU" b="0" dirty="0">
                <a:solidFill>
                  <a:schemeClr val="tx1"/>
                </a:solidFill>
              </a:rPr>
              <a:t>анализа </a:t>
            </a:r>
            <a:r>
              <a:rPr lang="ru-RU" b="0" dirty="0" smtClean="0">
                <a:solidFill>
                  <a:schemeClr val="tx1"/>
                </a:solidFill>
              </a:rPr>
              <a:t>текстовых данных</a:t>
            </a:r>
            <a:r>
              <a:rPr lang="ru-RU" b="0" dirty="0">
                <a:solidFill>
                  <a:schemeClr val="tx1"/>
                </a:solidFill>
              </a:rPr>
              <a:t>, методы систем искусственного интеллекта; </a:t>
            </a:r>
            <a:endParaRPr lang="ru-RU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0" dirty="0" smtClean="0">
                <a:solidFill>
                  <a:schemeClr val="tx1"/>
                </a:solidFill>
              </a:rPr>
              <a:t>рассмотрены </a:t>
            </a:r>
            <a:r>
              <a:rPr lang="ru-RU" b="0" dirty="0">
                <a:solidFill>
                  <a:schemeClr val="tx1"/>
                </a:solidFill>
              </a:rPr>
              <a:t>методики и технологии </a:t>
            </a:r>
            <a:r>
              <a:rPr lang="ru-RU" b="0" dirty="0" smtClean="0">
                <a:solidFill>
                  <a:schemeClr val="tx1"/>
                </a:solidFill>
              </a:rPr>
              <a:t>искусственного интеллекта для решения </a:t>
            </a:r>
            <a:r>
              <a:rPr lang="ru-RU" b="0" dirty="0">
                <a:solidFill>
                  <a:schemeClr val="tx1"/>
                </a:solidFill>
              </a:rPr>
              <a:t>прикладных </a:t>
            </a:r>
            <a:r>
              <a:rPr lang="ru-RU" b="0" dirty="0" smtClean="0">
                <a:solidFill>
                  <a:schemeClr val="tx1"/>
                </a:solidFill>
              </a:rPr>
              <a:t>задач.</a:t>
            </a:r>
          </a:p>
          <a:p>
            <a:pPr marL="0" indent="0" algn="just">
              <a:buNone/>
              <a:defRPr/>
            </a:pPr>
            <a:r>
              <a:rPr lang="ru-RU" sz="2400" kern="0" dirty="0" smtClean="0">
                <a:solidFill>
                  <a:srgbClr val="3D5C00"/>
                </a:solidFill>
                <a:ea typeface="SimSun" panose="02010600030101010101" pitchFamily="2" charset="-122"/>
              </a:rPr>
              <a:t>Практическая </a:t>
            </a:r>
            <a:r>
              <a:rPr lang="ru-RU" sz="2400" kern="0" dirty="0">
                <a:solidFill>
                  <a:srgbClr val="3D5C00"/>
                </a:solidFill>
                <a:ea typeface="SimSun" panose="02010600030101010101" pitchFamily="2" charset="-122"/>
              </a:rPr>
              <a:t>значимость работы </a:t>
            </a:r>
            <a:endParaRPr lang="ru-RU" sz="2400" kern="0" dirty="0" smtClean="0">
              <a:solidFill>
                <a:srgbClr val="3D5C00"/>
              </a:solidFill>
              <a:ea typeface="SimSun" panose="02010600030101010101" pitchFamily="2" charset="-122"/>
            </a:endParaRPr>
          </a:p>
          <a:p>
            <a:pPr marL="0" indent="0" algn="just">
              <a:buNone/>
              <a:defRPr/>
            </a:pPr>
            <a:r>
              <a:rPr lang="ru-RU" sz="1800" b="0" dirty="0">
                <a:solidFill>
                  <a:schemeClr val="tx1"/>
                </a:solidFill>
              </a:rPr>
              <a:t>О</a:t>
            </a:r>
            <a:r>
              <a:rPr lang="ru-RU" sz="1800" b="0" dirty="0" smtClean="0">
                <a:solidFill>
                  <a:schemeClr val="tx1"/>
                </a:solidFill>
              </a:rPr>
              <a:t>пределяется </a:t>
            </a:r>
            <a:r>
              <a:rPr lang="ru-RU" sz="1800" b="0" dirty="0">
                <a:solidFill>
                  <a:schemeClr val="tx1"/>
                </a:solidFill>
              </a:rPr>
              <a:t>экспериментально проверенными результатами, полученными под руководством и с участием автора, при реализации нескольких НИР. В том числе: </a:t>
            </a:r>
            <a:r>
              <a:rPr lang="ru-RU" sz="1800" b="0" dirty="0" err="1">
                <a:solidFill>
                  <a:schemeClr val="tx1"/>
                </a:solidFill>
              </a:rPr>
              <a:t>Мегагрант</a:t>
            </a:r>
            <a:r>
              <a:rPr lang="ru-RU" sz="1800" b="0" dirty="0">
                <a:solidFill>
                  <a:schemeClr val="tx1"/>
                </a:solidFill>
              </a:rPr>
              <a:t> Министерства Науки и Высшего Образования РФ, ФГУП «РФЯЦ-ВНИИТФ» им. </a:t>
            </a:r>
            <a:r>
              <a:rPr lang="ru-RU" sz="1800" b="0" dirty="0" err="1">
                <a:solidFill>
                  <a:schemeClr val="tx1"/>
                </a:solidFill>
              </a:rPr>
              <a:t>академ</a:t>
            </a:r>
            <a:r>
              <a:rPr lang="ru-RU" sz="1800" b="0" dirty="0">
                <a:solidFill>
                  <a:schemeClr val="tx1"/>
                </a:solidFill>
              </a:rPr>
              <a:t>. Е.И. </a:t>
            </a:r>
            <a:r>
              <a:rPr lang="ru-RU" sz="1800" b="0" dirty="0" err="1">
                <a:solidFill>
                  <a:schemeClr val="tx1"/>
                </a:solidFill>
              </a:rPr>
              <a:t>Забабахина</a:t>
            </a:r>
            <a:r>
              <a:rPr lang="ru-RU" sz="1800" b="0" dirty="0">
                <a:solidFill>
                  <a:schemeClr val="tx1"/>
                </a:solidFill>
              </a:rPr>
              <a:t>» №75-11-2020-011 от 19.10.2020 проекта «Моделирование эпидемий вирусных инфекций» (2020-2022). В частности – «Создание алгоритмов поиска информации (в сети Internet, в существующих коммерческих базах данных Сбербанк, МТС и т.д.) с использованием технологий искусственного интеллекта и с обработкой больших данных. Создание динамических баз данных». Результаты, в частности, позволили реализовать системную интеграцию сервисов и ресурсов фермы данных в разрезе обеспечения разрабатываемых в рамках исследования моделей исходными данными и с учетом доступных источников информации.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20580" y="70338"/>
            <a:ext cx="11769969" cy="667210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altLang="zh-CN" sz="2400" kern="0" dirty="0">
                <a:solidFill>
                  <a:srgbClr val="3D5C00"/>
                </a:solidFill>
                <a:ea typeface="SimSun" panose="02010600030101010101" pitchFamily="2" charset="-122"/>
              </a:rPr>
              <a:t>Основные научные результаты, полученные автором и выносимые на защиту:</a:t>
            </a:r>
          </a:p>
          <a:p>
            <a:pPr lvl="0" algn="just">
              <a:lnSpc>
                <a:spcPct val="150000"/>
              </a:lnSpc>
            </a:pPr>
            <a:r>
              <a:rPr lang="ru-RU" b="0" dirty="0" smtClean="0">
                <a:solidFill>
                  <a:schemeClr val="tx1"/>
                </a:solidFill>
              </a:rPr>
              <a:t>Теоретические </a:t>
            </a:r>
            <a:r>
              <a:rPr lang="ru-RU" b="0" dirty="0">
                <a:solidFill>
                  <a:schemeClr val="tx1"/>
                </a:solidFill>
              </a:rPr>
              <a:t>и методические основы семантико-ассоциативного анализа и синтеза </a:t>
            </a:r>
            <a:r>
              <a:rPr lang="ru-RU" b="0" dirty="0" smtClean="0">
                <a:solidFill>
                  <a:schemeClr val="tx1"/>
                </a:solidFill>
              </a:rPr>
              <a:t>данных.</a:t>
            </a:r>
            <a:endParaRPr lang="ru-RU" b="0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ru-RU" b="0" dirty="0">
                <a:solidFill>
                  <a:schemeClr val="tx1"/>
                </a:solidFill>
              </a:rPr>
              <a:t>Концепция </a:t>
            </a:r>
            <a:r>
              <a:rPr lang="ru-RU" b="0" dirty="0" smtClean="0">
                <a:solidFill>
                  <a:schemeClr val="tx1"/>
                </a:solidFill>
              </a:rPr>
              <a:t>семантико-ассоциативного </a:t>
            </a:r>
            <a:r>
              <a:rPr lang="ru-RU" b="0" dirty="0">
                <a:solidFill>
                  <a:schemeClr val="tx1"/>
                </a:solidFill>
              </a:rPr>
              <a:t>анализа и синтеза </a:t>
            </a:r>
            <a:r>
              <a:rPr lang="ru-RU" b="0" dirty="0" smtClean="0">
                <a:solidFill>
                  <a:schemeClr val="tx1"/>
                </a:solidFill>
              </a:rPr>
              <a:t>текстовых данных.</a:t>
            </a:r>
          </a:p>
          <a:p>
            <a:pPr lvl="0" algn="just">
              <a:lnSpc>
                <a:spcPct val="150000"/>
              </a:lnSpc>
            </a:pPr>
            <a:r>
              <a:rPr lang="ru-RU" b="0" dirty="0" smtClean="0">
                <a:solidFill>
                  <a:schemeClr val="tx1"/>
                </a:solidFill>
              </a:rPr>
              <a:t>Методология </a:t>
            </a:r>
            <a:r>
              <a:rPr lang="ru-RU" b="0" dirty="0">
                <a:solidFill>
                  <a:schemeClr val="tx1"/>
                </a:solidFill>
              </a:rPr>
              <a:t>решения задач по семантической идентификации сложных информационных </a:t>
            </a:r>
            <a:r>
              <a:rPr lang="ru-RU" b="0" dirty="0" smtClean="0">
                <a:solidFill>
                  <a:schemeClr val="tx1"/>
                </a:solidFill>
              </a:rPr>
              <a:t>объектов.</a:t>
            </a:r>
          </a:p>
          <a:p>
            <a:pPr lvl="0" algn="just">
              <a:lnSpc>
                <a:spcPct val="150000"/>
              </a:lnSpc>
            </a:pPr>
            <a:r>
              <a:rPr lang="ru-RU" b="0" dirty="0" smtClean="0">
                <a:solidFill>
                  <a:schemeClr val="tx1"/>
                </a:solidFill>
              </a:rPr>
              <a:t>Структура </a:t>
            </a:r>
            <a:r>
              <a:rPr lang="ru-RU" b="0" dirty="0">
                <a:solidFill>
                  <a:schemeClr val="tx1"/>
                </a:solidFill>
              </a:rPr>
              <a:t>и программная реализация </a:t>
            </a:r>
            <a:r>
              <a:rPr lang="ru-RU" b="0" dirty="0" smtClean="0">
                <a:solidFill>
                  <a:schemeClr val="tx1"/>
                </a:solidFill>
              </a:rPr>
              <a:t>модуля </a:t>
            </a:r>
            <a:r>
              <a:rPr lang="en-US" b="0" dirty="0" smtClean="0">
                <a:solidFill>
                  <a:schemeClr val="tx1"/>
                </a:solidFill>
              </a:rPr>
              <a:t>NLP </a:t>
            </a:r>
            <a:r>
              <a:rPr lang="ru-RU" b="0" dirty="0" smtClean="0">
                <a:solidFill>
                  <a:schemeClr val="tx1"/>
                </a:solidFill>
              </a:rPr>
              <a:t>фермы-данных </a:t>
            </a:r>
            <a:r>
              <a:rPr lang="ru-RU" b="0" dirty="0">
                <a:solidFill>
                  <a:schemeClr val="tx1"/>
                </a:solidFill>
              </a:rPr>
              <a:t>на основе </a:t>
            </a:r>
            <a:r>
              <a:rPr lang="ru-RU" b="0" dirty="0" smtClean="0">
                <a:solidFill>
                  <a:schemeClr val="tx1"/>
                </a:solidFill>
              </a:rPr>
              <a:t>предложенной концепции семантико – ассоциативного анализа и синтеза текстовых данных.</a:t>
            </a:r>
          </a:p>
          <a:p>
            <a:pPr lvl="0" algn="just">
              <a:lnSpc>
                <a:spcPct val="150000"/>
              </a:lnSpc>
            </a:pPr>
            <a:r>
              <a:rPr lang="ru-RU" b="0" dirty="0" smtClean="0">
                <a:solidFill>
                  <a:schemeClr val="tx1"/>
                </a:solidFill>
              </a:rPr>
              <a:t>Результаты </a:t>
            </a:r>
            <a:r>
              <a:rPr lang="ru-RU" b="0" dirty="0">
                <a:solidFill>
                  <a:schemeClr val="tx1"/>
                </a:solidFill>
              </a:rPr>
              <a:t>экспериментальных исследований по оценке предложенных моделей, </a:t>
            </a:r>
            <a:r>
              <a:rPr lang="ru-RU" b="0" dirty="0" smtClean="0">
                <a:solidFill>
                  <a:schemeClr val="tx1"/>
                </a:solidFill>
              </a:rPr>
              <a:t>методологии </a:t>
            </a:r>
            <a:r>
              <a:rPr lang="ru-RU" b="0" dirty="0">
                <a:solidFill>
                  <a:schemeClr val="tx1"/>
                </a:solidFill>
              </a:rPr>
              <a:t>и компьютерной </a:t>
            </a:r>
            <a:r>
              <a:rPr lang="ru-RU" b="0" dirty="0" smtClean="0">
                <a:solidFill>
                  <a:schemeClr val="tx1"/>
                </a:solidFill>
              </a:rPr>
              <a:t>системы.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0" y="2056"/>
            <a:ext cx="12184483" cy="540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Прямоугольник 4"/>
          <p:cNvSpPr/>
          <p:nvPr/>
        </p:nvSpPr>
        <p:spPr>
          <a:xfrm>
            <a:off x="510197" y="-11387"/>
            <a:ext cx="1144474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Обзор работ в исследуемой области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4" y="771056"/>
            <a:ext cx="288149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Бонавиц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 Ц.,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 и Тонг Ю.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Б.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Горохов, 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С. Карнаухов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П.И. Аношина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Огиел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Воронин, 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  Морозов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Кузнецов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Кочаров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Тиллоева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21" y="3104675"/>
            <a:ext cx="37596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Фишер, Д.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Хейм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Хофманн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Яниш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Милославский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Рычагов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Шевнина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Томишинец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78885"/>
            <a:ext cx="51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АВТОМАТИЧЕСКАЯ ОБРАБОТКА ТЕКСТОВ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04" y="518741"/>
            <a:ext cx="377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СЕМАНТИЧЕСКИЕ СИСТЕМЫ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59213" y="582300"/>
            <a:ext cx="617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 обработки естественного 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языка</a:t>
            </a:r>
            <a:endParaRPr lang="ru-RU" b="1" cap="al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3740" y="926205"/>
            <a:ext cx="296023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П.Ф.Домини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Инуи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Хоэн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Рябушев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Бабушкин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Челышев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Мочалова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50674" y="4131818"/>
            <a:ext cx="605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ОБЗОР ПОДХОДОВ К КЛАССИФИКАЦИИ ТЕКСТОВ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4" y="4522772"/>
            <a:ext cx="40790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Лакшми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Прасанна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Д-р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Раджешвара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Широбоковой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 О. Н.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Серикова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Бастином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ЭльГазали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31989" y="2788567"/>
            <a:ext cx="285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ОНТОЛОГИИ ДАННЫХ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091846" y="3157899"/>
            <a:ext cx="5863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Шелухина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А.В.Ванюшиной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М.С.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Желнова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С.В. Кулешов, С.П. Левашкин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27862" y="4130194"/>
            <a:ext cx="2277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СИНТЕЗ ДАННЫХ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27862" y="4598230"/>
            <a:ext cx="40332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Потареева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А.Ю.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Кучерова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Тазабаева,А.В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Кабанова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Черненко, О.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Гордеева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Тушканова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0197" y="5833966"/>
            <a:ext cx="115099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Подробный обзор представлен в работе </a:t>
            </a:r>
            <a:r>
              <a:rPr lang="ru-RU" dirty="0">
                <a:solidFill>
                  <a:schemeClr val="accent1"/>
                </a:solidFill>
              </a:rPr>
              <a:t>СЕМАНТИЧЕСКИЙ АНАЛИЗ И СИНТЕЗ ТЕКСТОВЫХ ДАННЫХ Захарова О.И</a:t>
            </a:r>
            <a:r>
              <a:rPr lang="ru-RU" dirty="0" smtClean="0">
                <a:solidFill>
                  <a:schemeClr val="accent1"/>
                </a:solidFill>
              </a:rPr>
              <a:t>. Вестник </a:t>
            </a:r>
            <a:r>
              <a:rPr lang="ru-RU" dirty="0">
                <a:solidFill>
                  <a:schemeClr val="accent1"/>
                </a:solidFill>
              </a:rPr>
              <a:t>Воронежского государственного университета. Серия: Системный анализ и информационные технологии. 2023. № 4. С. 182-208.</a:t>
            </a:r>
          </a:p>
          <a:p>
            <a:pPr lvl="0" algn="ctr">
              <a:lnSpc>
                <a:spcPct val="150000"/>
              </a:lnSpc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968588" y="4662749"/>
            <a:ext cx="3287435" cy="14507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0" y="2058"/>
            <a:ext cx="12184483" cy="1087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Прямоугольник 4"/>
          <p:cNvSpPr/>
          <p:nvPr/>
        </p:nvSpPr>
        <p:spPr>
          <a:xfrm>
            <a:off x="510197" y="-11387"/>
            <a:ext cx="1144474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Разработка </a:t>
            </a: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концепции семантико – ассоциативного анализа и синтеза </a:t>
            </a: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текстовых данных (СААиСТД)</a:t>
            </a:r>
            <a:endParaRPr lang="ru-RU" sz="3000" b="1" dirty="0">
              <a:solidFill>
                <a:srgbClr val="FFFF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3120" y="2041812"/>
            <a:ext cx="3054699" cy="1102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Концепция СААиСТД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4796" y="1205287"/>
            <a:ext cx="3486778" cy="27783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878" y="1375385"/>
            <a:ext cx="2992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Сложные информационные </a:t>
            </a:r>
            <a:endParaRPr lang="ru-RU" dirty="0" smtClean="0"/>
          </a:p>
          <a:p>
            <a:pPr algn="ctr"/>
            <a:r>
              <a:rPr lang="ru-RU" dirty="0" smtClean="0"/>
              <a:t>объекты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207" y="2041812"/>
            <a:ext cx="3315956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Неструктурированные данные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0207" y="2672171"/>
            <a:ext cx="3315956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Потоки данных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0207" y="3322977"/>
            <a:ext cx="3315956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Озера данных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7" idx="3"/>
            <a:endCxn id="6" idx="1"/>
          </p:cNvCxnSpPr>
          <p:nvPr/>
        </p:nvCxnSpPr>
        <p:spPr>
          <a:xfrm flipV="1">
            <a:off x="3811574" y="2593128"/>
            <a:ext cx="321546" cy="1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509366" y="1205287"/>
            <a:ext cx="3979147" cy="37003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01253" y="1395481"/>
            <a:ext cx="3120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Предметно-ориентированная</a:t>
            </a:r>
          </a:p>
          <a:p>
            <a:pPr algn="ctr"/>
            <a:r>
              <a:rPr lang="ru-RU" dirty="0" smtClean="0"/>
              <a:t> среда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01253" y="2252828"/>
            <a:ext cx="3506875" cy="204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Текстовые данные организованы в хранища структурированных данных, готовых для применения методов машинного обучения и искусственного интеллекта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6" idx="3"/>
          </p:cNvCxnSpPr>
          <p:nvPr/>
        </p:nvCxnSpPr>
        <p:spPr>
          <a:xfrm flipV="1">
            <a:off x="7187819" y="2593127"/>
            <a:ext cx="32154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169047" y="5080350"/>
            <a:ext cx="2886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Семантико-ассоциативный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61117" y="5443039"/>
            <a:ext cx="2726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текстовых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0" y="2056"/>
            <a:ext cx="12184483" cy="542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Прямоугольник 4"/>
          <p:cNvSpPr/>
          <p:nvPr/>
        </p:nvSpPr>
        <p:spPr>
          <a:xfrm>
            <a:off x="510197" y="-11387"/>
            <a:ext cx="1144474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Построение </a:t>
            </a:r>
            <a:r>
              <a:rPr lang="ru-RU" sz="3000" b="1" dirty="0">
                <a:solidFill>
                  <a:srgbClr val="FFFFFF"/>
                </a:solidFill>
                <a:ea typeface="+mj-ea"/>
                <a:cs typeface="Arial" panose="020B0604020202020204" pitchFamily="34" charset="0"/>
              </a:rPr>
              <a:t>семантических отношений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39043" y="821110"/>
                <a:ext cx="8027200" cy="697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ru-RU" sz="3400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sz="3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3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3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ru-RU" sz="3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ru-RU" sz="3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3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ru-RU" sz="3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ru-RU" sz="3400" i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ru-RU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sz="3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3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3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ru-RU" sz="3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ru-RU" sz="3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3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ru-RU" sz="3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ru-RU" sz="34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043" y="821110"/>
                <a:ext cx="8027200" cy="697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5428" y="1680480"/>
                <a:ext cx="11674286" cy="5040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MS Mincho"/>
                      </a:rPr>
                      <m:t>𝑅𝑒𝑔</m:t>
                    </m:r>
                    <m:r>
                      <a:rPr lang="ru-RU">
                        <a:latin typeface="Cambria Math" panose="02040503050406030204" pitchFamily="18" charset="0"/>
                        <a:ea typeface="MS Mincho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𝑟𝑒𝑔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  <a:ea typeface="MS Mincho"/>
                              </a:rPr>
                              <m:t>1</m:t>
                            </m:r>
                          </m:sub>
                        </m:sSub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, …, 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𝑟𝑒𝑔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,</a:t>
                </a:r>
              </a:p>
              <a:p>
                <a:pPr indent="252095" algn="ctr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 </a:t>
                </a: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𝑟𝑒𝑔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– </a:t>
                </a:r>
                <a:r>
                  <a:rPr lang="ru-RU" dirty="0">
                    <a:latin typeface="Cambria Math" panose="02040503050406030204" pitchFamily="18" charset="0"/>
                    <a:ea typeface="MS Mincho"/>
                    <a:cs typeface="Cambria Math" panose="02040503050406030204" pitchFamily="18" charset="0"/>
                  </a:rPr>
                  <a:t>𝑖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-</a:t>
                </a:r>
                <a:r>
                  <a:rPr lang="ru-RU" dirty="0" err="1">
                    <a:latin typeface="Times New Roman" panose="02020603050405020304" pitchFamily="18" charset="0"/>
                    <a:ea typeface="MS Mincho"/>
                  </a:rPr>
                  <a:t>ое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базовое онтосемантическое правило, представляющее собой кортеж:</a:t>
                </a: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 </a:t>
                </a:r>
              </a:p>
              <a:p>
                <a:pPr indent="252095"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𝑟𝑒𝑔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𝑖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  <a:ea typeface="MS Mincho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𝑃𝑇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𝑖</m:t>
                            </m:r>
                          </m:sub>
                        </m:sSub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𝑖</m:t>
                            </m:r>
                          </m:sub>
                        </m:sSub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𝛼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𝑖</m:t>
                            </m:r>
                          </m:sub>
                        </m:sSub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𝛽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𝑖</m:t>
                            </m:r>
                          </m:sub>
                        </m:sSub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),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𝑑𝑒𝑙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𝑖</m:t>
                            </m:r>
                          </m:sub>
                        </m:sSub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𝑠𝑝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, </a:t>
                </a:r>
              </a:p>
              <a:p>
                <a:pPr indent="252095" algn="ctr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 </a:t>
                </a: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где</a:t>
                </a:r>
              </a:p>
              <a:p>
                <a:pPr marL="342900" lvl="0" indent="-342900">
                  <a:buFont typeface="+mj-lt"/>
                  <a:buAutoNum type="arabicPeriod"/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𝑃𝑇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</a:rPr>
                  <a:t> – кодер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  <m:r>
                          <a:rPr lang="ru-RU"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ru-RU">
                            <a:effectLst/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bSup>
                          </m:e>
                        </m:d>
                        <m:r>
                          <a:rPr lang="ru-RU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ru-RU" dirty="0">
                    <a:effectLst/>
                  </a:rPr>
                  <a:t>, каждый элемент которого является кортежем из трех элементов:</a:t>
                </a:r>
              </a:p>
              <a:p>
                <a:pPr marL="342900" lvl="0" indent="-342900">
                  <a:buFont typeface="+mj-lt"/>
                  <a:buAutoNum type="arabicPeriod"/>
                  <a:tabLst>
                    <a:tab pos="540385" algn="l"/>
                  </a:tabLst>
                </a:pPr>
                <a:r>
                  <a:rPr lang="ru-RU" dirty="0">
                    <a:effectLst/>
                  </a:rPr>
                  <a:t> </a:t>
                </a:r>
              </a:p>
              <a:p>
                <a:pPr indent="252095" algn="ctr">
                  <a:spcAft>
                    <a:spcPts val="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MS Mincho"/>
                      </a:rPr>
                      <m:t>𝑝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𝑠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𝑖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ru-RU">
                        <a:latin typeface="Cambria Math" panose="02040503050406030204" pitchFamily="18" charset="0"/>
                        <a:ea typeface="MS Mincho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𝑛𝑎𝑚𝑒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𝑖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𝑗</m:t>
                            </m:r>
                          </m:sup>
                        </m:sSubSup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, </m:t>
                        </m:r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𝑚𝑜𝑟𝑝h𝑃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𝑖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𝑗</m:t>
                            </m:r>
                          </m:sup>
                        </m:sSubSup>
                        <m:r>
                          <a:rPr lang="ru-RU">
                            <a:latin typeface="Cambria Math" panose="02040503050406030204" pitchFamily="18" charset="0"/>
                            <a:ea typeface="MS Mincho"/>
                          </a:rPr>
                          <m:t>,</m:t>
                        </m:r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𝑜𝑛𝑡𝑃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𝑖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  <m:t>𝑗</m:t>
                            </m:r>
                          </m:sup>
                        </m:sSubSup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,</a:t>
                </a:r>
              </a:p>
              <a:p>
                <a:pPr indent="252095" algn="ctr">
                  <a:spcAft>
                    <a:spcPts val="0"/>
                  </a:spcAft>
                  <a:tabLst>
                    <a:tab pos="540385" algn="l"/>
                  </a:tabLs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 </a:t>
                </a:r>
              </a:p>
              <a:p>
                <a:pPr indent="252095" algn="just">
                  <a:spcAft>
                    <a:spcPts val="0"/>
                  </a:spcAft>
                  <a:tabLst>
                    <a:tab pos="540385" algn="l"/>
                  </a:tabLs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𝑛𝑎𝑚𝑒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𝑖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– название слова или синтаксемы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𝑠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𝑖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, 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𝑚𝑜𝑟𝑝h𝑃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𝑖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𝑜𝑛𝑡𝑃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𝑖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множество морфологических и онтологических характеристик этого слова или синтаксемы соответственно.</a:t>
                </a:r>
              </a:p>
              <a:p>
                <a:pPr marL="342900" lvl="0" indent="-342900">
                  <a:buFont typeface="+mj-lt"/>
                  <a:buAutoNum type="arabicPeriod"/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>
                        <a:effectLst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>
                    <a:effectLst/>
                  </a:rPr>
                  <a:t> – семантическое отношение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</a:rPr>
                  <a:t>, соединяющее 2 узла, определенные кортежами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</a:rPr>
                  <a:t> соответствующих синтаксем или из номеров слов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𝑃𝑇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</a:rPr>
                  <a:t>;</a:t>
                </a:r>
              </a:p>
              <a:p>
                <a:pPr marL="342900" lvl="0" indent="-342900">
                  <a:buFont typeface="+mj-lt"/>
                  <a:buAutoNum type="arabicPeriod"/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𝑑𝑒𝑙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</a:rPr>
                  <a:t> – множество порядковых номеров слов или синтаксем из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𝑃𝑇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</a:rPr>
                  <a:t>;</a:t>
                </a:r>
              </a:p>
              <a:p>
                <a:pPr marL="342900" lvl="0" indent="-342900">
                  <a:buFont typeface="+mj-lt"/>
                  <a:buAutoNum type="arabicPeriod"/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</a:rPr>
                  <a:t> – значение приоритета семантической группы, к которой относится семантическая зависимость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8" y="1680480"/>
                <a:ext cx="11674286" cy="5040995"/>
              </a:xfrm>
              <a:prstGeom prst="rect">
                <a:avLst/>
              </a:prstGeom>
              <a:blipFill>
                <a:blip r:embed="rId4"/>
                <a:stretch>
                  <a:fillRect l="-470" t="-726" r="-418" b="-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6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НИЛ ИИ ПГУТИ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4BF-49C2-4F1E-B4FD-B41DBDAC1DE0}" type="slidenum">
              <a:rPr lang="ru-RU" smtClean="0"/>
              <a:t>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762461" y="213907"/>
                <a:ext cx="4166303" cy="175432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indent="252095" algn="just"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MS Mincho"/>
                  </a:rPr>
                  <a:t>Онтосемантическое правило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𝑟𝑒𝑔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ea typeface="MS Mincho"/>
                  </a:rPr>
                  <a:t>, 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с помощью которого в анализируемом тексте ищется семантическое отношение, где (–) – любой, (г) – глагол, (с) – существительное, (Время) – онтологическая характеристика.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461" y="213907"/>
                <a:ext cx="4166303" cy="1754326"/>
              </a:xfrm>
              <a:prstGeom prst="rect">
                <a:avLst/>
              </a:prstGeom>
              <a:blipFill>
                <a:blip r:embed="rId2"/>
                <a:stretch>
                  <a:fillRect l="-1020" t="-1379" r="-1020" b="-41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63236" y="213907"/>
            <a:ext cx="6582788" cy="176885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63236" y="1982764"/>
                <a:ext cx="11665528" cy="3120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𝑝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ru-RU">
                          <a:latin typeface="Cambria Math" panose="02040503050406030204" pitchFamily="18" charset="0"/>
                          <a:ea typeface="MS Mincho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𝑛𝑎𝑚𝑒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𝛼</m:t>
                              </m:r>
                            </m:sub>
                          </m:sSub>
                          <m:r>
                            <a:rPr lang="ru-RU">
                              <a:latin typeface="Cambria Math" panose="02040503050406030204" pitchFamily="18" charset="0"/>
                              <a:ea typeface="MS Mincho"/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𝑚𝑜𝑟𝑝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𝛼</m:t>
                              </m:r>
                            </m:sub>
                          </m:sSub>
                          <m:r>
                            <a:rPr lang="ru-RU">
                              <a:latin typeface="Cambria Math" panose="02040503050406030204" pitchFamily="18" charset="0"/>
                              <a:ea typeface="MS Mincho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𝑜𝑛𝑡𝑃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MS Mincho"/>
                </a:endParaRP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MS Mincho"/>
                  </a:rPr>
                  <a:t>не 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противоречит характеристике</a:t>
                </a:r>
              </a:p>
              <a:p>
                <a:pPr indent="252095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/>
                        </a:rPr>
                        <m:t>𝑝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ru-RU">
                          <a:latin typeface="Cambria Math" panose="02040503050406030204" pitchFamily="18" charset="0"/>
                          <a:ea typeface="MS Mincho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𝑛𝑎𝑚𝑒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𝛽</m:t>
                              </m:r>
                            </m:sub>
                          </m:sSub>
                          <m:r>
                            <a:rPr lang="ru-RU">
                              <a:latin typeface="Cambria Math" panose="02040503050406030204" pitchFamily="18" charset="0"/>
                              <a:ea typeface="MS Mincho"/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𝑚𝑜𝑟𝑝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𝛽</m:t>
                              </m:r>
                            </m:sub>
                          </m:sSub>
                          <m:r>
                            <a:rPr lang="ru-RU">
                              <a:latin typeface="Cambria Math" panose="02040503050406030204" pitchFamily="18" charset="0"/>
                              <a:ea typeface="MS Mincho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𝑜𝑛𝑡𝑃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MS Mincho"/>
                </a:endParaRP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MS Mincho"/>
                  </a:rPr>
                  <a:t>(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при этом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𝑝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ru-RU">
                        <a:latin typeface="Cambria Math" panose="02040503050406030204" pitchFamily="18" charset="0"/>
                        <a:ea typeface="MS Mincho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𝑝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𝛽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), если соответствующие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совпадают или</a:t>
                </a:r>
                <a:r>
                  <a:rPr lang="en-US" dirty="0">
                    <a:latin typeface="Times New Roman" panose="02020603050405020304" pitchFamily="18" charset="0"/>
                    <a:ea typeface="MS Mincho"/>
                  </a:rPr>
                  <a:t> 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название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любое, а морфологические и</a:t>
                </a:r>
                <a:r>
                  <a:rPr lang="en-US" dirty="0">
                    <a:latin typeface="Times New Roman" panose="02020603050405020304" pitchFamily="18" charset="0"/>
                    <a:ea typeface="MS Mincho"/>
                  </a:rPr>
                  <a:t> </a:t>
                </a: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онтологические характеристики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𝑝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𝛽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содержатся 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𝑝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 или не противоречат им:</a:t>
                </a:r>
              </a:p>
              <a:p>
                <a:pPr indent="252095" algn="ctr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MS Mincho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MS Mincho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MS Mincho"/>
                      </a:rPr>
                      <m:t>𝑝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/>
                              </a:rPr>
                              <m:t>𝛽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MS Mincho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𝑛𝑎𝑚𝑒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MS Mincho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𝑛𝑎𝑚𝑒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MS Mincho"/>
                              </a:rPr>
                              <m:t>)</m:t>
                            </m: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MS Mincho"/>
                              </a:rPr>
                              <m:t>⋀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𝑚𝑜𝑟𝑝h𝑃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MS Mincho"/>
                              </a:rPr>
                              <m:t>⊂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𝑚𝑜𝑟𝑝h𝑃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𝛽</m:t>
                                </m:r>
                              </m:sub>
                            </m:sSub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MS Mincho"/>
                              </a:rPr>
                              <m:t>⋀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𝑜𝑛𝑡𝑃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MS Mincho"/>
                              </a:rPr>
                              <m:t>⊂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𝑜𝑛𝑡𝑃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/>
                                  </a:rPr>
                                  <m:t>𝛽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ru-RU" dirty="0">
                  <a:latin typeface="Times New Roman" panose="02020603050405020304" pitchFamily="18" charset="0"/>
                  <a:ea typeface="MS Mincho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" y="1982764"/>
                <a:ext cx="11665528" cy="3120919"/>
              </a:xfrm>
              <a:prstGeom prst="rect">
                <a:avLst/>
              </a:prstGeom>
              <a:blipFill>
                <a:blip r:embed="rId4"/>
                <a:stretch>
                  <a:fillRect l="-418" r="-4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835563" y="5103683"/>
                <a:ext cx="6096000" cy="10824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S Mincho"/>
                        </a:rPr>
                        <m:t>𝐼𝑛</m:t>
                      </m:r>
                      <m:d>
                        <m:d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S Mincho"/>
                            </a:rPr>
                            <m:t>𝑇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S Mincho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𝑃𝑇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S Mincho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1,  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𝑖𝑓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 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𝑗</m:t>
                                      </m:r>
                                      <m:r>
                                        <a:rPr lang="en-US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𝑗</m:t>
                                      </m:r>
                                      <m:r>
                                        <a:rPr lang="en-US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S Mincho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∊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𝑇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: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𝑝</m:t>
                                  </m:r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𝜉</m:t>
                                  </m:r>
                                </m:sup>
                              </m:sSubSup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)⊂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𝑝</m:t>
                                  </m:r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𝑗</m:t>
                                  </m:r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𝜉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−</m:t>
                                  </m:r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), 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𝜉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∊1…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𝑛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0,  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</a:rPr>
                                <m:t>𝑒𝑙𝑠𝑒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63" y="5103683"/>
                <a:ext cx="6096000" cy="1082412"/>
              </a:xfrm>
              <a:prstGeom prst="rect">
                <a:avLst/>
              </a:prstGeom>
              <a:blipFill>
                <a:blip r:embed="rId5"/>
                <a:stretch>
                  <a:fillRect r="-7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7227</TotalTime>
  <Words>3916</Words>
  <Application>Microsoft Office PowerPoint</Application>
  <PresentationFormat>Широкоэкранный</PresentationFormat>
  <Paragraphs>508</Paragraphs>
  <Slides>39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4" baseType="lpstr">
      <vt:lpstr>SimSun</vt:lpstr>
      <vt:lpstr>Arial</vt:lpstr>
      <vt:lpstr>Arial Unicode MS</vt:lpstr>
      <vt:lpstr>Arvo</vt:lpstr>
      <vt:lpstr>Calibri</vt:lpstr>
      <vt:lpstr>Calibri Light</vt:lpstr>
      <vt:lpstr>Cambria Math</vt:lpstr>
      <vt:lpstr>MS Mincho</vt:lpstr>
      <vt:lpstr>Roboto Condensed</vt:lpstr>
      <vt:lpstr>Roboto Condensed Light</vt:lpstr>
      <vt:lpstr>Source Sans Pro</vt:lpstr>
      <vt:lpstr>Times New Roman</vt:lpstr>
      <vt:lpstr>Times New Roman Полужирный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КОМПОНЕНТЫ АРХИТЕКТУРЫ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Апешин Дмитрий Николаевич</dc:creator>
  <cp:lastModifiedBy>Оксана Оксана</cp:lastModifiedBy>
  <cp:revision>317</cp:revision>
  <dcterms:created xsi:type="dcterms:W3CDTF">2018-10-16T11:23:02Z</dcterms:created>
  <dcterms:modified xsi:type="dcterms:W3CDTF">2024-03-18T12:36:01Z</dcterms:modified>
</cp:coreProperties>
</file>