
<file path=[Content_Types].xml><?xml version="1.0" encoding="utf-8"?>
<Types xmlns="http://schemas.openxmlformats.org/package/2006/content-types">
  <Default Extension="bin" ContentType="application/vnd.openxmlformats-officedocument.oleObject"/>
  <Default Extension="docx" ContentType="application/vnd.openxmlformats-officedocument.wordprocessingml.documen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vsdx" ContentType="application/vnd.ms-visio.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48" r:id="rId4"/>
    <p:sldMasterId id="2147483764" r:id="rId5"/>
  </p:sldMasterIdLst>
  <p:notesMasterIdLst>
    <p:notesMasterId r:id="rId64"/>
  </p:notesMasterIdLst>
  <p:sldIdLst>
    <p:sldId id="269" r:id="rId6"/>
    <p:sldId id="612" r:id="rId7"/>
    <p:sldId id="404" r:id="rId8"/>
    <p:sldId id="425" r:id="rId9"/>
    <p:sldId id="548" r:id="rId10"/>
    <p:sldId id="559" r:id="rId11"/>
    <p:sldId id="406" r:id="rId12"/>
    <p:sldId id="373" r:id="rId13"/>
    <p:sldId id="275" r:id="rId14"/>
    <p:sldId id="426" r:id="rId15"/>
    <p:sldId id="271" r:id="rId16"/>
    <p:sldId id="563" r:id="rId17"/>
    <p:sldId id="585" r:id="rId18"/>
    <p:sldId id="588" r:id="rId19"/>
    <p:sldId id="631" r:id="rId20"/>
    <p:sldId id="580" r:id="rId21"/>
    <p:sldId id="620" r:id="rId22"/>
    <p:sldId id="584" r:id="rId23"/>
    <p:sldId id="605" r:id="rId24"/>
    <p:sldId id="590" r:id="rId25"/>
    <p:sldId id="589" r:id="rId26"/>
    <p:sldId id="598" r:id="rId27"/>
    <p:sldId id="632" r:id="rId28"/>
    <p:sldId id="597" r:id="rId29"/>
    <p:sldId id="594" r:id="rId30"/>
    <p:sldId id="593" r:id="rId31"/>
    <p:sldId id="596" r:id="rId32"/>
    <p:sldId id="427" r:id="rId33"/>
    <p:sldId id="630" r:id="rId34"/>
    <p:sldId id="610" r:id="rId35"/>
    <p:sldId id="611" r:id="rId36"/>
    <p:sldId id="621" r:id="rId37"/>
    <p:sldId id="624" r:id="rId38"/>
    <p:sldId id="258" r:id="rId39"/>
    <p:sldId id="629" r:id="rId40"/>
    <p:sldId id="558" r:id="rId41"/>
    <p:sldId id="586" r:id="rId42"/>
    <p:sldId id="622" r:id="rId43"/>
    <p:sldId id="553" r:id="rId44"/>
    <p:sldId id="554" r:id="rId45"/>
    <p:sldId id="587" r:id="rId46"/>
    <p:sldId id="549" r:id="rId47"/>
    <p:sldId id="556" r:id="rId48"/>
    <p:sldId id="555" r:id="rId49"/>
    <p:sldId id="379" r:id="rId50"/>
    <p:sldId id="377" r:id="rId51"/>
    <p:sldId id="397" r:id="rId52"/>
    <p:sldId id="408" r:id="rId53"/>
    <p:sldId id="628" r:id="rId54"/>
    <p:sldId id="625" r:id="rId55"/>
    <p:sldId id="603" r:id="rId56"/>
    <p:sldId id="604" r:id="rId57"/>
    <p:sldId id="606" r:id="rId58"/>
    <p:sldId id="607" r:id="rId59"/>
    <p:sldId id="608" r:id="rId60"/>
    <p:sldId id="626" r:id="rId61"/>
    <p:sldId id="627" r:id="rId62"/>
    <p:sldId id="619" r:id="rId6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D74ECD-F007-4357-8D7A-A9F1B02470B4}" v="94" dt="2024-02-08T10:55:07.983"/>
  </p1510:revLst>
</p1510:revInfo>
</file>

<file path=ppt/tableStyles.xml><?xml version="1.0" encoding="utf-8"?>
<a:tblStyleLst xmlns:a="http://schemas.openxmlformats.org/drawingml/2006/main" def="{5C22544A-7EE6-4342-B048-85BDC9FD1C3A}">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71864" autoAdjust="0"/>
  </p:normalViewPr>
  <p:slideViewPr>
    <p:cSldViewPr snapToGrid="0">
      <p:cViewPr varScale="1">
        <p:scale>
          <a:sx n="79" d="100"/>
          <a:sy n="79" d="100"/>
        </p:scale>
        <p:origin x="1044" y="-78"/>
      </p:cViewPr>
      <p:guideLst/>
    </p:cSldViewPr>
  </p:slideViewPr>
  <p:notesTextViewPr>
    <p:cViewPr>
      <p:scale>
        <a:sx n="200" d="100"/>
        <a:sy n="2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slide" Target="slides/slide48.xml"/><Relationship Id="rId58" Type="http://schemas.openxmlformats.org/officeDocument/2006/relationships/slide" Target="slides/slide53.xml"/><Relationship Id="rId66"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6.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slide" Target="slides/slide51.xml"/><Relationship Id="rId64" Type="http://schemas.openxmlformats.org/officeDocument/2006/relationships/notesMaster" Target="notesMasters/notesMaster1.xml"/><Relationship Id="rId69"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slide" Target="slides/slide46.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slide" Target="slides/slide54.xml"/><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88BF784-8FA5-433B-9C2B-5A0DF371B665}" type="datetimeFigureOut">
              <a:rPr lang="en-US" smtClean="0"/>
              <a:t>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1F3C283-EF81-45E2-ADC3-28B7C7FD2E47}" type="slidenum">
              <a:rPr lang="en-US" smtClean="0"/>
              <a:t>‹#›</a:t>
            </a:fld>
            <a:endParaRPr lang="en-US"/>
          </a:p>
        </p:txBody>
      </p:sp>
    </p:spTree>
    <p:extLst>
      <p:ext uri="{BB962C8B-B14F-4D97-AF65-F5344CB8AC3E}">
        <p14:creationId xmlns:p14="http://schemas.microsoft.com/office/powerpoint/2010/main" val="3702930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ru-RU" dirty="0"/>
              <a:t>Актуальности, результатах и перспективах исследования, как часть научного направления исследования использования ИТ на основе математических моделей и методов</a:t>
            </a:r>
          </a:p>
        </p:txBody>
      </p:sp>
      <p:sp>
        <p:nvSpPr>
          <p:cNvPr id="4" name="Slide Number Placeholder 3"/>
          <p:cNvSpPr>
            <a:spLocks noGrp="1"/>
          </p:cNvSpPr>
          <p:nvPr>
            <p:ph type="sldNum" sz="quarter" idx="5"/>
          </p:nvPr>
        </p:nvSpPr>
        <p:spPr/>
        <p:txBody>
          <a:bodyPr/>
          <a:lstStyle/>
          <a:p>
            <a:fld id="{F7B4792E-3931-4A57-B0B8-047CB039FA0E}" type="slidenum">
              <a:rPr lang="ru-RU" smtClean="0"/>
              <a:t>1</a:t>
            </a:fld>
            <a:endParaRPr lang="ru-RU"/>
          </a:p>
        </p:txBody>
      </p:sp>
    </p:spTree>
    <p:extLst>
      <p:ext uri="{BB962C8B-B14F-4D97-AF65-F5344CB8AC3E}">
        <p14:creationId xmlns:p14="http://schemas.microsoft.com/office/powerpoint/2010/main" val="24872785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F7B4792E-3931-4A57-B0B8-047CB039FA0E}" type="slidenum">
              <a:rPr lang="ru-RU" smtClean="0"/>
              <a:t>10</a:t>
            </a:fld>
            <a:endParaRPr lang="ru-RU"/>
          </a:p>
        </p:txBody>
      </p:sp>
    </p:spTree>
    <p:extLst>
      <p:ext uri="{BB962C8B-B14F-4D97-AF65-F5344CB8AC3E}">
        <p14:creationId xmlns:p14="http://schemas.microsoft.com/office/powerpoint/2010/main" val="20252737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ru-RU" dirty="0"/>
          </a:p>
        </p:txBody>
      </p:sp>
      <p:sp>
        <p:nvSpPr>
          <p:cNvPr id="4" name="Slide Number Placeholder 3"/>
          <p:cNvSpPr>
            <a:spLocks noGrp="1"/>
          </p:cNvSpPr>
          <p:nvPr>
            <p:ph type="sldNum" sz="quarter" idx="5"/>
          </p:nvPr>
        </p:nvSpPr>
        <p:spPr/>
        <p:txBody>
          <a:bodyPr/>
          <a:lstStyle/>
          <a:p>
            <a:fld id="{F7B4792E-3931-4A57-B0B8-047CB039FA0E}" type="slidenum">
              <a:rPr lang="ru-RU" smtClean="0"/>
              <a:t>11</a:t>
            </a:fld>
            <a:endParaRPr lang="ru-RU"/>
          </a:p>
        </p:txBody>
      </p:sp>
    </p:spTree>
    <p:extLst>
      <p:ext uri="{BB962C8B-B14F-4D97-AF65-F5344CB8AC3E}">
        <p14:creationId xmlns:p14="http://schemas.microsoft.com/office/powerpoint/2010/main" val="41412459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Many researchers agree that information role in human activity is in driving progress and supporting changes of various levels in activity and in performing cognition for organization of  activity.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But it is important to note that information cannot change the laws of nature that govern the cause-and-effect relations regulating the inputs and outputs of our physical activity.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It may only help to choose different or to find new cause -and-effect relations applicable. </a:t>
            </a:r>
          </a:p>
          <a:p>
            <a:r>
              <a:rPr lang="en-US" sz="1800" dirty="0">
                <a:effectLst/>
                <a:latin typeface="Times New Roman" panose="02020603050405020304" pitchFamily="18" charset="0"/>
                <a:ea typeface="Times New Roman" panose="02020603050405020304" pitchFamily="18" charset="0"/>
              </a:rPr>
              <a:t>Therefore, productivity, which is defined by these cause-and-effect relations application, can not be used as reliable measure of progress and high-level change or cognition due to information application.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The literature shows that many problems  of various theories shown at the left are related to various aspects of activity and system change due to the use of information and knowledge.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One formal way to represent the relationships between action, knowledge, and information is through the </a:t>
            </a:r>
            <a:r>
              <a:rPr kumimoji="0" lang="en-US" altLang="ru-RU" sz="1800" b="1" i="1" u="none" strike="noStrike" cap="none" normalizeH="0" baseline="0" dirty="0" err="1">
                <a:ln>
                  <a:noFill/>
                </a:ln>
                <a:solidFill>
                  <a:schemeClr val="tx1"/>
                </a:solidFill>
                <a:effectLst/>
                <a:latin typeface="Arial" panose="020B0604020202020204" pitchFamily="34" charset="0"/>
              </a:rPr>
              <a:t>Leontiev</a:t>
            </a:r>
            <a:r>
              <a:rPr kumimoji="0" lang="en-US" altLang="ru-RU" sz="1800" b="1" i="1" u="none" strike="noStrike" cap="none" normalizeH="0" baseline="0" dirty="0">
                <a:ln>
                  <a:noFill/>
                </a:ln>
                <a:solidFill>
                  <a:schemeClr val="tx1"/>
                </a:solidFill>
                <a:effectLst/>
                <a:latin typeface="Arial" panose="020B0604020202020204" pitchFamily="34" charset="0"/>
              </a:rPr>
              <a:t>-Vygotsky</a:t>
            </a:r>
            <a:r>
              <a:rPr kumimoji="0" lang="ru-RU" altLang="ru-RU" sz="1800" b="1" i="1" u="none" strike="noStrike" cap="none" normalizeH="0" baseline="0" dirty="0">
                <a:ln>
                  <a:noFill/>
                </a:ln>
                <a:solidFill>
                  <a:schemeClr val="tx1"/>
                </a:solidFill>
                <a:effectLst/>
                <a:latin typeface="Arial" panose="020B0604020202020204" pitchFamily="34" charset="0"/>
              </a:rPr>
              <a:t> </a:t>
            </a:r>
            <a:r>
              <a:rPr lang="en-US" sz="1800" b="1" dirty="0" err="1"/>
              <a:t>Engeström</a:t>
            </a:r>
            <a:r>
              <a:rPr lang="en-US" sz="1800" b="1" dirty="0"/>
              <a:t>  </a:t>
            </a:r>
            <a:r>
              <a:rPr lang="en-US" sz="1800" dirty="0">
                <a:effectLst/>
                <a:latin typeface="Times New Roman" panose="02020603050405020304" pitchFamily="18" charset="0"/>
                <a:ea typeface="Times New Roman" panose="02020603050405020304" pitchFamily="18" charset="0"/>
              </a:rPr>
              <a:t>triangles of activity theory, which can be variated to represent the use of information and knowledge in human action and its changes.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However, it is important to note that the results of activity theory known so far as well as results of other theories shown are not formal enough to allow for predictive mathematical modeling. </a:t>
            </a:r>
            <a:endParaRPr lang="ru-RU" sz="1800" dirty="0">
              <a:effectLst/>
              <a:latin typeface="Times New Roman" panose="02020603050405020304" pitchFamily="18" charset="0"/>
              <a:ea typeface="Times New Roman" panose="02020603050405020304" pitchFamily="18" charset="0"/>
            </a:endParaRPr>
          </a:p>
        </p:txBody>
      </p:sp>
      <p:sp>
        <p:nvSpPr>
          <p:cNvPr id="4" name="Номер слайда 3"/>
          <p:cNvSpPr>
            <a:spLocks noGrp="1"/>
          </p:cNvSpPr>
          <p:nvPr>
            <p:ph type="sldNum" sz="quarter" idx="5"/>
          </p:nvPr>
        </p:nvSpPr>
        <p:spPr/>
        <p:txBody>
          <a:bodyPr/>
          <a:lstStyle/>
          <a:p>
            <a:fld id="{14B7219D-2989-4DC7-9793-4C48AD40D85E}" type="slidenum">
              <a:rPr lang="ru-RU" smtClean="0"/>
              <a:t>12</a:t>
            </a:fld>
            <a:endParaRPr lang="ru-RU"/>
          </a:p>
        </p:txBody>
      </p:sp>
    </p:spTree>
    <p:extLst>
      <p:ext uri="{BB962C8B-B14F-4D97-AF65-F5344CB8AC3E}">
        <p14:creationId xmlns:p14="http://schemas.microsoft.com/office/powerpoint/2010/main" val="16670197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мещающий образ слайда 1"/>
          <p:cNvSpPr>
            <a:spLocks noGrp="1" noRot="1" noChangeAspect="1"/>
          </p:cNvSpPr>
          <p:nvPr>
            <p:ph type="sldImg" idx="2"/>
          </p:nvPr>
        </p:nvSpPr>
        <p:spPr/>
      </p:sp>
      <p:sp>
        <p:nvSpPr>
          <p:cNvPr id="3" name="Замещающий текст 2"/>
          <p:cNvSpPr>
            <a:spLocks noGrp="1"/>
          </p:cNvSpPr>
          <p:nvPr>
            <p:ph type="body" idx="3"/>
          </p:nvPr>
        </p:nvSpPr>
        <p:spPr/>
        <p:txBody>
          <a:bodyPr/>
          <a:lstStyle/>
          <a:p>
            <a:r>
              <a:rPr lang="en-US" dirty="0">
                <a:sym typeface="+mn-ea"/>
              </a:rPr>
              <a:t>The current situation is highly unusual when we compare our ability to predict the results of our activities, such as space missions, with our inability to predict the results of information use in human action. And this is what would solve the Solow Paradox. </a:t>
            </a:r>
          </a:p>
          <a:p>
            <a:endParaRPr lang="en-US" dirty="0"/>
          </a:p>
          <a:p>
            <a:r>
              <a:rPr lang="en-US" dirty="0">
                <a:sym typeface="+mn-ea"/>
              </a:rPr>
              <a:t>It is even more disturbing when we consider the tremendous role of information technologies in human life. </a:t>
            </a:r>
          </a:p>
          <a:p>
            <a:endParaRPr lang="en-US" dirty="0"/>
          </a:p>
          <a:p>
            <a:r>
              <a:rPr lang="en-US" dirty="0">
                <a:sym typeface="+mn-ea"/>
              </a:rPr>
              <a:t>Indeed, our appearance as a species is the result of IT, as our ability to speak and think distinguishes us from other species. The first sentence in the Old Testament can be considered a system theoretic and cybernetic statement about the true role of IT: 'In the beginning, there was the word.' </a:t>
            </a:r>
          </a:p>
          <a:p>
            <a:endParaRPr lang="en-US" dirty="0"/>
          </a:p>
          <a:p>
            <a:r>
              <a:rPr lang="en-US" dirty="0">
                <a:sym typeface="+mn-ea"/>
              </a:rPr>
              <a:t>However, we still struggle to properly manage and measure the impact of our words on our activities. Multiple technical revolutions, including the latest digital one, have been related to IT, and we have reached a point where we can measure and manage most aspects of such complex activities as spaceflights with predictive mathematical models. Yet, we still do not know how to measure the use of IT in our activities with mathematical models. </a:t>
            </a:r>
          </a:p>
          <a:p>
            <a:endParaRPr lang="en-US" dirty="0"/>
          </a:p>
          <a:p>
            <a:r>
              <a:rPr lang="en-US" dirty="0">
                <a:sym typeface="+mn-ea"/>
              </a:rPr>
              <a:t>But, our languages and the use of IT by humans are inherently related to our activities and are impossible without each other. </a:t>
            </a:r>
          </a:p>
          <a:p>
            <a:endParaRPr lang="en-US" dirty="0"/>
          </a:p>
          <a:p>
            <a:r>
              <a:rPr lang="en-US" dirty="0">
                <a:sym typeface="+mn-ea"/>
              </a:rPr>
              <a:t>For example, the first recorded individual in history, </a:t>
            </a:r>
            <a:r>
              <a:rPr lang="en-US" dirty="0" err="1">
                <a:sym typeface="+mn-ea"/>
              </a:rPr>
              <a:t>Kushim</a:t>
            </a:r>
            <a:r>
              <a:rPr lang="en-US" dirty="0">
                <a:sym typeface="+mn-ea"/>
              </a:rPr>
              <a:t>, who lived in Mesopotamia over 5,000 years ago, left behind bookkeeping records necessary for organized activities. </a:t>
            </a:r>
          </a:p>
          <a:p>
            <a:endParaRPr lang="en-US" dirty="0"/>
          </a:p>
          <a:p>
            <a:r>
              <a:rPr lang="en-US" dirty="0">
                <a:sym typeface="+mn-ea"/>
              </a:rPr>
              <a:t>Other records, such as the beer allocation recipes from roughly the same time period, contain valuable technological knowledge still useful today. </a:t>
            </a:r>
          </a:p>
          <a:p>
            <a:endParaRPr lang="en-US" dirty="0"/>
          </a:p>
          <a:p>
            <a:r>
              <a:rPr lang="en-US" dirty="0">
                <a:sym typeface="+mn-ea"/>
              </a:rPr>
              <a:t>Around the same time, the first devices for processing numbers appeared, such as the abacus. All of these cases are related to the use of information for practice. </a:t>
            </a:r>
          </a:p>
          <a:p>
            <a:endParaRPr lang="en-US" dirty="0"/>
          </a:p>
          <a:p>
            <a:r>
              <a:rPr lang="en-US" dirty="0">
                <a:sym typeface="+mn-ea"/>
              </a:rPr>
              <a:t>But despite over 5,000 years of progress, we still speak about the Solow Paradox and struggle to measure information use with mathematical models. </a:t>
            </a:r>
          </a:p>
          <a:p>
            <a:endParaRPr lang="en-US" dirty="0"/>
          </a:p>
          <a:p>
            <a:r>
              <a:rPr lang="en-US" dirty="0">
                <a:sym typeface="+mn-ea"/>
              </a:rPr>
              <a:t>Yet, it is easy for us to build mathematical models of travel to Mars.</a:t>
            </a:r>
            <a:endParaRPr lang="ru-RU" dirty="0"/>
          </a:p>
          <a:p>
            <a:endParaRPr lang="ru-RU" altLang="en-US"/>
          </a:p>
        </p:txBody>
      </p:sp>
    </p:spTree>
    <p:extLst>
      <p:ext uri="{BB962C8B-B14F-4D97-AF65-F5344CB8AC3E}">
        <p14:creationId xmlns:p14="http://schemas.microsoft.com/office/powerpoint/2010/main" val="20923436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мещающий образ слайда 1"/>
          <p:cNvSpPr>
            <a:spLocks noGrp="1" noRot="1" noChangeAspect="1"/>
          </p:cNvSpPr>
          <p:nvPr>
            <p:ph type="sldImg" idx="2"/>
          </p:nvPr>
        </p:nvSpPr>
        <p:spPr/>
      </p:sp>
      <p:sp>
        <p:nvSpPr>
          <p:cNvPr id="3" name="Замещающий текст 2"/>
          <p:cNvSpPr>
            <a:spLocks noGrp="1"/>
          </p:cNvSpPr>
          <p:nvPr>
            <p:ph type="body" idx="3"/>
          </p:nvPr>
        </p:nvSpPr>
        <p:spPr/>
        <p:txBody>
          <a:bodyPr/>
          <a:lstStyle/>
          <a:p>
            <a:r>
              <a:rPr lang="en-US" dirty="0">
                <a:sym typeface="+mn-ea"/>
              </a:rPr>
              <a:t>The current situation is highly unusual when we compare our ability to predict the results of our activities, such as space missions, with our inability to predict the results of information use in human action. And this is what would solve the Solow Paradox. </a:t>
            </a:r>
          </a:p>
          <a:p>
            <a:endParaRPr lang="en-US" dirty="0"/>
          </a:p>
          <a:p>
            <a:r>
              <a:rPr lang="en-US" dirty="0">
                <a:sym typeface="+mn-ea"/>
              </a:rPr>
              <a:t>It is even more disturbing when we consider the tremendous role of information technologies in human life. </a:t>
            </a:r>
          </a:p>
          <a:p>
            <a:endParaRPr lang="en-US" dirty="0"/>
          </a:p>
          <a:p>
            <a:r>
              <a:rPr lang="en-US" dirty="0">
                <a:sym typeface="+mn-ea"/>
              </a:rPr>
              <a:t>Indeed, our appearance as a species is the result of IT, as our ability to speak and think distinguishes us from other species. The first sentence in the Old Testament can be considered a system theoretic and cybernetic statement about the true role of IT: 'In the beginning, there was the word.' </a:t>
            </a:r>
          </a:p>
          <a:p>
            <a:endParaRPr lang="en-US" dirty="0"/>
          </a:p>
          <a:p>
            <a:r>
              <a:rPr lang="en-US" dirty="0">
                <a:sym typeface="+mn-ea"/>
              </a:rPr>
              <a:t>However, we still struggle to properly manage and measure the impact of our words on our activities. Multiple technical revolutions, including the latest digital one, have been related to IT, and we have reached a point where we can measure and manage most aspects of such complex activities as spaceflights with predictive mathematical models. Yet, we still do not know how to measure the use of IT in our activities with mathematical models. </a:t>
            </a:r>
          </a:p>
          <a:p>
            <a:endParaRPr lang="en-US" dirty="0"/>
          </a:p>
          <a:p>
            <a:r>
              <a:rPr lang="en-US" dirty="0">
                <a:sym typeface="+mn-ea"/>
              </a:rPr>
              <a:t>But, our languages and the use of IT by humans are inherently related to our activities and are impossible without each other. </a:t>
            </a:r>
          </a:p>
          <a:p>
            <a:endParaRPr lang="en-US" dirty="0"/>
          </a:p>
          <a:p>
            <a:r>
              <a:rPr lang="en-US" dirty="0">
                <a:sym typeface="+mn-ea"/>
              </a:rPr>
              <a:t>For example, the first recorded individual in history, </a:t>
            </a:r>
            <a:r>
              <a:rPr lang="en-US" dirty="0" err="1">
                <a:sym typeface="+mn-ea"/>
              </a:rPr>
              <a:t>Kushim</a:t>
            </a:r>
            <a:r>
              <a:rPr lang="en-US" dirty="0">
                <a:sym typeface="+mn-ea"/>
              </a:rPr>
              <a:t>, who lived in Mesopotamia over 5,000 years ago, left behind bookkeeping records necessary for organized activities. </a:t>
            </a:r>
          </a:p>
          <a:p>
            <a:endParaRPr lang="en-US" dirty="0"/>
          </a:p>
          <a:p>
            <a:r>
              <a:rPr lang="en-US" dirty="0">
                <a:sym typeface="+mn-ea"/>
              </a:rPr>
              <a:t>Other records, such as the beer allocation recipes from roughly the same time period, contain valuable technological knowledge still useful today. </a:t>
            </a:r>
          </a:p>
          <a:p>
            <a:endParaRPr lang="en-US" dirty="0"/>
          </a:p>
          <a:p>
            <a:r>
              <a:rPr lang="en-US" dirty="0">
                <a:sym typeface="+mn-ea"/>
              </a:rPr>
              <a:t>Around the same time, the first devices for processing numbers appeared, such as the abacus. All of these cases are related to the use of information for practice. </a:t>
            </a:r>
          </a:p>
          <a:p>
            <a:endParaRPr lang="en-US" dirty="0"/>
          </a:p>
          <a:p>
            <a:r>
              <a:rPr lang="en-US" dirty="0">
                <a:sym typeface="+mn-ea"/>
              </a:rPr>
              <a:t>But despite over 5,000 years of progress, we still speak about the Solow Paradox and struggle to measure information use with mathematical models. </a:t>
            </a:r>
          </a:p>
          <a:p>
            <a:endParaRPr lang="en-US" dirty="0"/>
          </a:p>
          <a:p>
            <a:r>
              <a:rPr lang="en-US" dirty="0">
                <a:sym typeface="+mn-ea"/>
              </a:rPr>
              <a:t>Yet, it is easy for us to build mathematical models of travel to Mars.</a:t>
            </a:r>
            <a:endParaRPr lang="ru-RU" dirty="0"/>
          </a:p>
          <a:p>
            <a:endParaRPr lang="ru-RU" altLang="en-US" dirty="0"/>
          </a:p>
        </p:txBody>
      </p:sp>
    </p:spTree>
    <p:extLst>
      <p:ext uri="{BB962C8B-B14F-4D97-AF65-F5344CB8AC3E}">
        <p14:creationId xmlns:p14="http://schemas.microsoft.com/office/powerpoint/2010/main" val="1031063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8D4915-EAF0-BEBB-456D-B035952B3070}"/>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BCB4EA76-0805-DB70-82DA-D5B4B9360144}"/>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4E3F7708-2751-E6F6-D2A8-35D78E1BDD58}"/>
              </a:ext>
            </a:extLst>
          </p:cNvPr>
          <p:cNvSpPr>
            <a:spLocks noGrp="1"/>
          </p:cNvSpPr>
          <p:nvPr>
            <p:ph type="body" idx="1"/>
          </p:nvPr>
        </p:nvSpPr>
        <p:spPr/>
        <p:txBody>
          <a:bodyPr/>
          <a:lstStyle/>
          <a:p>
            <a:r>
              <a:rPr lang="en-US" dirty="0"/>
              <a:t>It is interesting to note that the problem of measuring the results of data, information, and knowledge application for system functioning has existed in various forms for almost half a century. </a:t>
            </a:r>
          </a:p>
          <a:p>
            <a:endParaRPr lang="en-US" dirty="0"/>
          </a:p>
          <a:p>
            <a:r>
              <a:rPr lang="en-US" dirty="0"/>
              <a:t>The first known formulation of this problem is probably Nobel Prize Laureate Robert Solow's formulation, known as the "Solow </a:t>
            </a:r>
            <a:r>
              <a:rPr lang="en-US" dirty="0" err="1"/>
              <a:t>Paradox."Solow's</a:t>
            </a:r>
            <a:r>
              <a:rPr lang="en-US" dirty="0"/>
              <a:t> formulation is: "You can see the computer age everywhere but in the productivity statistics,". </a:t>
            </a:r>
          </a:p>
          <a:p>
            <a:endParaRPr lang="en-US" dirty="0"/>
          </a:p>
          <a:p>
            <a:r>
              <a:rPr lang="en-US" dirty="0"/>
              <a:t>For example, Eric Brynjolfsson at MIT has researched similar problems for a long time. It has been shown that we do not measure the property that IT use changes, we misuse and mismanage its use, and we do not use the right means to measure it, leading to a mismeasurement of IT use. </a:t>
            </a:r>
          </a:p>
          <a:p>
            <a:endParaRPr lang="en-US" dirty="0"/>
          </a:p>
          <a:p>
            <a:r>
              <a:rPr lang="en-US" dirty="0"/>
              <a:t>Nevertheless, similar problems are reformulated again and </a:t>
            </a:r>
            <a:r>
              <a:rPr lang="en-US" dirty="0" err="1"/>
              <a:t>again.As</a:t>
            </a:r>
            <a:r>
              <a:rPr lang="en-US" dirty="0"/>
              <a:t> an example, the graph on the right shows data collected recently by Goldman Sachs, which displays changes in labor productivity over the years. Interestingly, in recent years, there has been a paradox 2.0, where there was productivity growth in the 2000s, but it has since slowed down.</a:t>
            </a:r>
            <a:endParaRPr lang="ru-RU" dirty="0"/>
          </a:p>
        </p:txBody>
      </p:sp>
      <p:sp>
        <p:nvSpPr>
          <p:cNvPr id="4" name="Номер слайда 3">
            <a:extLst>
              <a:ext uri="{FF2B5EF4-FFF2-40B4-BE49-F238E27FC236}">
                <a16:creationId xmlns:a16="http://schemas.microsoft.com/office/drawing/2014/main" id="{AB6B98BD-DFDA-9159-CB23-B2A0BD1C841C}"/>
              </a:ext>
            </a:extLst>
          </p:cNvPr>
          <p:cNvSpPr>
            <a:spLocks noGrp="1"/>
          </p:cNvSpPr>
          <p:nvPr>
            <p:ph type="sldNum" sz="quarter" idx="5"/>
          </p:nvPr>
        </p:nvSpPr>
        <p:spPr/>
        <p:txBody>
          <a:bodyPr/>
          <a:lstStyle/>
          <a:p>
            <a:fld id="{D6BBEAF8-CB34-4E0B-8330-C2A7142F8651}" type="slidenum">
              <a:rPr lang="ru-RU" smtClean="0"/>
              <a:t>15</a:t>
            </a:fld>
            <a:endParaRPr lang="ru-RU"/>
          </a:p>
        </p:txBody>
      </p:sp>
    </p:spTree>
    <p:extLst>
      <p:ext uri="{BB962C8B-B14F-4D97-AF65-F5344CB8AC3E}">
        <p14:creationId xmlns:p14="http://schemas.microsoft.com/office/powerpoint/2010/main" val="39982487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It is interesting to note that the problem of measuring the results of data, information, and knowledge application for system functioning has existed in various forms for almost half a century. </a:t>
            </a:r>
          </a:p>
          <a:p>
            <a:endParaRPr lang="en-US" dirty="0"/>
          </a:p>
          <a:p>
            <a:r>
              <a:rPr lang="en-US" dirty="0"/>
              <a:t>The first known formulation of this problem is probably Nobel Prize Laureate Robert Solow's formulation, known as the "Solow </a:t>
            </a:r>
            <a:r>
              <a:rPr lang="en-US" dirty="0" err="1"/>
              <a:t>Paradox."Solow's</a:t>
            </a:r>
            <a:r>
              <a:rPr lang="en-US" dirty="0"/>
              <a:t> formulation is: "You can see the computer age everywhere but in the productivity statistics,". </a:t>
            </a:r>
          </a:p>
          <a:p>
            <a:endParaRPr lang="en-US" dirty="0"/>
          </a:p>
          <a:p>
            <a:r>
              <a:rPr lang="en-US" dirty="0"/>
              <a:t>For example, Eric Brynjolfsson at MIT has researched similar problems for a long time. It has been shown that we do not measure the property that IT use changes, we misuse and mismanage its use, and we do not use the right means to measure it, leading to a mismeasurement of IT use. </a:t>
            </a:r>
          </a:p>
          <a:p>
            <a:endParaRPr lang="en-US" dirty="0"/>
          </a:p>
          <a:p>
            <a:r>
              <a:rPr lang="en-US" dirty="0"/>
              <a:t>Nevertheless, similar problems are reformulated again and </a:t>
            </a:r>
            <a:r>
              <a:rPr lang="en-US" dirty="0" err="1"/>
              <a:t>again.As</a:t>
            </a:r>
            <a:r>
              <a:rPr lang="en-US" dirty="0"/>
              <a:t> an example, the graph on the right shows data collected recently by Goldman Sachs, which displays changes in labor productivity over the years. Interestingly, in recent years, there has been a paradox 2.0, where there was productivity growth in the 2000s, but it has since slowed down.</a:t>
            </a:r>
            <a:endParaRPr lang="ru-RU" dirty="0"/>
          </a:p>
        </p:txBody>
      </p:sp>
      <p:sp>
        <p:nvSpPr>
          <p:cNvPr id="4" name="Номер слайда 3"/>
          <p:cNvSpPr>
            <a:spLocks noGrp="1"/>
          </p:cNvSpPr>
          <p:nvPr>
            <p:ph type="sldNum" sz="quarter" idx="5"/>
          </p:nvPr>
        </p:nvSpPr>
        <p:spPr/>
        <p:txBody>
          <a:bodyPr/>
          <a:lstStyle/>
          <a:p>
            <a:fld id="{D6BBEAF8-CB34-4E0B-8330-C2A7142F8651}" type="slidenum">
              <a:rPr lang="ru-RU" smtClean="0"/>
              <a:t>16</a:t>
            </a:fld>
            <a:endParaRPr lang="ru-RU"/>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BC45C84-6726-7F2C-2734-6732B44A02AD}"/>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D85DCAA1-4E96-DE1A-9031-F0251826B265}"/>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A6F7D13D-2F85-58F8-979A-9FA8C9186EDF}"/>
              </a:ext>
            </a:extLst>
          </p:cNvPr>
          <p:cNvSpPr>
            <a:spLocks noGrp="1"/>
          </p:cNvSpPr>
          <p:nvPr>
            <p:ph type="body" idx="1"/>
          </p:nvPr>
        </p:nvSpPr>
        <p:spPr/>
        <p:txBody>
          <a:bodyPr/>
          <a:lstStyle/>
          <a:p>
            <a:r>
              <a:rPr lang="en-US" dirty="0"/>
              <a:t>It is interesting to note that the problem of measuring the results of data, information, and knowledge application for system functioning has existed in various forms for almost half a century. </a:t>
            </a:r>
          </a:p>
          <a:p>
            <a:endParaRPr lang="en-US" dirty="0"/>
          </a:p>
          <a:p>
            <a:r>
              <a:rPr lang="en-US" dirty="0"/>
              <a:t>The first known formulation of this problem is probably Nobel Prize Laureate Robert Solow's formulation, known as the "Solow </a:t>
            </a:r>
            <a:r>
              <a:rPr lang="en-US" dirty="0" err="1"/>
              <a:t>Paradox."Solow's</a:t>
            </a:r>
            <a:r>
              <a:rPr lang="en-US" dirty="0"/>
              <a:t> formulation is: "You can see the computer age everywhere but in the productivity statistics,". </a:t>
            </a:r>
          </a:p>
          <a:p>
            <a:endParaRPr lang="en-US" dirty="0"/>
          </a:p>
          <a:p>
            <a:r>
              <a:rPr lang="en-US" dirty="0"/>
              <a:t>For example, Eric Brynjolfsson at MIT has researched similar problems for a long time. It has been shown that we do not measure the property that IT use changes, we misuse and mismanage its use, and we do not use the right means to measure it, leading to a mismeasurement of IT use. </a:t>
            </a:r>
          </a:p>
          <a:p>
            <a:endParaRPr lang="en-US" dirty="0"/>
          </a:p>
          <a:p>
            <a:r>
              <a:rPr lang="en-US" dirty="0"/>
              <a:t>Nevertheless, similar problems are reformulated again and </a:t>
            </a:r>
            <a:r>
              <a:rPr lang="en-US" dirty="0" err="1"/>
              <a:t>again.As</a:t>
            </a:r>
            <a:r>
              <a:rPr lang="en-US" dirty="0"/>
              <a:t> an example, the graph on the right shows data collected recently by Goldman Sachs, which displays changes in labor productivity over the years. Interestingly, in recent years, there has been a paradox 2.0, where there was productivity growth in the 2000s, but it has since slowed down.</a:t>
            </a:r>
            <a:endParaRPr lang="ru-RU" dirty="0"/>
          </a:p>
        </p:txBody>
      </p:sp>
      <p:sp>
        <p:nvSpPr>
          <p:cNvPr id="4" name="Номер слайда 3">
            <a:extLst>
              <a:ext uri="{FF2B5EF4-FFF2-40B4-BE49-F238E27FC236}">
                <a16:creationId xmlns:a16="http://schemas.microsoft.com/office/drawing/2014/main" id="{195FB0EA-0E06-2EDC-C8A7-18647ADD0A67}"/>
              </a:ext>
            </a:extLst>
          </p:cNvPr>
          <p:cNvSpPr>
            <a:spLocks noGrp="1"/>
          </p:cNvSpPr>
          <p:nvPr>
            <p:ph type="sldNum" sz="quarter" idx="5"/>
          </p:nvPr>
        </p:nvSpPr>
        <p:spPr/>
        <p:txBody>
          <a:bodyPr/>
          <a:lstStyle/>
          <a:p>
            <a:fld id="{D6BBEAF8-CB34-4E0B-8330-C2A7142F8651}" type="slidenum">
              <a:rPr lang="ru-RU" smtClean="0"/>
              <a:t>17</a:t>
            </a:fld>
            <a:endParaRPr lang="ru-RU"/>
          </a:p>
        </p:txBody>
      </p:sp>
    </p:spTree>
    <p:extLst>
      <p:ext uri="{BB962C8B-B14F-4D97-AF65-F5344CB8AC3E}">
        <p14:creationId xmlns:p14="http://schemas.microsoft.com/office/powerpoint/2010/main" val="180108681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Many researchers agree that information role in human activity is in driving progress and supporting changes of various levels in activity and in performing cognition for organization of  activity.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But it is important to note that information cannot change the laws of nature that govern the cause-and-effect relations regulating the inputs and outputs of our physical activity.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It may only help to choose different or to find new cause -and-effect relations applicable. </a:t>
            </a:r>
          </a:p>
          <a:p>
            <a:r>
              <a:rPr lang="en-US" sz="1800" dirty="0">
                <a:effectLst/>
                <a:latin typeface="Times New Roman" panose="02020603050405020304" pitchFamily="18" charset="0"/>
                <a:ea typeface="Times New Roman" panose="02020603050405020304" pitchFamily="18" charset="0"/>
              </a:rPr>
              <a:t>Therefore, productivity, which is defined by these cause-and-effect relations application, can not be used as reliable measure of progress and high-level change or cognition due to information application.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The literature shows that many problems  of various theories shown at the left are related to various aspects of activity and system change due to the use of information and knowledge.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One formal way to represent the relationships between action, knowledge, and information is through the </a:t>
            </a:r>
            <a:r>
              <a:rPr kumimoji="0" lang="en-US" altLang="ru-RU" sz="1800" b="1" i="1" u="none" strike="noStrike" cap="none" normalizeH="0" baseline="0" dirty="0" err="1">
                <a:ln>
                  <a:noFill/>
                </a:ln>
                <a:solidFill>
                  <a:schemeClr val="tx1"/>
                </a:solidFill>
                <a:effectLst/>
                <a:latin typeface="Arial" panose="020B0604020202020204" pitchFamily="34" charset="0"/>
              </a:rPr>
              <a:t>Leontiev</a:t>
            </a:r>
            <a:r>
              <a:rPr kumimoji="0" lang="en-US" altLang="ru-RU" sz="1800" b="1" i="1" u="none" strike="noStrike" cap="none" normalizeH="0" baseline="0" dirty="0">
                <a:ln>
                  <a:noFill/>
                </a:ln>
                <a:solidFill>
                  <a:schemeClr val="tx1"/>
                </a:solidFill>
                <a:effectLst/>
                <a:latin typeface="Arial" panose="020B0604020202020204" pitchFamily="34" charset="0"/>
              </a:rPr>
              <a:t>-Vygotsky</a:t>
            </a:r>
            <a:r>
              <a:rPr kumimoji="0" lang="ru-RU" altLang="ru-RU" sz="1800" b="1" i="1" u="none" strike="noStrike" cap="none" normalizeH="0" baseline="0" dirty="0">
                <a:ln>
                  <a:noFill/>
                </a:ln>
                <a:solidFill>
                  <a:schemeClr val="tx1"/>
                </a:solidFill>
                <a:effectLst/>
                <a:latin typeface="Arial" panose="020B0604020202020204" pitchFamily="34" charset="0"/>
              </a:rPr>
              <a:t> </a:t>
            </a:r>
            <a:r>
              <a:rPr lang="en-US" sz="1800" b="1" dirty="0" err="1"/>
              <a:t>Engeström</a:t>
            </a:r>
            <a:r>
              <a:rPr lang="en-US" sz="1800" b="1" dirty="0"/>
              <a:t>  </a:t>
            </a:r>
            <a:r>
              <a:rPr lang="en-US" sz="1800" dirty="0">
                <a:effectLst/>
                <a:latin typeface="Times New Roman" panose="02020603050405020304" pitchFamily="18" charset="0"/>
                <a:ea typeface="Times New Roman" panose="02020603050405020304" pitchFamily="18" charset="0"/>
              </a:rPr>
              <a:t>triangles of activity theory, which can be variated to represent the use of information and knowledge in human action and its changes.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However, it is important to note that the results of activity theory known so far as well as results of other theories shown are not formal enough to allow for predictive mathematical modeling. </a:t>
            </a:r>
            <a:endParaRPr lang="ru-RU" sz="1800" dirty="0">
              <a:effectLst/>
              <a:latin typeface="Times New Roman" panose="02020603050405020304" pitchFamily="18" charset="0"/>
              <a:ea typeface="Times New Roman" panose="02020603050405020304" pitchFamily="18" charset="0"/>
            </a:endParaRPr>
          </a:p>
        </p:txBody>
      </p:sp>
      <p:sp>
        <p:nvSpPr>
          <p:cNvPr id="4" name="Номер слайда 3"/>
          <p:cNvSpPr>
            <a:spLocks noGrp="1"/>
          </p:cNvSpPr>
          <p:nvPr>
            <p:ph type="sldNum" sz="quarter" idx="5"/>
          </p:nvPr>
        </p:nvSpPr>
        <p:spPr/>
        <p:txBody>
          <a:bodyPr/>
          <a:lstStyle/>
          <a:p>
            <a:fld id="{14B7219D-2989-4DC7-9793-4C48AD40D85E}" type="slidenum">
              <a:rPr lang="ru-RU" smtClean="0"/>
              <a:t>18</a:t>
            </a:fld>
            <a:endParaRPr lang="ru-RU"/>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EA680C-92F2-E4B3-5C16-6C37F2ADE0F0}"/>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C530755F-7B35-CC66-668E-8857A1BABDD4}"/>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2D457351-1A66-2FDB-5210-77521BADBFD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Literature research conducted shows problems related to various aspects of system behavior change in volatile environments and IT use to organize reactions on changes in such environments are continue to thrive in new forms, such as new problems shown at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ru-RU" dirty="0"/>
          </a:p>
        </p:txBody>
      </p:sp>
      <p:sp>
        <p:nvSpPr>
          <p:cNvPr id="4" name="Номер слайда 3">
            <a:extLst>
              <a:ext uri="{FF2B5EF4-FFF2-40B4-BE49-F238E27FC236}">
                <a16:creationId xmlns:a16="http://schemas.microsoft.com/office/drawing/2014/main" id="{D42F68DD-A13F-4D87-61E1-A1F6E08481F0}"/>
              </a:ext>
            </a:extLst>
          </p:cNvPr>
          <p:cNvSpPr>
            <a:spLocks noGrp="1"/>
          </p:cNvSpPr>
          <p:nvPr>
            <p:ph type="sldNum" sz="quarter" idx="5"/>
          </p:nvPr>
        </p:nvSpPr>
        <p:spPr/>
        <p:txBody>
          <a:bodyPr/>
          <a:lstStyle/>
          <a:p>
            <a:fld id="{14B7219D-2989-4DC7-9793-4C48AD40D85E}" type="slidenum">
              <a:rPr lang="ru-RU" smtClean="0"/>
              <a:t>19</a:t>
            </a:fld>
            <a:endParaRPr lang="ru-RU"/>
          </a:p>
        </p:txBody>
      </p:sp>
    </p:spTree>
    <p:extLst>
      <p:ext uri="{BB962C8B-B14F-4D97-AF65-F5344CB8AC3E}">
        <p14:creationId xmlns:p14="http://schemas.microsoft.com/office/powerpoint/2010/main" val="6022841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Актуальность исследований. Обширность предметной области. </a:t>
            </a:r>
          </a:p>
          <a:p>
            <a:r>
              <a:rPr lang="ru-RU" dirty="0"/>
              <a:t>Деятельность человека и мир в целом</a:t>
            </a:r>
          </a:p>
          <a:p>
            <a:r>
              <a:rPr lang="ru-RU" dirty="0"/>
              <a:t>Производственные системы, как пример систем, реализующих предметно-преобразующую деятельность с повсеместным использованием информации</a:t>
            </a:r>
          </a:p>
          <a:p>
            <a:r>
              <a:rPr lang="ru-RU" dirty="0"/>
              <a:t>Другие области</a:t>
            </a:r>
          </a:p>
          <a:p>
            <a:r>
              <a:rPr lang="ru-RU" dirty="0"/>
              <a:t>Космогония. Стивен Хокинг. </a:t>
            </a:r>
          </a:p>
          <a:p>
            <a:r>
              <a:rPr lang="ru-RU" dirty="0"/>
              <a:t>Квантовая механика </a:t>
            </a:r>
            <a:r>
              <a:rPr lang="en-US" dirty="0"/>
              <a:t>Constructor theory </a:t>
            </a:r>
            <a:r>
              <a:rPr lang="ru-RU" dirty="0"/>
              <a:t>Дейч </a:t>
            </a:r>
            <a:r>
              <a:rPr lang="ru-RU" dirty="0" err="1"/>
              <a:t>Марлетто</a:t>
            </a:r>
            <a:r>
              <a:rPr lang="ru-RU" dirty="0"/>
              <a:t> Гарвард.</a:t>
            </a:r>
          </a:p>
          <a:p>
            <a:r>
              <a:rPr lang="ru-RU" dirty="0"/>
              <a:t>Информационные теории жизни.</a:t>
            </a:r>
          </a:p>
          <a:p>
            <a:r>
              <a:rPr lang="ru-RU" dirty="0"/>
              <a:t>Информация в теории сознания</a:t>
            </a:r>
          </a:p>
          <a:p>
            <a:r>
              <a:rPr lang="ru-RU" dirty="0"/>
              <a:t>Информационная теория управления</a:t>
            </a:r>
          </a:p>
          <a:p>
            <a:r>
              <a:rPr lang="ru-RU" dirty="0"/>
              <a:t>Организационное управление</a:t>
            </a:r>
          </a:p>
          <a:p>
            <a:r>
              <a:rPr lang="ru-RU" dirty="0"/>
              <a:t>Использование информации и направление ИИ – ИИ как дальнейшее развитие использования информатики и информации</a:t>
            </a:r>
          </a:p>
          <a:p>
            <a:r>
              <a:rPr lang="ru-RU" dirty="0"/>
              <a:t>Вывод</a:t>
            </a:r>
            <a:r>
              <a:rPr lang="en-US" dirty="0"/>
              <a:t>: </a:t>
            </a:r>
            <a:r>
              <a:rPr lang="ru-RU" dirty="0"/>
              <a:t>Спектр наук в которых целесообразно формализовать использование информации и решать соответствующие Будет, по-видимому, расширяться</a:t>
            </a:r>
          </a:p>
        </p:txBody>
      </p:sp>
      <p:sp>
        <p:nvSpPr>
          <p:cNvPr id="4" name="Номер слайда 3"/>
          <p:cNvSpPr>
            <a:spLocks noGrp="1"/>
          </p:cNvSpPr>
          <p:nvPr>
            <p:ph type="sldNum" sz="quarter" idx="5"/>
          </p:nvPr>
        </p:nvSpPr>
        <p:spPr/>
        <p:txBody>
          <a:bodyPr/>
          <a:lstStyle/>
          <a:p>
            <a:fld id="{61F3C283-EF81-45E2-ADC3-28B7C7FD2E47}" type="slidenum">
              <a:rPr lang="en-US" smtClean="0"/>
              <a:t>2</a:t>
            </a:fld>
            <a:endParaRPr lang="en-US"/>
          </a:p>
        </p:txBody>
      </p:sp>
    </p:spTree>
    <p:extLst>
      <p:ext uri="{BB962C8B-B14F-4D97-AF65-F5344CB8AC3E}">
        <p14:creationId xmlns:p14="http://schemas.microsoft.com/office/powerpoint/2010/main" val="15830597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Many researchers agree that information role in human activity is in driving progress and supporting changes of various levels in activity and in performing cognition for organization of  activity.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But it is important to note that information cannot change the laws of nature that govern the cause-and-effect relations regulating the inputs and outputs of our physical activity.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It may only help to choose different or to find new cause -and-effect relations applicable. </a:t>
            </a:r>
          </a:p>
          <a:p>
            <a:r>
              <a:rPr lang="en-US" sz="1800" dirty="0">
                <a:effectLst/>
                <a:latin typeface="Times New Roman" panose="02020603050405020304" pitchFamily="18" charset="0"/>
                <a:ea typeface="Times New Roman" panose="02020603050405020304" pitchFamily="18" charset="0"/>
              </a:rPr>
              <a:t>Therefore, productivity, which is defined by these cause-and-effect relations application, can not be used as reliable measure of progress and high-level change or cognition due to information application.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The literature shows that many problems  of various theories shown at the left are related to various aspects of activity and system change due to the use of information and knowledge.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One formal way to represent the relationships between action, knowledge, and information is through the </a:t>
            </a:r>
            <a:r>
              <a:rPr kumimoji="0" lang="en-US" altLang="ru-RU" sz="1800" b="1" i="1" u="none" strike="noStrike" cap="none" normalizeH="0" baseline="0" dirty="0" err="1">
                <a:ln>
                  <a:noFill/>
                </a:ln>
                <a:solidFill>
                  <a:schemeClr val="tx1"/>
                </a:solidFill>
                <a:effectLst/>
                <a:latin typeface="Arial" panose="020B0604020202020204" pitchFamily="34" charset="0"/>
              </a:rPr>
              <a:t>Leontiev</a:t>
            </a:r>
            <a:r>
              <a:rPr kumimoji="0" lang="en-US" altLang="ru-RU" sz="1800" b="1" i="1" u="none" strike="noStrike" cap="none" normalizeH="0" baseline="0" dirty="0">
                <a:ln>
                  <a:noFill/>
                </a:ln>
                <a:solidFill>
                  <a:schemeClr val="tx1"/>
                </a:solidFill>
                <a:effectLst/>
                <a:latin typeface="Arial" panose="020B0604020202020204" pitchFamily="34" charset="0"/>
              </a:rPr>
              <a:t>-Vygotsky</a:t>
            </a:r>
            <a:r>
              <a:rPr kumimoji="0" lang="ru-RU" altLang="ru-RU" sz="1800" b="1" i="1" u="none" strike="noStrike" cap="none" normalizeH="0" baseline="0" dirty="0">
                <a:ln>
                  <a:noFill/>
                </a:ln>
                <a:solidFill>
                  <a:schemeClr val="tx1"/>
                </a:solidFill>
                <a:effectLst/>
                <a:latin typeface="Arial" panose="020B0604020202020204" pitchFamily="34" charset="0"/>
              </a:rPr>
              <a:t> </a:t>
            </a:r>
            <a:r>
              <a:rPr lang="en-US" sz="1800" b="1" dirty="0" err="1"/>
              <a:t>Engeström</a:t>
            </a:r>
            <a:r>
              <a:rPr lang="en-US" sz="1800" b="1" dirty="0"/>
              <a:t>  </a:t>
            </a:r>
            <a:r>
              <a:rPr lang="en-US" sz="1800" dirty="0">
                <a:effectLst/>
                <a:latin typeface="Times New Roman" panose="02020603050405020304" pitchFamily="18" charset="0"/>
                <a:ea typeface="Times New Roman" panose="02020603050405020304" pitchFamily="18" charset="0"/>
              </a:rPr>
              <a:t>triangles of activity theory, which can be variated to represent the use of information and knowledge in human action and its changes.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However, it is important to note that the results of activity theory known so far as well as results of other theories shown are not formal enough to allow for predictive mathematical modeling. </a:t>
            </a:r>
            <a:endParaRPr lang="ru-RU" sz="1800" dirty="0">
              <a:effectLst/>
              <a:latin typeface="Times New Roman" panose="02020603050405020304" pitchFamily="18" charset="0"/>
              <a:ea typeface="Times New Roman" panose="02020603050405020304" pitchFamily="18" charset="0"/>
            </a:endParaRPr>
          </a:p>
        </p:txBody>
      </p:sp>
      <p:sp>
        <p:nvSpPr>
          <p:cNvPr id="4" name="Номер слайда 3"/>
          <p:cNvSpPr>
            <a:spLocks noGrp="1"/>
          </p:cNvSpPr>
          <p:nvPr>
            <p:ph type="sldNum" sz="quarter" idx="5"/>
          </p:nvPr>
        </p:nvSpPr>
        <p:spPr/>
        <p:txBody>
          <a:bodyPr/>
          <a:lstStyle/>
          <a:p>
            <a:fld id="{14B7219D-2989-4DC7-9793-4C48AD40D85E}" type="slidenum">
              <a:rPr lang="ru-RU" smtClean="0"/>
              <a:t>20</a:t>
            </a:fld>
            <a:endParaRPr lang="ru-RU"/>
          </a:p>
        </p:txBody>
      </p:sp>
    </p:spTree>
    <p:extLst>
      <p:ext uri="{BB962C8B-B14F-4D97-AF65-F5344CB8AC3E}">
        <p14:creationId xmlns:p14="http://schemas.microsoft.com/office/powerpoint/2010/main" val="26932515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It is interesting to note that the problem of measuring the results of data, information, and knowledge application for system functioning has existed in various forms for almost half a century. </a:t>
            </a:r>
          </a:p>
          <a:p>
            <a:endParaRPr lang="en-US" dirty="0"/>
          </a:p>
          <a:p>
            <a:r>
              <a:rPr lang="en-US" dirty="0"/>
              <a:t>The first known formulation of this problem is probably Nobel Prize Laureate Robert Solow's formulation, known as the "Solow </a:t>
            </a:r>
            <a:r>
              <a:rPr lang="en-US" dirty="0" err="1"/>
              <a:t>Paradox."Solow's</a:t>
            </a:r>
            <a:r>
              <a:rPr lang="en-US" dirty="0"/>
              <a:t> formulation is: "You can see the computer age everywhere but in the productivity statistics,". </a:t>
            </a:r>
          </a:p>
          <a:p>
            <a:endParaRPr lang="en-US" dirty="0"/>
          </a:p>
          <a:p>
            <a:r>
              <a:rPr lang="en-US" dirty="0"/>
              <a:t>For example, Eric Brynjolfsson at MIT has researched similar problems for a long time. It has been shown that we do not measure the property that IT use changes, we misuse and mismanage its use, and we do not use the right means to measure it, leading to a mismeasurement of IT use. </a:t>
            </a:r>
          </a:p>
          <a:p>
            <a:endParaRPr lang="en-US" dirty="0"/>
          </a:p>
          <a:p>
            <a:r>
              <a:rPr lang="en-US" dirty="0"/>
              <a:t>Nevertheless, similar problems are reformulated again and </a:t>
            </a:r>
            <a:r>
              <a:rPr lang="en-US" dirty="0" err="1"/>
              <a:t>again.As</a:t>
            </a:r>
            <a:r>
              <a:rPr lang="en-US" dirty="0"/>
              <a:t> an example, the graph on the right shows data collected recently by Goldman Sachs, which displays changes in labor productivity over the years. Interestingly, in recent years, there has been a paradox 2.0, where there was productivity growth in the 2000s, but it has since slowed down.</a:t>
            </a:r>
            <a:endParaRPr lang="ru-RU" dirty="0"/>
          </a:p>
        </p:txBody>
      </p:sp>
      <p:sp>
        <p:nvSpPr>
          <p:cNvPr id="4" name="Номер слайда 3"/>
          <p:cNvSpPr>
            <a:spLocks noGrp="1"/>
          </p:cNvSpPr>
          <p:nvPr>
            <p:ph type="sldNum" sz="quarter" idx="5"/>
          </p:nvPr>
        </p:nvSpPr>
        <p:spPr/>
        <p:txBody>
          <a:bodyPr/>
          <a:lstStyle/>
          <a:p>
            <a:fld id="{D6BBEAF8-CB34-4E0B-8330-C2A7142F8651}" type="slidenum">
              <a:rPr lang="ru-RU" smtClean="0"/>
              <a:t>21</a:t>
            </a:fld>
            <a:endParaRPr lang="ru-RU"/>
          </a:p>
        </p:txBody>
      </p:sp>
    </p:spTree>
    <p:extLst>
      <p:ext uri="{BB962C8B-B14F-4D97-AF65-F5344CB8AC3E}">
        <p14:creationId xmlns:p14="http://schemas.microsoft.com/office/powerpoint/2010/main" val="34280569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It is interesting to note that the problem of measuring the results of data, information, and knowledge application for system functioning has existed in various forms for almost half a century. </a:t>
            </a:r>
          </a:p>
          <a:p>
            <a:endParaRPr lang="en-US" dirty="0"/>
          </a:p>
          <a:p>
            <a:r>
              <a:rPr lang="en-US" dirty="0"/>
              <a:t>The first known formulation of this problem is probably Nobel Prize Laureate Robert Solow's formulation, known as the "Solow </a:t>
            </a:r>
            <a:r>
              <a:rPr lang="en-US" dirty="0" err="1"/>
              <a:t>Paradox."Solow's</a:t>
            </a:r>
            <a:r>
              <a:rPr lang="en-US" dirty="0"/>
              <a:t> formulation is: "You can see the computer age everywhere but in the productivity statistics,". </a:t>
            </a:r>
          </a:p>
          <a:p>
            <a:endParaRPr lang="en-US" dirty="0"/>
          </a:p>
          <a:p>
            <a:r>
              <a:rPr lang="en-US" dirty="0"/>
              <a:t>For example, Eric Brynjolfsson at MIT has researched similar problems for a long time. It has been shown that we do not measure the property that IT use changes, we misuse and mismanage its use, and we do not use the right means to measure it, leading to a mismeasurement of IT use. </a:t>
            </a:r>
          </a:p>
          <a:p>
            <a:endParaRPr lang="en-US" dirty="0"/>
          </a:p>
          <a:p>
            <a:r>
              <a:rPr lang="en-US" dirty="0"/>
              <a:t>Nevertheless, similar problems are reformulated again and </a:t>
            </a:r>
            <a:r>
              <a:rPr lang="en-US" dirty="0" err="1"/>
              <a:t>again.As</a:t>
            </a:r>
            <a:r>
              <a:rPr lang="en-US" dirty="0"/>
              <a:t> an example, the graph on the right shows data collected recently by Goldman Sachs, which displays changes in labor productivity over the years. Interestingly, in recent years, there has been a paradox 2.0, where there was productivity growth in the 2000s, but it has since slowed down.</a:t>
            </a:r>
            <a:endParaRPr lang="ru-RU" dirty="0"/>
          </a:p>
        </p:txBody>
      </p:sp>
      <p:sp>
        <p:nvSpPr>
          <p:cNvPr id="4" name="Номер слайда 3"/>
          <p:cNvSpPr>
            <a:spLocks noGrp="1"/>
          </p:cNvSpPr>
          <p:nvPr>
            <p:ph type="sldNum" sz="quarter" idx="5"/>
          </p:nvPr>
        </p:nvSpPr>
        <p:spPr/>
        <p:txBody>
          <a:bodyPr/>
          <a:lstStyle/>
          <a:p>
            <a:fld id="{D6BBEAF8-CB34-4E0B-8330-C2A7142F8651}" type="slidenum">
              <a:rPr lang="ru-RU" smtClean="0"/>
              <a:t>22</a:t>
            </a:fld>
            <a:endParaRPr lang="ru-RU"/>
          </a:p>
        </p:txBody>
      </p:sp>
    </p:spTree>
    <p:extLst>
      <p:ext uri="{BB962C8B-B14F-4D97-AF65-F5344CB8AC3E}">
        <p14:creationId xmlns:p14="http://schemas.microsoft.com/office/powerpoint/2010/main" val="1514695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It is interesting to note that the problem of measuring the results of data, information, and knowledge application for system functioning has existed in various forms for almost half a century. </a:t>
            </a:r>
          </a:p>
          <a:p>
            <a:endParaRPr lang="en-US" dirty="0"/>
          </a:p>
          <a:p>
            <a:r>
              <a:rPr lang="en-US" dirty="0"/>
              <a:t>The first known formulation of this problem is probably Nobel Prize Laureate Robert Solow's formulation, known as the "Solow </a:t>
            </a:r>
            <a:r>
              <a:rPr lang="en-US" dirty="0" err="1"/>
              <a:t>Paradox."Solow's</a:t>
            </a:r>
            <a:r>
              <a:rPr lang="en-US" dirty="0"/>
              <a:t> formulation is: "You can see the computer age everywhere but in the productivity statistics,". </a:t>
            </a:r>
          </a:p>
          <a:p>
            <a:endParaRPr lang="en-US" dirty="0"/>
          </a:p>
          <a:p>
            <a:r>
              <a:rPr lang="en-US" dirty="0"/>
              <a:t>For example, Eric Brynjolfsson at MIT has researched similar problems for a long time. It has been shown that we do not measure the property that IT use changes, we misuse and mismanage its use, and we do not use the right means to measure it, leading to a mismeasurement of IT use. </a:t>
            </a:r>
          </a:p>
          <a:p>
            <a:endParaRPr lang="en-US" dirty="0"/>
          </a:p>
          <a:p>
            <a:r>
              <a:rPr lang="en-US" dirty="0"/>
              <a:t>Nevertheless, similar problems are reformulated again and </a:t>
            </a:r>
            <a:r>
              <a:rPr lang="en-US" dirty="0" err="1"/>
              <a:t>again.As</a:t>
            </a:r>
            <a:r>
              <a:rPr lang="en-US" dirty="0"/>
              <a:t> an example, the graph on the right shows data collected recently by Goldman Sachs, which displays changes in labor productivity over the years. Interestingly, in recent years, there has been a paradox 2.0, where there was productivity growth in the 2000s, but it has since slowed down.</a:t>
            </a:r>
            <a:endParaRPr lang="ru-RU" dirty="0"/>
          </a:p>
        </p:txBody>
      </p:sp>
      <p:sp>
        <p:nvSpPr>
          <p:cNvPr id="4" name="Номер слайда 3"/>
          <p:cNvSpPr>
            <a:spLocks noGrp="1"/>
          </p:cNvSpPr>
          <p:nvPr>
            <p:ph type="sldNum" sz="quarter" idx="5"/>
          </p:nvPr>
        </p:nvSpPr>
        <p:spPr/>
        <p:txBody>
          <a:bodyPr/>
          <a:lstStyle/>
          <a:p>
            <a:fld id="{D6BBEAF8-CB34-4E0B-8330-C2A7142F8651}" type="slidenum">
              <a:rPr lang="ru-RU" smtClean="0"/>
              <a:t>24</a:t>
            </a:fld>
            <a:endParaRPr lang="ru-RU"/>
          </a:p>
        </p:txBody>
      </p:sp>
    </p:spTree>
    <p:extLst>
      <p:ext uri="{BB962C8B-B14F-4D97-AF65-F5344CB8AC3E}">
        <p14:creationId xmlns:p14="http://schemas.microsoft.com/office/powerpoint/2010/main" val="365151872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It is interesting to note that the problem of measuring the results of data, information, and knowledge application for system functioning has existed in various forms for almost half a century. </a:t>
            </a:r>
          </a:p>
          <a:p>
            <a:endParaRPr lang="en-US" dirty="0"/>
          </a:p>
          <a:p>
            <a:r>
              <a:rPr lang="en-US" dirty="0"/>
              <a:t>The first known formulation of this problem is probably Nobel Prize Laureate Robert Solow's formulation, known as the "Solow </a:t>
            </a:r>
            <a:r>
              <a:rPr lang="en-US" dirty="0" err="1"/>
              <a:t>Paradox."Solow's</a:t>
            </a:r>
            <a:r>
              <a:rPr lang="en-US" dirty="0"/>
              <a:t> formulation is: "You can see the computer age everywhere but in the productivity statistics,". </a:t>
            </a:r>
          </a:p>
          <a:p>
            <a:endParaRPr lang="en-US" dirty="0"/>
          </a:p>
          <a:p>
            <a:r>
              <a:rPr lang="en-US" dirty="0"/>
              <a:t>For example, Eric Brynjolfsson at MIT has researched similar problems for a long time. It has been shown that we do not measure the property that IT use changes, we misuse and mismanage its use, and we do not use the right means to measure it, leading to a mismeasurement of IT use. </a:t>
            </a:r>
          </a:p>
          <a:p>
            <a:endParaRPr lang="en-US" dirty="0"/>
          </a:p>
          <a:p>
            <a:r>
              <a:rPr lang="en-US" dirty="0"/>
              <a:t>Nevertheless, similar problems are reformulated again and </a:t>
            </a:r>
            <a:r>
              <a:rPr lang="en-US" dirty="0" err="1"/>
              <a:t>again.As</a:t>
            </a:r>
            <a:r>
              <a:rPr lang="en-US" dirty="0"/>
              <a:t> an example, the graph on the right shows data collected recently by Goldman Sachs, which displays changes in labor productivity over the years. Interestingly, in recent years, there has been a paradox 2.0, where there was productivity growth in the 2000s, but it has since slowed down.</a:t>
            </a:r>
            <a:endParaRPr lang="ru-RU" dirty="0"/>
          </a:p>
        </p:txBody>
      </p:sp>
      <p:sp>
        <p:nvSpPr>
          <p:cNvPr id="4" name="Номер слайда 3"/>
          <p:cNvSpPr>
            <a:spLocks noGrp="1"/>
          </p:cNvSpPr>
          <p:nvPr>
            <p:ph type="sldNum" sz="quarter" idx="5"/>
          </p:nvPr>
        </p:nvSpPr>
        <p:spPr/>
        <p:txBody>
          <a:bodyPr/>
          <a:lstStyle/>
          <a:p>
            <a:fld id="{D6BBEAF8-CB34-4E0B-8330-C2A7142F8651}" type="slidenum">
              <a:rPr lang="ru-RU" smtClean="0"/>
              <a:t>27</a:t>
            </a:fld>
            <a:endParaRPr lang="ru-RU"/>
          </a:p>
        </p:txBody>
      </p:sp>
    </p:spTree>
    <p:extLst>
      <p:ext uri="{BB962C8B-B14F-4D97-AF65-F5344CB8AC3E}">
        <p14:creationId xmlns:p14="http://schemas.microsoft.com/office/powerpoint/2010/main" val="401428365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61F3C283-EF81-45E2-ADC3-28B7C7FD2E47}" type="slidenum">
              <a:rPr lang="en-US" smtClean="0"/>
              <a:t>28</a:t>
            </a:fld>
            <a:endParaRPr lang="en-US"/>
          </a:p>
        </p:txBody>
      </p:sp>
    </p:spTree>
    <p:extLst>
      <p:ext uri="{BB962C8B-B14F-4D97-AF65-F5344CB8AC3E}">
        <p14:creationId xmlns:p14="http://schemas.microsoft.com/office/powerpoint/2010/main" val="21390440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CB27CC-CC83-9CF3-6A61-BD013BE7B7EC}"/>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0A12EC80-1F37-5E8C-8FBF-C033A730A6FC}"/>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989D2ADD-DC9B-4329-842D-9976B7D1CF0C}"/>
              </a:ext>
            </a:extLst>
          </p:cNvPr>
          <p:cNvSpPr>
            <a:spLocks noGrp="1"/>
          </p:cNvSpPr>
          <p:nvPr>
            <p:ph type="body" idx="1"/>
          </p:nvPr>
        </p:nvSpPr>
        <p:spPr/>
        <p:txBody>
          <a:bodyPr/>
          <a:lstStyle/>
          <a:p>
            <a:r>
              <a:rPr lang="ru-RU" sz="1800" dirty="0">
                <a:effectLst/>
                <a:latin typeface="Times New Roman" panose="02020603050405020304" pitchFamily="18" charset="0"/>
                <a:ea typeface="Times New Roman" panose="02020603050405020304" pitchFamily="18" charset="0"/>
              </a:rPr>
              <a:t>Постановка задачи выполнена для дискретных состояний и времени.</a:t>
            </a:r>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Many researchers agree that information role in human activity is in driving progress and supporting changes of various levels in activity and in performing cognition for organization of  activity.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But it is important to note that information cannot change the laws of nature that govern the cause-and-effect relations regulating the inputs and outputs of our physical activity.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It may only help to choose different or to find new cause -and-effect relations applicable. </a:t>
            </a:r>
          </a:p>
          <a:p>
            <a:r>
              <a:rPr lang="en-US" sz="1800" dirty="0">
                <a:effectLst/>
                <a:latin typeface="Times New Roman" panose="02020603050405020304" pitchFamily="18" charset="0"/>
                <a:ea typeface="Times New Roman" panose="02020603050405020304" pitchFamily="18" charset="0"/>
              </a:rPr>
              <a:t>Therefore, productivity, which is defined by these cause-and-effect relations application, can not be used as reliable measure of progress and high-level change or cognition due to information application.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The literature shows that many problems  of various theories shown at the left are related to various aspects of activity and system change due to the use of information and knowledge.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One formal way to represent the relationships between action, knowledge, and information is through the </a:t>
            </a:r>
            <a:r>
              <a:rPr kumimoji="0" lang="en-US" altLang="ru-RU" sz="1800" b="1" i="1" u="none" strike="noStrike" cap="none" normalizeH="0" baseline="0" dirty="0" err="1">
                <a:ln>
                  <a:noFill/>
                </a:ln>
                <a:solidFill>
                  <a:schemeClr val="tx1"/>
                </a:solidFill>
                <a:effectLst/>
                <a:latin typeface="Arial" panose="020B0604020202020204" pitchFamily="34" charset="0"/>
              </a:rPr>
              <a:t>Leontiev</a:t>
            </a:r>
            <a:r>
              <a:rPr kumimoji="0" lang="en-US" altLang="ru-RU" sz="1800" b="1" i="1" u="none" strike="noStrike" cap="none" normalizeH="0" baseline="0" dirty="0">
                <a:ln>
                  <a:noFill/>
                </a:ln>
                <a:solidFill>
                  <a:schemeClr val="tx1"/>
                </a:solidFill>
                <a:effectLst/>
                <a:latin typeface="Arial" panose="020B0604020202020204" pitchFamily="34" charset="0"/>
              </a:rPr>
              <a:t>-Vygotsky</a:t>
            </a:r>
            <a:r>
              <a:rPr kumimoji="0" lang="ru-RU" altLang="ru-RU" sz="1800" b="1" i="1" u="none" strike="noStrike" cap="none" normalizeH="0" baseline="0" dirty="0">
                <a:ln>
                  <a:noFill/>
                </a:ln>
                <a:solidFill>
                  <a:schemeClr val="tx1"/>
                </a:solidFill>
                <a:effectLst/>
                <a:latin typeface="Arial" panose="020B0604020202020204" pitchFamily="34" charset="0"/>
              </a:rPr>
              <a:t> </a:t>
            </a:r>
            <a:r>
              <a:rPr lang="en-US" sz="1800" b="1" dirty="0" err="1"/>
              <a:t>Engeström</a:t>
            </a:r>
            <a:r>
              <a:rPr lang="en-US" sz="1800" b="1" dirty="0"/>
              <a:t>  </a:t>
            </a:r>
            <a:r>
              <a:rPr lang="en-US" sz="1800" dirty="0">
                <a:effectLst/>
                <a:latin typeface="Times New Roman" panose="02020603050405020304" pitchFamily="18" charset="0"/>
                <a:ea typeface="Times New Roman" panose="02020603050405020304" pitchFamily="18" charset="0"/>
              </a:rPr>
              <a:t>triangles of activity theory, which can be variated to represent the use of information and knowledge in human action and its changes.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However, it is important to note that the results of activity theory known so far as well as results of other theories shown are not formal enough to allow for predictive mathematical modeling. </a:t>
            </a:r>
            <a:endParaRPr lang="ru-RU" sz="1800" dirty="0">
              <a:effectLst/>
              <a:latin typeface="Times New Roman" panose="02020603050405020304" pitchFamily="18" charset="0"/>
              <a:ea typeface="Times New Roman" panose="02020603050405020304" pitchFamily="18" charset="0"/>
            </a:endParaRPr>
          </a:p>
        </p:txBody>
      </p:sp>
      <p:sp>
        <p:nvSpPr>
          <p:cNvPr id="4" name="Номер слайда 3">
            <a:extLst>
              <a:ext uri="{FF2B5EF4-FFF2-40B4-BE49-F238E27FC236}">
                <a16:creationId xmlns:a16="http://schemas.microsoft.com/office/drawing/2014/main" id="{52D9BBFD-2B26-946A-08AE-CC833DBF6BAB}"/>
              </a:ext>
            </a:extLst>
          </p:cNvPr>
          <p:cNvSpPr>
            <a:spLocks noGrp="1"/>
          </p:cNvSpPr>
          <p:nvPr>
            <p:ph type="sldNum" sz="quarter" idx="5"/>
          </p:nvPr>
        </p:nvSpPr>
        <p:spPr/>
        <p:txBody>
          <a:bodyPr/>
          <a:lstStyle/>
          <a:p>
            <a:fld id="{14B7219D-2989-4DC7-9793-4C48AD40D85E}" type="slidenum">
              <a:rPr lang="ru-RU" smtClean="0"/>
              <a:t>30</a:t>
            </a:fld>
            <a:endParaRPr lang="ru-RU"/>
          </a:p>
        </p:txBody>
      </p:sp>
    </p:spTree>
    <p:extLst>
      <p:ext uri="{BB962C8B-B14F-4D97-AF65-F5344CB8AC3E}">
        <p14:creationId xmlns:p14="http://schemas.microsoft.com/office/powerpoint/2010/main" val="20207171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A9C423-6B7C-A7AB-3E0F-EDA25DD4E583}"/>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FD6270B0-D1E6-6EDE-E7F6-54A185275D35}"/>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C5E5DE1A-16E8-C12B-9FBF-909472F8B851}"/>
              </a:ext>
            </a:extLst>
          </p:cNvPr>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Many researchers agree that information role in human activity is in driving progress and supporting changes of various levels in activity and in performing cognition for organization of  activity.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But it is important to note that information cannot change the laws of nature that govern the cause-and-effect relations regulating the inputs and outputs of our physical activity.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It may only help to choose different or to find new cause -and-effect relations applicable. </a:t>
            </a:r>
          </a:p>
          <a:p>
            <a:r>
              <a:rPr lang="en-US" sz="1800" dirty="0">
                <a:effectLst/>
                <a:latin typeface="Times New Roman" panose="02020603050405020304" pitchFamily="18" charset="0"/>
                <a:ea typeface="Times New Roman" panose="02020603050405020304" pitchFamily="18" charset="0"/>
              </a:rPr>
              <a:t>Therefore, productivity, which is defined by these cause-and-effect relations application, can not be used as reliable measure of progress and high-level change or cognition due to information application.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The literature shows that many problems  of various theories shown at the left are related to various aspects of activity and system change due to the use of information and knowledge.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One formal way to represent the relationships between action, knowledge, and information is through the </a:t>
            </a:r>
            <a:r>
              <a:rPr kumimoji="0" lang="en-US" altLang="ru-RU" sz="1800" b="1" i="1" u="none" strike="noStrike" cap="none" normalizeH="0" baseline="0" dirty="0" err="1">
                <a:ln>
                  <a:noFill/>
                </a:ln>
                <a:solidFill>
                  <a:schemeClr val="tx1"/>
                </a:solidFill>
                <a:effectLst/>
                <a:latin typeface="Arial" panose="020B0604020202020204" pitchFamily="34" charset="0"/>
              </a:rPr>
              <a:t>Leontiev</a:t>
            </a:r>
            <a:r>
              <a:rPr kumimoji="0" lang="en-US" altLang="ru-RU" sz="1800" b="1" i="1" u="none" strike="noStrike" cap="none" normalizeH="0" baseline="0" dirty="0">
                <a:ln>
                  <a:noFill/>
                </a:ln>
                <a:solidFill>
                  <a:schemeClr val="tx1"/>
                </a:solidFill>
                <a:effectLst/>
                <a:latin typeface="Arial" panose="020B0604020202020204" pitchFamily="34" charset="0"/>
              </a:rPr>
              <a:t>-Vygotsky</a:t>
            </a:r>
            <a:r>
              <a:rPr kumimoji="0" lang="ru-RU" altLang="ru-RU" sz="1800" b="1" i="1" u="none" strike="noStrike" cap="none" normalizeH="0" baseline="0" dirty="0">
                <a:ln>
                  <a:noFill/>
                </a:ln>
                <a:solidFill>
                  <a:schemeClr val="tx1"/>
                </a:solidFill>
                <a:effectLst/>
                <a:latin typeface="Arial" panose="020B0604020202020204" pitchFamily="34" charset="0"/>
              </a:rPr>
              <a:t> </a:t>
            </a:r>
            <a:r>
              <a:rPr lang="en-US" sz="1800" b="1" dirty="0" err="1"/>
              <a:t>Engeström</a:t>
            </a:r>
            <a:r>
              <a:rPr lang="en-US" sz="1800" b="1" dirty="0"/>
              <a:t>  </a:t>
            </a:r>
            <a:r>
              <a:rPr lang="en-US" sz="1800" dirty="0">
                <a:effectLst/>
                <a:latin typeface="Times New Roman" panose="02020603050405020304" pitchFamily="18" charset="0"/>
                <a:ea typeface="Times New Roman" panose="02020603050405020304" pitchFamily="18" charset="0"/>
              </a:rPr>
              <a:t>triangles of activity theory, which can be variated to represent the use of information and knowledge in human action and its changes.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However, it is important to note that the results of activity theory known so far as well as results of other theories shown are not formal enough to allow for predictive mathematical modeling. </a:t>
            </a:r>
            <a:endParaRPr lang="ru-RU" sz="1800" dirty="0">
              <a:effectLst/>
              <a:latin typeface="Times New Roman" panose="02020603050405020304" pitchFamily="18" charset="0"/>
              <a:ea typeface="Times New Roman" panose="02020603050405020304" pitchFamily="18" charset="0"/>
            </a:endParaRPr>
          </a:p>
        </p:txBody>
      </p:sp>
      <p:sp>
        <p:nvSpPr>
          <p:cNvPr id="4" name="Номер слайда 3">
            <a:extLst>
              <a:ext uri="{FF2B5EF4-FFF2-40B4-BE49-F238E27FC236}">
                <a16:creationId xmlns:a16="http://schemas.microsoft.com/office/drawing/2014/main" id="{7F2A329D-37B3-90F5-C169-121E4E943221}"/>
              </a:ext>
            </a:extLst>
          </p:cNvPr>
          <p:cNvSpPr>
            <a:spLocks noGrp="1"/>
          </p:cNvSpPr>
          <p:nvPr>
            <p:ph type="sldNum" sz="quarter" idx="5"/>
          </p:nvPr>
        </p:nvSpPr>
        <p:spPr/>
        <p:txBody>
          <a:bodyPr/>
          <a:lstStyle/>
          <a:p>
            <a:fld id="{14B7219D-2989-4DC7-9793-4C48AD40D85E}" type="slidenum">
              <a:rPr lang="ru-RU" smtClean="0"/>
              <a:t>31</a:t>
            </a:fld>
            <a:endParaRPr lang="ru-RU"/>
          </a:p>
        </p:txBody>
      </p:sp>
    </p:spTree>
    <p:extLst>
      <p:ext uri="{BB962C8B-B14F-4D97-AF65-F5344CB8AC3E}">
        <p14:creationId xmlns:p14="http://schemas.microsoft.com/office/powerpoint/2010/main" val="55134388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CF481B-5899-A0DC-242E-B637C02D16DB}"/>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AF9AF199-953E-EBF6-565A-34201C11214E}"/>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EA75A072-8048-1C28-DF4A-AE9A08F6FDCB}"/>
              </a:ext>
            </a:extLst>
          </p:cNvPr>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Many researchers agree that information role in human activity is in driving progress and supporting changes of various levels in activity and in performing cognition for organization of  activity.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But it is important to note that information cannot change the laws of nature that govern the cause-and-effect relations regulating the inputs and outputs of our physical activity.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It may only help to choose different or to find new cause -and-effect relations applicable. </a:t>
            </a:r>
          </a:p>
          <a:p>
            <a:r>
              <a:rPr lang="en-US" sz="1800" dirty="0">
                <a:effectLst/>
                <a:latin typeface="Times New Roman" panose="02020603050405020304" pitchFamily="18" charset="0"/>
                <a:ea typeface="Times New Roman" panose="02020603050405020304" pitchFamily="18" charset="0"/>
              </a:rPr>
              <a:t>Therefore, productivity, which is defined by these cause-and-effect relations application, can not be used as reliable measure of progress and high-level change or cognition due to information application.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The literature shows that many problems  of various theories shown at the left are related to various aspects of activity and system change due to the use of information and knowledge.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One formal way to represent the relationships between action, knowledge, and information is through the </a:t>
            </a:r>
            <a:r>
              <a:rPr kumimoji="0" lang="en-US" altLang="ru-RU" sz="1800" b="1" i="1" u="none" strike="noStrike" cap="none" normalizeH="0" baseline="0" dirty="0" err="1">
                <a:ln>
                  <a:noFill/>
                </a:ln>
                <a:solidFill>
                  <a:schemeClr val="tx1"/>
                </a:solidFill>
                <a:effectLst/>
                <a:latin typeface="Arial" panose="020B0604020202020204" pitchFamily="34" charset="0"/>
              </a:rPr>
              <a:t>Leontiev</a:t>
            </a:r>
            <a:r>
              <a:rPr kumimoji="0" lang="en-US" altLang="ru-RU" sz="1800" b="1" i="1" u="none" strike="noStrike" cap="none" normalizeH="0" baseline="0" dirty="0">
                <a:ln>
                  <a:noFill/>
                </a:ln>
                <a:solidFill>
                  <a:schemeClr val="tx1"/>
                </a:solidFill>
                <a:effectLst/>
                <a:latin typeface="Arial" panose="020B0604020202020204" pitchFamily="34" charset="0"/>
              </a:rPr>
              <a:t>-Vygotsky</a:t>
            </a:r>
            <a:r>
              <a:rPr kumimoji="0" lang="ru-RU" altLang="ru-RU" sz="1800" b="1" i="1" u="none" strike="noStrike" cap="none" normalizeH="0" baseline="0" dirty="0">
                <a:ln>
                  <a:noFill/>
                </a:ln>
                <a:solidFill>
                  <a:schemeClr val="tx1"/>
                </a:solidFill>
                <a:effectLst/>
                <a:latin typeface="Arial" panose="020B0604020202020204" pitchFamily="34" charset="0"/>
              </a:rPr>
              <a:t> </a:t>
            </a:r>
            <a:r>
              <a:rPr lang="en-US" sz="1800" b="1" dirty="0" err="1"/>
              <a:t>Engeström</a:t>
            </a:r>
            <a:r>
              <a:rPr lang="en-US" sz="1800" b="1" dirty="0"/>
              <a:t>  </a:t>
            </a:r>
            <a:r>
              <a:rPr lang="en-US" sz="1800" dirty="0">
                <a:effectLst/>
                <a:latin typeface="Times New Roman" panose="02020603050405020304" pitchFamily="18" charset="0"/>
                <a:ea typeface="Times New Roman" panose="02020603050405020304" pitchFamily="18" charset="0"/>
              </a:rPr>
              <a:t>triangles of activity theory, which can be variated to represent the use of information and knowledge in human action and its changes.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However, it is important to note that the results of activity theory known so far as well as results of other theories shown are not formal enough to allow for predictive mathematical modeling. </a:t>
            </a:r>
            <a:endParaRPr lang="ru-RU" sz="1800" dirty="0">
              <a:effectLst/>
              <a:latin typeface="Times New Roman" panose="02020603050405020304" pitchFamily="18" charset="0"/>
              <a:ea typeface="Times New Roman" panose="02020603050405020304" pitchFamily="18" charset="0"/>
            </a:endParaRPr>
          </a:p>
        </p:txBody>
      </p:sp>
      <p:sp>
        <p:nvSpPr>
          <p:cNvPr id="4" name="Номер слайда 3">
            <a:extLst>
              <a:ext uri="{FF2B5EF4-FFF2-40B4-BE49-F238E27FC236}">
                <a16:creationId xmlns:a16="http://schemas.microsoft.com/office/drawing/2014/main" id="{F061876A-81AC-4FF2-C84C-8FEA3397CA37}"/>
              </a:ext>
            </a:extLst>
          </p:cNvPr>
          <p:cNvSpPr>
            <a:spLocks noGrp="1"/>
          </p:cNvSpPr>
          <p:nvPr>
            <p:ph type="sldNum" sz="quarter" idx="5"/>
          </p:nvPr>
        </p:nvSpPr>
        <p:spPr/>
        <p:txBody>
          <a:bodyPr/>
          <a:lstStyle/>
          <a:p>
            <a:fld id="{14B7219D-2989-4DC7-9793-4C48AD40D85E}" type="slidenum">
              <a:rPr lang="ru-RU" smtClean="0"/>
              <a:t>32</a:t>
            </a:fld>
            <a:endParaRPr lang="ru-RU"/>
          </a:p>
        </p:txBody>
      </p:sp>
    </p:spTree>
    <p:extLst>
      <p:ext uri="{BB962C8B-B14F-4D97-AF65-F5344CB8AC3E}">
        <p14:creationId xmlns:p14="http://schemas.microsoft.com/office/powerpoint/2010/main" val="238130037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C3AE38-8F4A-0B75-0264-EC75D76880EF}"/>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8CAC55F8-55AB-C3ED-E0C8-4BC8101411F4}"/>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D9900A47-1334-B15D-EFD1-8F1A369D9FD2}"/>
              </a:ext>
            </a:extLst>
          </p:cNvPr>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Many researchers agree that information role in human activity is in driving progress and supporting changes of various levels in activity and in performing cognition for organization of  activity.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But it is important to note that information cannot change the laws of nature that govern the cause-and-effect relations regulating the inputs and outputs of our physical activity.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It may only help to choose different or to find new cause -and-effect relations applicable. </a:t>
            </a:r>
          </a:p>
          <a:p>
            <a:r>
              <a:rPr lang="en-US" sz="1800" dirty="0">
                <a:effectLst/>
                <a:latin typeface="Times New Roman" panose="02020603050405020304" pitchFamily="18" charset="0"/>
                <a:ea typeface="Times New Roman" panose="02020603050405020304" pitchFamily="18" charset="0"/>
              </a:rPr>
              <a:t>Therefore, productivity, which is defined by these cause-and-effect relations application, can not be used as reliable measure of progress and high-level change or cognition due to information application.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The literature shows that many problems  of various theories shown at the left are related to various aspects of activity and system change due to the use of information and knowledge.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One formal way to represent the relationships between action, knowledge, and information is through the </a:t>
            </a:r>
            <a:r>
              <a:rPr kumimoji="0" lang="en-US" altLang="ru-RU" sz="1800" b="1" i="1" u="none" strike="noStrike" cap="none" normalizeH="0" baseline="0" dirty="0" err="1">
                <a:ln>
                  <a:noFill/>
                </a:ln>
                <a:solidFill>
                  <a:schemeClr val="tx1"/>
                </a:solidFill>
                <a:effectLst/>
                <a:latin typeface="Arial" panose="020B0604020202020204" pitchFamily="34" charset="0"/>
              </a:rPr>
              <a:t>Leontiev</a:t>
            </a:r>
            <a:r>
              <a:rPr kumimoji="0" lang="en-US" altLang="ru-RU" sz="1800" b="1" i="1" u="none" strike="noStrike" cap="none" normalizeH="0" baseline="0" dirty="0">
                <a:ln>
                  <a:noFill/>
                </a:ln>
                <a:solidFill>
                  <a:schemeClr val="tx1"/>
                </a:solidFill>
                <a:effectLst/>
                <a:latin typeface="Arial" panose="020B0604020202020204" pitchFamily="34" charset="0"/>
              </a:rPr>
              <a:t>-Vygotsky</a:t>
            </a:r>
            <a:r>
              <a:rPr kumimoji="0" lang="ru-RU" altLang="ru-RU" sz="1800" b="1" i="1" u="none" strike="noStrike" cap="none" normalizeH="0" baseline="0" dirty="0">
                <a:ln>
                  <a:noFill/>
                </a:ln>
                <a:solidFill>
                  <a:schemeClr val="tx1"/>
                </a:solidFill>
                <a:effectLst/>
                <a:latin typeface="Arial" panose="020B0604020202020204" pitchFamily="34" charset="0"/>
              </a:rPr>
              <a:t> </a:t>
            </a:r>
            <a:r>
              <a:rPr lang="en-US" sz="1800" b="1" dirty="0" err="1"/>
              <a:t>Engeström</a:t>
            </a:r>
            <a:r>
              <a:rPr lang="en-US" sz="1800" b="1" dirty="0"/>
              <a:t>  </a:t>
            </a:r>
            <a:r>
              <a:rPr lang="en-US" sz="1800" dirty="0">
                <a:effectLst/>
                <a:latin typeface="Times New Roman" panose="02020603050405020304" pitchFamily="18" charset="0"/>
                <a:ea typeface="Times New Roman" panose="02020603050405020304" pitchFamily="18" charset="0"/>
              </a:rPr>
              <a:t>triangles of activity theory, which can be variated to represent the use of information and knowledge in human action and its changes. </a:t>
            </a:r>
          </a:p>
          <a:p>
            <a:endParaRPr lang="en-US" sz="1800" dirty="0">
              <a:effectLst/>
              <a:latin typeface="Times New Roman" panose="02020603050405020304" pitchFamily="18" charset="0"/>
              <a:ea typeface="Times New Roman" panose="02020603050405020304" pitchFamily="18" charset="0"/>
            </a:endParaRPr>
          </a:p>
          <a:p>
            <a:r>
              <a:rPr lang="en-US" sz="1800" dirty="0">
                <a:effectLst/>
                <a:latin typeface="Times New Roman" panose="02020603050405020304" pitchFamily="18" charset="0"/>
                <a:ea typeface="Times New Roman" panose="02020603050405020304" pitchFamily="18" charset="0"/>
              </a:rPr>
              <a:t>However, it is important to note that the results of activity theory known so far as well as results of other theories shown are not formal enough to allow for predictive mathematical modeling. </a:t>
            </a:r>
            <a:endParaRPr lang="ru-RU" sz="1800" dirty="0">
              <a:effectLst/>
              <a:latin typeface="Times New Roman" panose="02020603050405020304" pitchFamily="18" charset="0"/>
              <a:ea typeface="Times New Roman" panose="02020603050405020304" pitchFamily="18" charset="0"/>
            </a:endParaRPr>
          </a:p>
        </p:txBody>
      </p:sp>
      <p:sp>
        <p:nvSpPr>
          <p:cNvPr id="4" name="Номер слайда 3">
            <a:extLst>
              <a:ext uri="{FF2B5EF4-FFF2-40B4-BE49-F238E27FC236}">
                <a16:creationId xmlns:a16="http://schemas.microsoft.com/office/drawing/2014/main" id="{F91CAAAB-5CD9-DDC8-EF4B-10DC9DCEAC0B}"/>
              </a:ext>
            </a:extLst>
          </p:cNvPr>
          <p:cNvSpPr>
            <a:spLocks noGrp="1"/>
          </p:cNvSpPr>
          <p:nvPr>
            <p:ph type="sldNum" sz="quarter" idx="5"/>
          </p:nvPr>
        </p:nvSpPr>
        <p:spPr/>
        <p:txBody>
          <a:bodyPr/>
          <a:lstStyle/>
          <a:p>
            <a:fld id="{14B7219D-2989-4DC7-9793-4C48AD40D85E}" type="slidenum">
              <a:rPr lang="ru-RU" smtClean="0"/>
              <a:t>33</a:t>
            </a:fld>
            <a:endParaRPr lang="ru-RU"/>
          </a:p>
        </p:txBody>
      </p:sp>
    </p:spTree>
    <p:extLst>
      <p:ext uri="{BB962C8B-B14F-4D97-AF65-F5344CB8AC3E}">
        <p14:creationId xmlns:p14="http://schemas.microsoft.com/office/powerpoint/2010/main" val="36357922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Виды ИТ, наук об информации, фундаментальные аспекты информатики исследованы в трудах Р.М. Юсупова </a:t>
            </a:r>
          </a:p>
          <a:p>
            <a:r>
              <a:rPr lang="ru-RU" dirty="0"/>
              <a:t>Так, дано определение информатики, как науки о методах и средствах </a:t>
            </a:r>
            <a:r>
              <a:rPr lang="en-US" dirty="0"/>
              <a:t> </a:t>
            </a:r>
            <a:r>
              <a:rPr lang="ru-RU" dirty="0"/>
              <a:t>сбора, хранения, передачи , представления, обработки и защиты информации</a:t>
            </a:r>
          </a:p>
          <a:p>
            <a:r>
              <a:rPr lang="ru-RU" dirty="0"/>
              <a:t>В трудах Юсупова, Мусаева выполнен анализ ряда показателей качества использования ИТ</a:t>
            </a:r>
          </a:p>
          <a:p>
            <a:r>
              <a:rPr lang="ru-RU" dirty="0"/>
              <a:t>К сожалению, все еще имеется пробел в области формальных моделей и методов, используемых прикладной информатикой. В частности – моделей и методов </a:t>
            </a:r>
            <a:r>
              <a:rPr lang="ru-RU" dirty="0" err="1"/>
              <a:t>исп</a:t>
            </a:r>
            <a:r>
              <a:rPr lang="ru-RU" dirty="0"/>
              <a:t>-я информации в технологических, производственных, бизнес системах.  Такие М и методы могли бы позволить решать множество практических задач, таких, как весьма актуальные сейчас задачи цифровой трансформации. </a:t>
            </a:r>
          </a:p>
        </p:txBody>
      </p:sp>
      <p:sp>
        <p:nvSpPr>
          <p:cNvPr id="4" name="Номер слайда 3"/>
          <p:cNvSpPr>
            <a:spLocks noGrp="1"/>
          </p:cNvSpPr>
          <p:nvPr>
            <p:ph type="sldNum" sz="quarter" idx="5"/>
          </p:nvPr>
        </p:nvSpPr>
        <p:spPr/>
        <p:txBody>
          <a:bodyPr/>
          <a:lstStyle/>
          <a:p>
            <a:fld id="{61F3C283-EF81-45E2-ADC3-28B7C7FD2E47}" type="slidenum">
              <a:rPr lang="en-US" smtClean="0"/>
              <a:t>3</a:t>
            </a:fld>
            <a:endParaRPr lang="en-US"/>
          </a:p>
        </p:txBody>
      </p:sp>
    </p:spTree>
    <p:extLst>
      <p:ext uri="{BB962C8B-B14F-4D97-AF65-F5344CB8AC3E}">
        <p14:creationId xmlns:p14="http://schemas.microsoft.com/office/powerpoint/2010/main" val="13601244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There are many researches directed to estimation of Information application in action. </a:t>
            </a:r>
          </a:p>
          <a:p>
            <a:r>
              <a:rPr lang="en-US" dirty="0"/>
              <a:t>Some of them summarized at this slide.</a:t>
            </a:r>
          </a:p>
          <a:p>
            <a:r>
              <a:rPr lang="en-US" dirty="0"/>
              <a:t>Information quality by </a:t>
            </a:r>
            <a:r>
              <a:rPr lang="en-US" sz="1100" dirty="0" err="1">
                <a:effectLst/>
                <a:latin typeface="Times New Roman" panose="02020603050405020304" pitchFamily="18" charset="0"/>
                <a:ea typeface="Times New Roman" panose="02020603050405020304" pitchFamily="18" charset="0"/>
              </a:rPr>
              <a:t>H.</a:t>
            </a:r>
            <a:r>
              <a:rPr lang="en-US" sz="1200" dirty="0" err="1">
                <a:effectLst/>
                <a:latin typeface="Times New Roman" panose="02020603050405020304" pitchFamily="18" charset="0"/>
                <a:ea typeface="Times New Roman" panose="02020603050405020304" pitchFamily="18" charset="0"/>
              </a:rPr>
              <a:t>Tohonen</a:t>
            </a:r>
            <a:r>
              <a:rPr lang="en-US" sz="1200" dirty="0">
                <a:effectLst/>
                <a:latin typeface="Times New Roman" panose="02020603050405020304" pitchFamily="18" charset="0"/>
                <a:ea typeface="Times New Roman" panose="02020603050405020304" pitchFamily="18" charset="0"/>
              </a:rPr>
              <a:t>, M. </a:t>
            </a:r>
            <a:r>
              <a:rPr lang="en-US" sz="1200" dirty="0" err="1">
                <a:effectLst/>
                <a:latin typeface="Times New Roman" panose="02020603050405020304" pitchFamily="18" charset="0"/>
                <a:ea typeface="Times New Roman" panose="02020603050405020304" pitchFamily="18" charset="0"/>
              </a:rPr>
              <a:t>Kauppinen</a:t>
            </a:r>
            <a:r>
              <a:rPr lang="en-US" sz="1200" dirty="0">
                <a:effectLst/>
                <a:latin typeface="Times New Roman" panose="02020603050405020304" pitchFamily="18" charset="0"/>
                <a:ea typeface="Times New Roman" panose="02020603050405020304" pitchFamily="18" charset="0"/>
              </a:rPr>
              <a:t>, and T. Manisto base its concepts on action triangles mentioned. </a:t>
            </a:r>
          </a:p>
          <a:p>
            <a:endParaRPr lang="en-US" sz="1200" dirty="0">
              <a:effectLst/>
              <a:latin typeface="Times New Roman" panose="02020603050405020304" pitchFamily="18" charset="0"/>
            </a:endParaRPr>
          </a:p>
          <a:p>
            <a:r>
              <a:rPr lang="en-US" sz="1200" dirty="0">
                <a:effectLst/>
                <a:latin typeface="Times New Roman" panose="02020603050405020304" pitchFamily="18" charset="0"/>
              </a:rPr>
              <a:t>Authors formulated main principles of IQ estimation and noted the urgence of higher order concepts applications.</a:t>
            </a:r>
          </a:p>
          <a:p>
            <a:r>
              <a:rPr lang="en-US" sz="1200" dirty="0">
                <a:effectLst/>
                <a:latin typeface="Times New Roman" panose="02020603050405020304" pitchFamily="18" charset="0"/>
              </a:rPr>
              <a:t>Unfortunately, these concepts are not yet </a:t>
            </a:r>
            <a:r>
              <a:rPr lang="en-US" sz="1200" dirty="0" err="1">
                <a:effectLst/>
                <a:latin typeface="Times New Roman" panose="02020603050405020304" pitchFamily="18" charset="0"/>
              </a:rPr>
              <a:t>formilized</a:t>
            </a:r>
            <a:r>
              <a:rPr lang="en-US" sz="1200" dirty="0">
                <a:effectLst/>
                <a:latin typeface="Times New Roman" panose="02020603050405020304" pitchFamily="18" charset="0"/>
              </a:rPr>
              <a:t> enough. </a:t>
            </a:r>
          </a:p>
          <a:p>
            <a:endParaRPr lang="en-US" sz="1200" dirty="0">
              <a:effectLst/>
              <a:latin typeface="Times New Roman" panose="02020603050405020304" pitchFamily="18" charset="0"/>
            </a:endParaRPr>
          </a:p>
          <a:p>
            <a:pPr algn="l"/>
            <a:r>
              <a:rPr lang="en-US" sz="1200" b="0" i="0" dirty="0">
                <a:effectLst/>
                <a:latin typeface="Söhne"/>
              </a:rPr>
              <a:t>Other related measures include:</a:t>
            </a:r>
          </a:p>
          <a:p>
            <a:pPr algn="l">
              <a:buFont typeface="Arial" panose="020B0604020202020204" pitchFamily="34" charset="0"/>
              <a:buChar char="•"/>
            </a:pPr>
            <a:r>
              <a:rPr lang="en-US" sz="1200" b="0" i="1" dirty="0">
                <a:effectLst/>
                <a:latin typeface="Söhne"/>
              </a:rPr>
              <a:t>Intrinsic Value of Information </a:t>
            </a:r>
            <a:r>
              <a:rPr lang="en-US" sz="1200" b="0" i="0" dirty="0">
                <a:effectLst/>
                <a:latin typeface="Söhne"/>
              </a:rPr>
              <a:t>(IVI): a widely used characteristic for estimating the results of information use.</a:t>
            </a:r>
          </a:p>
          <a:p>
            <a:pPr algn="l">
              <a:buFont typeface="Arial" panose="020B0604020202020204" pitchFamily="34" charset="0"/>
              <a:buChar char="•"/>
            </a:pPr>
            <a:r>
              <a:rPr lang="en-US" sz="1200" b="0" i="1" dirty="0">
                <a:effectLst/>
                <a:latin typeface="Söhne"/>
              </a:rPr>
              <a:t>Value of Information </a:t>
            </a:r>
            <a:r>
              <a:rPr lang="en-US" sz="1200" b="0" i="0" dirty="0">
                <a:effectLst/>
                <a:latin typeface="Söhne"/>
              </a:rPr>
              <a:t>(VOI): the expected value of the decision with and without additional information.</a:t>
            </a:r>
          </a:p>
          <a:p>
            <a:pPr algn="l">
              <a:buFont typeface="Arial" panose="020B0604020202020204" pitchFamily="34" charset="0"/>
              <a:buChar char="•"/>
            </a:pPr>
            <a:r>
              <a:rPr lang="en-US" sz="1200" b="0" i="1" dirty="0">
                <a:effectLst/>
                <a:latin typeface="Söhne"/>
              </a:rPr>
              <a:t>Information Gain </a:t>
            </a:r>
            <a:r>
              <a:rPr lang="en-US" sz="1200" b="0" i="0" dirty="0">
                <a:effectLst/>
                <a:latin typeface="Söhne"/>
              </a:rPr>
              <a:t>(IG): the amount of information obtained about a random variable by observing the value of another variable.</a:t>
            </a:r>
          </a:p>
          <a:p>
            <a:pPr algn="l">
              <a:buFont typeface="Arial" panose="020B0604020202020204" pitchFamily="34" charset="0"/>
              <a:buChar char="•"/>
            </a:pPr>
            <a:r>
              <a:rPr lang="en-US" sz="1200" b="0" i="1" dirty="0">
                <a:effectLst/>
                <a:latin typeface="Söhne"/>
              </a:rPr>
              <a:t>Business Value of Information </a:t>
            </a:r>
            <a:r>
              <a:rPr lang="en-US" sz="1200" b="0" i="0" dirty="0">
                <a:effectLst/>
                <a:latin typeface="Söhne"/>
              </a:rPr>
              <a:t>(BVI): the value of information lies in its ability to enable organizations to make better decisions, optimize operations, and create new opportunities for growth and innovation. There are usually five types of BVI: strategic, operational, financial, customer value, and competitive value.</a:t>
            </a:r>
          </a:p>
          <a:p>
            <a:pPr algn="l">
              <a:buFont typeface="Arial" panose="020B0604020202020204" pitchFamily="34" charset="0"/>
              <a:buChar char="•"/>
            </a:pPr>
            <a:r>
              <a:rPr lang="en-US" sz="1200" b="0" i="1" dirty="0">
                <a:effectLst/>
                <a:latin typeface="Söhne"/>
              </a:rPr>
              <a:t>Expected Value of Perfect and Without Perfect Information </a:t>
            </a:r>
            <a:r>
              <a:rPr lang="en-US" sz="1200" b="0" i="0" dirty="0">
                <a:effectLst/>
                <a:latin typeface="Söhne"/>
              </a:rPr>
              <a:t>(EVPI, </a:t>
            </a:r>
            <a:r>
              <a:rPr lang="en-US" sz="1200" b="0" i="0" dirty="0" err="1">
                <a:effectLst/>
                <a:latin typeface="Söhne"/>
              </a:rPr>
              <a:t>EVwPI</a:t>
            </a:r>
            <a:r>
              <a:rPr lang="en-US" sz="1200" b="0" i="0" dirty="0">
                <a:effectLst/>
                <a:latin typeface="Söhne"/>
              </a:rPr>
              <a:t>): these measures have become a central part of decision-making regarding the adoption and use of information technology in research fields such as </a:t>
            </a:r>
            <a:r>
              <a:rPr lang="en-US" sz="1200" b="0" i="0" dirty="0" err="1">
                <a:effectLst/>
                <a:latin typeface="Söhne"/>
              </a:rPr>
              <a:t>Infonomics</a:t>
            </a:r>
            <a:r>
              <a:rPr lang="en-US" sz="1200" b="0" i="0" dirty="0">
                <a:effectLst/>
                <a:latin typeface="Söhne"/>
              </a:rPr>
              <a:t>.</a:t>
            </a:r>
          </a:p>
          <a:p>
            <a:endParaRPr lang="en-US" dirty="0"/>
          </a:p>
          <a:p>
            <a:r>
              <a:rPr lang="en-US" dirty="0"/>
              <a:t>While these measures can be estimated mathematically, the theories behind them not explain mechanisms of information use in needed details for appropriate formalization.</a:t>
            </a:r>
            <a:endParaRPr lang="ru-RU" dirty="0"/>
          </a:p>
        </p:txBody>
      </p:sp>
      <p:sp>
        <p:nvSpPr>
          <p:cNvPr id="4" name="Номер слайда 3"/>
          <p:cNvSpPr>
            <a:spLocks noGrp="1"/>
          </p:cNvSpPr>
          <p:nvPr>
            <p:ph type="sldNum" sz="quarter" idx="5"/>
          </p:nvPr>
        </p:nvSpPr>
        <p:spPr/>
        <p:txBody>
          <a:bodyPr/>
          <a:lstStyle/>
          <a:p>
            <a:fld id="{D6BBEAF8-CB34-4E0B-8330-C2A7142F8651}" type="slidenum">
              <a:rPr lang="ru-RU" smtClean="0"/>
              <a:t>34</a:t>
            </a:fld>
            <a:endParaRPr lang="ru-RU"/>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DFC3EE-4345-2147-4B53-8D163F910861}"/>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A46F7615-D3E1-0804-7633-BB0B357850C7}"/>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FEEA1B0E-9F17-11F3-9225-C29D9F4B7951}"/>
              </a:ext>
            </a:extLst>
          </p:cNvPr>
          <p:cNvSpPr>
            <a:spLocks noGrp="1"/>
          </p:cNvSpPr>
          <p:nvPr>
            <p:ph type="body" idx="1"/>
          </p:nvPr>
        </p:nvSpPr>
        <p:spPr/>
        <p:txBody>
          <a:bodyPr/>
          <a:lstStyle/>
          <a:p>
            <a:pPr marL="542925" indent="180975" algn="just">
              <a:lnSpc>
                <a:spcPct val="115000"/>
              </a:lnSpc>
              <a:spcBef>
                <a:spcPts val="600"/>
              </a:spcBef>
              <a:spcAft>
                <a:spcPts val="600"/>
              </a:spcAft>
            </a:pP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In order to overcome the problem discussed a few new concepts and constructs developed. </a:t>
            </a:r>
          </a:p>
          <a:p>
            <a:pPr marL="542925" indent="180975" algn="just">
              <a:lnSpc>
                <a:spcPct val="115000"/>
              </a:lnSpc>
              <a:spcBef>
                <a:spcPts val="600"/>
              </a:spcBef>
              <a:spcAft>
                <a:spcPts val="600"/>
              </a:spcAft>
            </a:pP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Let us discuss some of them. </a:t>
            </a:r>
          </a:p>
          <a:p>
            <a:pPr marL="542925" indent="180975" algn="just">
              <a:lnSpc>
                <a:spcPct val="115000"/>
              </a:lnSpc>
              <a:spcBef>
                <a:spcPts val="600"/>
              </a:spcBef>
              <a:spcAft>
                <a:spcPts val="600"/>
              </a:spcAft>
            </a:pP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First concept is Complex states of the system with regard of information use. Such complex states include information substates – i.e., substates, which can be obtained in the course of information processing by the means of information actions.  </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542925" indent="180975" algn="just">
              <a:lnSpc>
                <a:spcPct val="115000"/>
              </a:lnSpc>
              <a:spcBef>
                <a:spcPts val="600"/>
              </a:spcBef>
              <a:spcAft>
                <a:spcPts val="600"/>
              </a:spcAft>
            </a:pPr>
            <a:r>
              <a:rPr lang="en-GB" sz="1200" dirty="0">
                <a:effectLst/>
                <a:latin typeface="Calibri" panose="020F0502020204030204" pitchFamily="34" charset="0"/>
                <a:ea typeface="Times New Roman" panose="02020603050405020304" pitchFamily="18" charset="0"/>
                <a:cs typeface="Times New Roman" panose="02020603050405020304" pitchFamily="18" charset="0"/>
              </a:rPr>
              <a:t>Such states intended to model cause-and-effect relations between information obtained and states of actions which can be further realized. That is – reflected in nature . Information substates may describe future actions, possible plans of actions, prescriptive information of various kind. This information is actually reflected back to reality when human action performed according it.</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542925" indent="180975" algn="just">
              <a:lnSpc>
                <a:spcPct val="115000"/>
              </a:lnSpc>
              <a:spcBef>
                <a:spcPts val="600"/>
              </a:spcBef>
              <a:spcAft>
                <a:spcPts val="600"/>
              </a:spcAft>
            </a:pP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p>
            <a:pPr marL="542925" indent="180975" algn="just">
              <a:lnSpc>
                <a:spcPct val="115000"/>
              </a:lnSpc>
              <a:spcBef>
                <a:spcPts val="600"/>
              </a:spcBef>
              <a:spcAft>
                <a:spcPts val="600"/>
              </a:spcAft>
            </a:pPr>
            <a:r>
              <a:rPr lang="en-US" dirty="0"/>
              <a:t>Next construct is transitions between complex states, because of information and material actions performed. Such transition intended to model purposeful changes of complex states, possible cause-and-effects relationships realized.</a:t>
            </a:r>
            <a:endParaRPr lang="ru-RU" sz="12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ru-RU" dirty="0"/>
          </a:p>
        </p:txBody>
      </p:sp>
      <p:sp>
        <p:nvSpPr>
          <p:cNvPr id="4" name="Номер слайда 3">
            <a:extLst>
              <a:ext uri="{FF2B5EF4-FFF2-40B4-BE49-F238E27FC236}">
                <a16:creationId xmlns:a16="http://schemas.microsoft.com/office/drawing/2014/main" id="{64C0D3FF-F049-23D0-E0D5-DAF9B5E09216}"/>
              </a:ext>
            </a:extLst>
          </p:cNvPr>
          <p:cNvSpPr>
            <a:spLocks noGrp="1"/>
          </p:cNvSpPr>
          <p:nvPr>
            <p:ph type="sldNum" sz="quarter" idx="5"/>
          </p:nvPr>
        </p:nvSpPr>
        <p:spPr/>
        <p:txBody>
          <a:bodyPr/>
          <a:lstStyle/>
          <a:p>
            <a:fld id="{D6BBEAF8-CB34-4E0B-8330-C2A7142F8651}" type="slidenum">
              <a:rPr lang="ru-RU" smtClean="0"/>
              <a:t>36</a:t>
            </a:fld>
            <a:endParaRPr lang="ru-RU"/>
          </a:p>
        </p:txBody>
      </p:sp>
    </p:spTree>
    <p:extLst>
      <p:ext uri="{BB962C8B-B14F-4D97-AF65-F5344CB8AC3E}">
        <p14:creationId xmlns:p14="http://schemas.microsoft.com/office/powerpoint/2010/main" val="140060455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F26535-0CD8-7A94-EF26-674F35DD4959}"/>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6703FBA9-B5F4-12F2-AC7D-04CE922B32F9}"/>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32890E70-9C7B-DEC3-1618-B576BFFAD9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ru-RU" sz="1200" b="0" i="0" u="none" strike="noStrike" kern="1200" cap="none" spc="-5" normalizeH="0" baseline="0" noProof="0" dirty="0">
                <a:ln>
                  <a:noFill/>
                </a:ln>
                <a:solidFill>
                  <a:prstClr val="black"/>
                </a:solidFill>
                <a:effectLst/>
                <a:uLnTx/>
                <a:uFillTx/>
                <a:latin typeface="Times New Roman" panose="02020603050405020304"/>
                <a:ea typeface="+mn-ea"/>
                <a:cs typeface="Times New Roman" panose="02020603050405020304"/>
              </a:rPr>
              <a:t>Для оценивания показателей качества использования ИТ исследователь должен сгенерировать все возможные последовательности возможных изменений среды и затем, зависящих от них изменений действий систем (реакции действий на изменение среды). Такие последовательности строятся с использованием циклограмм возможных изменений.</a:t>
            </a:r>
          </a:p>
          <a:p>
            <a:pPr marL="38100" marR="30480" lvl="0" indent="126365" algn="just" defTabSz="914400" rtl="0" eaLnBrk="1" fontAlgn="auto" latinLnBrk="0" hangingPunct="1">
              <a:lnSpc>
                <a:spcPct val="100000"/>
              </a:lnSpc>
              <a:spcBef>
                <a:spcPts val="60"/>
              </a:spcBef>
              <a:spcAft>
                <a:spcPts val="0"/>
              </a:spcAft>
              <a:buClrTx/>
              <a:buSzTx/>
              <a:buFontTx/>
              <a:buNone/>
              <a:defRPr/>
            </a:pPr>
            <a:r>
              <a:rPr kumimoji="0" lang="ru-RU" sz="1200" b="0" i="0" u="none" strike="noStrike" kern="1200" cap="none" spc="-5" normalizeH="0" baseline="0" noProof="0" dirty="0">
                <a:ln>
                  <a:noFill/>
                </a:ln>
                <a:solidFill>
                  <a:prstClr val="black"/>
                </a:solidFill>
                <a:effectLst/>
                <a:uLnTx/>
                <a:uFillTx/>
                <a:latin typeface="Times New Roman" panose="02020603050405020304"/>
                <a:ea typeface="+mn-ea"/>
                <a:cs typeface="Times New Roman" panose="02020603050405020304"/>
              </a:rPr>
              <a:t>Результат моделирования -- последовательности C возможных изменений благодаря информационным действиям, выполняемым разными способами и связанными с ними причинно-следственными отношениями действиями по получению материальных эффектов. Способ действия связан причинно-следственными связями с множествами его характеристик  (состояниями), которые определяют возможные пути деятельности во время их реализации. </a:t>
            </a:r>
            <a:endParaRPr kumimoji="0" lang="en-US" sz="1200" b="0" i="0" u="none" strike="noStrike" kern="1200" cap="none" spc="-5" normalizeH="0" baseline="0" noProof="0" dirty="0">
              <a:ln>
                <a:noFill/>
              </a:ln>
              <a:solidFill>
                <a:prstClr val="black"/>
              </a:solidFill>
              <a:effectLst/>
              <a:uLnTx/>
              <a:uFillTx/>
              <a:latin typeface="Times New Roman" panose="02020603050405020304"/>
              <a:ea typeface="+mn-ea"/>
              <a:cs typeface="Times New Roman" panose="02020603050405020304"/>
            </a:endParaRPr>
          </a:p>
          <a:p>
            <a:pPr marL="38100" marR="30480" lvl="0" indent="126365" algn="just" defTabSz="914400" rtl="0" eaLnBrk="1" fontAlgn="auto" latinLnBrk="0" hangingPunct="1">
              <a:lnSpc>
                <a:spcPct val="100000"/>
              </a:lnSpc>
              <a:spcBef>
                <a:spcPts val="60"/>
              </a:spcBef>
              <a:spcAft>
                <a:spcPts val="0"/>
              </a:spcAft>
              <a:buClrTx/>
              <a:buSzTx/>
              <a:buFontTx/>
              <a:buNone/>
              <a:defRPr/>
            </a:pPr>
            <a:endParaRPr lang="en-US" sz="1200" spc="-5" dirty="0">
              <a:solidFill>
                <a:prstClr val="black"/>
              </a:solidFill>
              <a:latin typeface="Times New Roman" panose="02020603050405020304"/>
              <a:cs typeface="Times New Roman" panose="02020603050405020304"/>
            </a:endParaRPr>
          </a:p>
          <a:p>
            <a:pPr marL="38100" marR="30480" lvl="0" indent="126365" algn="just" defTabSz="914400" rtl="0" eaLnBrk="1" fontAlgn="auto" latinLnBrk="0" hangingPunct="1">
              <a:lnSpc>
                <a:spcPct val="100000"/>
              </a:lnSpc>
              <a:spcBef>
                <a:spcPts val="60"/>
              </a:spcBef>
              <a:spcAft>
                <a:spcPts val="0"/>
              </a:spcAft>
              <a:buClrTx/>
              <a:buSzTx/>
              <a:buFontTx/>
              <a:buNone/>
              <a:defRPr/>
            </a:pPr>
            <a:r>
              <a:rPr kumimoji="0" lang="ru-RU" sz="1200" b="0" i="0" u="none" strike="noStrike" kern="1200" cap="none" spc="-5" normalizeH="0" baseline="0" noProof="0" dirty="0">
                <a:ln>
                  <a:noFill/>
                </a:ln>
                <a:solidFill>
                  <a:prstClr val="black"/>
                </a:solidFill>
                <a:effectLst/>
                <a:uLnTx/>
                <a:uFillTx/>
                <a:latin typeface="Times New Roman" panose="02020603050405020304"/>
                <a:ea typeface="+mn-ea"/>
                <a:cs typeface="Times New Roman" panose="02020603050405020304"/>
              </a:rPr>
              <a:t>Каждая последовательность может быть оценена по формуле</a:t>
            </a:r>
            <a:r>
              <a:rPr kumimoji="0" lang="en-US" sz="1200" b="0" i="0" u="none" strike="noStrike" kern="1200" cap="none" spc="-5" normalizeH="0" baseline="0" noProof="0" dirty="0">
                <a:ln>
                  <a:noFill/>
                </a:ln>
                <a:solidFill>
                  <a:prstClr val="black"/>
                </a:solidFill>
                <a:effectLst/>
                <a:uLnTx/>
                <a:uFillTx/>
                <a:latin typeface="Times New Roman" panose="02020603050405020304"/>
                <a:ea typeface="+mn-ea"/>
                <a:cs typeface="Times New Roman" panose="02020603050405020304"/>
              </a:rPr>
              <a:t>:</a:t>
            </a:r>
            <a:endParaRPr kumimoji="0" lang="en-US" sz="1200" b="0" i="0" u="none" strike="noStrike" kern="1200" cap="none" spc="0" normalizeH="0" baseline="0" noProof="0" dirty="0">
              <a:ln>
                <a:noFill/>
              </a:ln>
              <a:solidFill>
                <a:prstClr val="black"/>
              </a:solidFill>
              <a:effectLst/>
              <a:uLnTx/>
              <a:uFillTx/>
              <a:latin typeface="Times New Roman" panose="02020603050405020304"/>
              <a:ea typeface="+mn-ea"/>
              <a:cs typeface="Times New Roman" panose="02020603050405020304"/>
            </a:endParaRPr>
          </a:p>
          <a:p>
            <a:pPr marL="0" marR="0" lvl="0" indent="0" algn="l" defTabSz="9144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dirty="0">
              <a:ln>
                <a:noFill/>
              </a:ln>
              <a:solidFill>
                <a:prstClr val="black"/>
              </a:solidFill>
              <a:effectLst/>
              <a:uLnTx/>
              <a:uFillTx/>
              <a:latin typeface="Times New Roman" panose="02020603050405020304"/>
              <a:ea typeface="+mn-ea"/>
              <a:cs typeface="Times New Roman" panose="02020603050405020304"/>
            </a:endParaRPr>
          </a:p>
          <a:p>
            <a:endParaRPr lang="ru-RU" dirty="0"/>
          </a:p>
        </p:txBody>
      </p:sp>
      <p:sp>
        <p:nvSpPr>
          <p:cNvPr id="4" name="Номер слайда 3">
            <a:extLst>
              <a:ext uri="{FF2B5EF4-FFF2-40B4-BE49-F238E27FC236}">
                <a16:creationId xmlns:a16="http://schemas.microsoft.com/office/drawing/2014/main" id="{69DC4048-9872-4B81-24BE-FC9F0380BBF8}"/>
              </a:ext>
            </a:extLst>
          </p:cNvPr>
          <p:cNvSpPr>
            <a:spLocks noGrp="1"/>
          </p:cNvSpPr>
          <p:nvPr>
            <p:ph type="sldNum" sz="quarter" idx="5"/>
          </p:nvPr>
        </p:nvSpPr>
        <p:spPr/>
        <p:txBody>
          <a:bodyPr/>
          <a:lstStyle/>
          <a:p>
            <a:fld id="{61F3C283-EF81-45E2-ADC3-28B7C7FD2E47}" type="slidenum">
              <a:rPr lang="en-US" smtClean="0"/>
              <a:t>37</a:t>
            </a:fld>
            <a:endParaRPr lang="en-US"/>
          </a:p>
        </p:txBody>
      </p:sp>
    </p:spTree>
    <p:extLst>
      <p:ext uri="{BB962C8B-B14F-4D97-AF65-F5344CB8AC3E}">
        <p14:creationId xmlns:p14="http://schemas.microsoft.com/office/powerpoint/2010/main" val="1637553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B346B8-A2C4-2BFA-7D4B-20C5755EA4F0}"/>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B88B1F9F-6E8D-1B00-57B3-4A75384294E3}"/>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A06D3C39-81E1-3AF9-63FD-AA92CED84D41}"/>
              </a:ext>
            </a:extLst>
          </p:cNvPr>
          <p:cNvSpPr>
            <a:spLocks noGrp="1"/>
          </p:cNvSpPr>
          <p:nvPr>
            <p:ph type="body" idx="1"/>
          </p:nvPr>
        </p:nvSpPr>
        <p:spPr/>
        <p:txBody>
          <a:bodyPr/>
          <a:lstStyle/>
          <a:p>
            <a:r>
              <a:rPr lang="en-US" dirty="0"/>
              <a:t>Second example.  </a:t>
            </a:r>
          </a:p>
          <a:p>
            <a:r>
              <a:rPr lang="en-US" sz="1200" b="0" i="0" dirty="0">
                <a:effectLst/>
                <a:latin typeface="Söhne"/>
              </a:rPr>
              <a:t>In this example, modernization leads to expanding possibilities of the system functioning </a:t>
            </a:r>
            <a:r>
              <a:rPr lang="ru-RU" sz="1200" b="0" i="0" dirty="0">
                <a:effectLst/>
                <a:latin typeface="Söhne"/>
              </a:rPr>
              <a:t>(</a:t>
            </a:r>
            <a:r>
              <a:rPr lang="en-US" sz="1200" b="0" i="0" dirty="0">
                <a:effectLst/>
                <a:latin typeface="Söhne"/>
              </a:rPr>
              <a:t>which is shown by blue complex states</a:t>
            </a:r>
            <a:r>
              <a:rPr lang="ru-RU" sz="1200" b="0" i="0" dirty="0">
                <a:effectLst/>
                <a:latin typeface="Söhne"/>
              </a:rPr>
              <a:t>)</a:t>
            </a:r>
            <a:r>
              <a:rPr lang="en-US" sz="1200" b="0" i="0" dirty="0">
                <a:effectLst/>
                <a:latin typeface="Söhne"/>
              </a:rPr>
              <a:t>.</a:t>
            </a:r>
          </a:p>
          <a:p>
            <a:endParaRPr lang="en-US" sz="1200" b="0" i="0" dirty="0">
              <a:effectLst/>
              <a:latin typeface="Söhne"/>
            </a:endParaRPr>
          </a:p>
          <a:p>
            <a:r>
              <a:rPr lang="en-US" sz="1200" b="0" i="0" dirty="0">
                <a:effectLst/>
                <a:latin typeface="Söhne"/>
              </a:rPr>
              <a:t>Next, like in example, considered before, better choice of system functioning made (BLUE), depending changing conditions. </a:t>
            </a:r>
          </a:p>
          <a:p>
            <a:r>
              <a:rPr lang="en-US" sz="1200" b="0" i="0" dirty="0">
                <a:effectLst/>
                <a:latin typeface="Söhne"/>
              </a:rPr>
              <a:t>Set of possibilities as a result of modernization has higher Variety. Variety expanded. </a:t>
            </a:r>
          </a:p>
          <a:p>
            <a:endParaRPr lang="en-US" sz="1200" b="0" i="0" dirty="0">
              <a:effectLst/>
              <a:latin typeface="Söhne"/>
            </a:endParaRPr>
          </a:p>
          <a:p>
            <a:r>
              <a:rPr lang="en-US" sz="1200" b="0" i="0" dirty="0">
                <a:effectLst/>
                <a:latin typeface="Söhne"/>
              </a:rPr>
              <a:t>But, now more choices possible in changed conditions. </a:t>
            </a:r>
          </a:p>
          <a:p>
            <a:r>
              <a:rPr lang="en-US" sz="1200" b="0" i="0" dirty="0">
                <a:effectLst/>
                <a:latin typeface="Söhne"/>
              </a:rPr>
              <a:t>Complex states after modernization and choice made are different from previous (RED one, without modernization), and can better suited to the changed environment than red one, without modernization. </a:t>
            </a:r>
          </a:p>
          <a:p>
            <a:endParaRPr lang="en-US" sz="1200" b="0" i="0" dirty="0">
              <a:effectLst/>
              <a:latin typeface="Söhne"/>
            </a:endParaRPr>
          </a:p>
          <a:p>
            <a:r>
              <a:rPr lang="en-US" sz="1200" b="0" i="0" dirty="0">
                <a:effectLst/>
                <a:latin typeface="Söhne"/>
              </a:rPr>
              <a:t>Thus, “Blue” scenario allows to perceive better fitness of the effects of system functioning to the (changing) goal comparatively to (RED) scenario.</a:t>
            </a:r>
          </a:p>
          <a:p>
            <a:r>
              <a:rPr lang="en-US" sz="1200" b="0" i="0" dirty="0">
                <a:effectLst/>
                <a:latin typeface="Söhne"/>
              </a:rPr>
              <a:t>And this is because there were less possibilities  to choose from in red scenario.</a:t>
            </a:r>
          </a:p>
          <a:p>
            <a:endParaRPr lang="en-US" sz="1200" b="0" i="0" dirty="0">
              <a:effectLst/>
              <a:latin typeface="Söhne"/>
            </a:endParaRPr>
          </a:p>
          <a:p>
            <a:r>
              <a:rPr lang="en-US" sz="1200" b="0" i="0" dirty="0">
                <a:effectLst/>
                <a:latin typeface="Söhne"/>
              </a:rPr>
              <a:t>Thus, such scenarios can be measured with entropy, from one hand, and with measure of correspondence of results to the changing conditions as well as by differences in such measures.</a:t>
            </a:r>
          </a:p>
          <a:p>
            <a:endParaRPr lang="en-US" sz="1200" b="0" i="0" dirty="0">
              <a:effectLst/>
              <a:latin typeface="Söhne"/>
            </a:endParaRPr>
          </a:p>
          <a:p>
            <a:r>
              <a:rPr lang="en-US" sz="1200" b="0" i="0" dirty="0">
                <a:effectLst/>
                <a:latin typeface="Söhne"/>
              </a:rPr>
              <a:t>This measure can be, for example, probability of right correspondence.</a:t>
            </a:r>
            <a:endParaRPr lang="ru-RU" sz="1200" dirty="0"/>
          </a:p>
        </p:txBody>
      </p:sp>
      <p:sp>
        <p:nvSpPr>
          <p:cNvPr id="4" name="Номер слайда 3">
            <a:extLst>
              <a:ext uri="{FF2B5EF4-FFF2-40B4-BE49-F238E27FC236}">
                <a16:creationId xmlns:a16="http://schemas.microsoft.com/office/drawing/2014/main" id="{DAE654EF-7D26-643C-9E20-F7F606FE5189}"/>
              </a:ext>
            </a:extLst>
          </p:cNvPr>
          <p:cNvSpPr>
            <a:spLocks noGrp="1"/>
          </p:cNvSpPr>
          <p:nvPr>
            <p:ph type="sldNum" sz="quarter" idx="5"/>
          </p:nvPr>
        </p:nvSpPr>
        <p:spPr/>
        <p:txBody>
          <a:bodyPr/>
          <a:lstStyle/>
          <a:p>
            <a:fld id="{D6BBEAF8-CB34-4E0B-8330-C2A7142F8651}" type="slidenum">
              <a:rPr lang="ru-RU" smtClean="0"/>
              <a:t>38</a:t>
            </a:fld>
            <a:endParaRPr lang="ru-RU"/>
          </a:p>
        </p:txBody>
      </p:sp>
    </p:spTree>
    <p:extLst>
      <p:ext uri="{BB962C8B-B14F-4D97-AF65-F5344CB8AC3E}">
        <p14:creationId xmlns:p14="http://schemas.microsoft.com/office/powerpoint/2010/main" val="24102007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ea typeface="Times New Roman" panose="02020603050405020304" pitchFamily="18" charset="0"/>
                <a:cs typeface="Times New Roman" panose="02020603050405020304" pitchFamily="18" charset="0"/>
              </a:rPr>
              <a:t>Next construct suggested, is semi-commutative schemas of information application patterns, which are, in essence, meta–models of information use.</a:t>
            </a:r>
          </a:p>
          <a:p>
            <a:pPr marL="0" marR="0" lvl="0" indent="0" algn="l" defTabSz="914400" rtl="0" eaLnBrk="1" fontAlgn="auto" latinLnBrk="0" hangingPunct="1">
              <a:lnSpc>
                <a:spcPct val="100000"/>
              </a:lnSpc>
              <a:spcBef>
                <a:spcPts val="0"/>
              </a:spcBef>
              <a:spcAft>
                <a:spcPts val="0"/>
              </a:spcAft>
              <a:buClrTx/>
              <a:buSzTx/>
              <a:buFontTx/>
              <a:buNone/>
              <a:defRPr/>
            </a:pPr>
            <a:endParaRPr lang="en-US" dirty="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dirty="0">
                <a:ea typeface="Times New Roman" panose="02020603050405020304" pitchFamily="18" charset="0"/>
                <a:cs typeface="Times New Roman" panose="02020603050405020304" pitchFamily="18" charset="0"/>
              </a:rPr>
              <a:t>Such schemas are intended to model various patterns of information use to explain cause-and-effects relationship changes, as well as complex structures of information use formation.</a:t>
            </a:r>
          </a:p>
          <a:p>
            <a:pPr marL="0" marR="0" lvl="0" indent="0" algn="l" defTabSz="914400" rtl="0" eaLnBrk="1" fontAlgn="auto" latinLnBrk="0" hangingPunct="1">
              <a:lnSpc>
                <a:spcPct val="100000"/>
              </a:lnSpc>
              <a:spcBef>
                <a:spcPts val="0"/>
              </a:spcBef>
              <a:spcAft>
                <a:spcPts val="0"/>
              </a:spcAft>
              <a:buClrTx/>
              <a:buSzTx/>
              <a:buFontTx/>
              <a:buNone/>
              <a:defRPr/>
            </a:pPr>
            <a:endParaRPr lang="en-US" dirty="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dirty="0">
                <a:ea typeface="Times New Roman" panose="02020603050405020304" pitchFamily="18" charset="0"/>
                <a:cs typeface="Times New Roman" panose="02020603050405020304" pitchFamily="18" charset="0"/>
              </a:rPr>
              <a:t>Next, they can be linked together (bottom) to the kind of meta–model of information use.</a:t>
            </a:r>
          </a:p>
          <a:p>
            <a:pPr marL="0" marR="0" lvl="0" indent="0" algn="l" defTabSz="914400" rtl="0" eaLnBrk="1" fontAlgn="auto" latinLnBrk="0" hangingPunct="1">
              <a:lnSpc>
                <a:spcPct val="100000"/>
              </a:lnSpc>
              <a:spcBef>
                <a:spcPts val="0"/>
              </a:spcBef>
              <a:spcAft>
                <a:spcPts val="0"/>
              </a:spcAft>
              <a:buClrTx/>
              <a:buSzTx/>
              <a:buFontTx/>
              <a:buNone/>
              <a:defRPr/>
            </a:pPr>
            <a:endParaRPr lang="en-US" dirty="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dirty="0">
                <a:ea typeface="Times New Roman" panose="02020603050405020304" pitchFamily="18" charset="0"/>
                <a:cs typeface="Times New Roman" panose="02020603050405020304" pitchFamily="18" charset="0"/>
              </a:rPr>
              <a:t>Finally, they can be parsed to represent chains of information application. </a:t>
            </a:r>
            <a:endParaRPr lang="ru-RU" dirty="0"/>
          </a:p>
        </p:txBody>
      </p:sp>
      <p:sp>
        <p:nvSpPr>
          <p:cNvPr id="4" name="Номер слайда 3"/>
          <p:cNvSpPr>
            <a:spLocks noGrp="1"/>
          </p:cNvSpPr>
          <p:nvPr>
            <p:ph type="sldNum" sz="quarter" idx="5"/>
          </p:nvPr>
        </p:nvSpPr>
        <p:spPr/>
        <p:txBody>
          <a:bodyPr/>
          <a:lstStyle/>
          <a:p>
            <a:fld id="{D6BBEAF8-CB34-4E0B-8330-C2A7142F8651}" type="slidenum">
              <a:rPr lang="ru-RU" smtClean="0"/>
              <a:t>39</a:t>
            </a:fld>
            <a:endParaRPr lang="ru-RU"/>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To represent the essence of information application trajectories in complex 3-dimensional space of special KIND were considered. </a:t>
            </a:r>
          </a:p>
          <a:p>
            <a:endParaRPr lang="en-US" dirty="0"/>
          </a:p>
          <a:p>
            <a:r>
              <a:rPr lang="en-US" dirty="0"/>
              <a:t>Various complex aspects of activity are considered as axes in this space, and each trajectory represents a particular case of these aspects' changes due to information application. </a:t>
            </a:r>
          </a:p>
          <a:p>
            <a:endParaRPr lang="en-US" dirty="0"/>
          </a:p>
          <a:p>
            <a:r>
              <a:rPr lang="en-US" dirty="0"/>
              <a:t>Let us consider the axes of this space. The first axis were already described using meta-models of information application patterns. Points by such axis are formed as possible sequences of information application. </a:t>
            </a:r>
          </a:p>
          <a:p>
            <a:endParaRPr lang="en-US" dirty="0"/>
          </a:p>
          <a:p>
            <a:r>
              <a:rPr lang="en-US" dirty="0"/>
              <a:t>These sequences, in turn, are formed by reflections and applications of information (that is reflection back into nature made by humans activity). Therefore, the possible sequences of reflections will be designated as the R axis (Reflections).</a:t>
            </a:r>
            <a:endParaRPr lang="ru-RU" dirty="0"/>
          </a:p>
        </p:txBody>
      </p:sp>
      <p:sp>
        <p:nvSpPr>
          <p:cNvPr id="4" name="Номер слайда 3"/>
          <p:cNvSpPr>
            <a:spLocks noGrp="1"/>
          </p:cNvSpPr>
          <p:nvPr>
            <p:ph type="sldNum" sz="quarter" idx="5"/>
          </p:nvPr>
        </p:nvSpPr>
        <p:spPr/>
        <p:txBody>
          <a:bodyPr/>
          <a:lstStyle/>
          <a:p>
            <a:fld id="{14B7219D-2989-4DC7-9793-4C48AD40D85E}" type="slidenum">
              <a:rPr lang="ru-RU" smtClean="0"/>
              <a:t>40</a:t>
            </a:fld>
            <a:endParaRPr lang="ru-RU"/>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en-US" dirty="0">
                <a:latin typeface="Calibri" panose="020F0502020204030204" pitchFamily="34" charset="0"/>
                <a:ea typeface="Times New Roman" panose="02020603050405020304" pitchFamily="18" charset="0"/>
                <a:cs typeface="Times New Roman" panose="02020603050405020304" pitchFamily="18" charset="0"/>
              </a:rPr>
              <a:t>Next construct, models of possible variances or varieties of sequences of the system and its activity structures and of their possible changes due to information application. </a:t>
            </a:r>
          </a:p>
          <a:p>
            <a:pPr marL="0" marR="0" lvl="0" indent="0" algn="l" defTabSz="914400" rtl="0" eaLnBrk="1" fontAlgn="auto" latinLnBrk="0" hangingPunct="1">
              <a:lnSpc>
                <a:spcPct val="100000"/>
              </a:lnSpc>
              <a:spcBef>
                <a:spcPts val="0"/>
              </a:spcBef>
              <a:spcAft>
                <a:spcPts val="0"/>
              </a:spcAft>
              <a:buClrTx/>
              <a:buSzTx/>
              <a:buFontTx/>
              <a:buNone/>
              <a:defRPr/>
            </a:pPr>
            <a:r>
              <a:rPr lang="en-US" dirty="0">
                <a:latin typeface="Calibri" panose="020F0502020204030204" pitchFamily="34" charset="0"/>
                <a:ea typeface="Times New Roman" panose="02020603050405020304" pitchFamily="18" charset="0"/>
                <a:cs typeface="Times New Roman" panose="02020603050405020304" pitchFamily="18" charset="0"/>
              </a:rPr>
              <a:t>It obtained through parsing of models of information use with use of system and activity models.</a:t>
            </a:r>
          </a:p>
          <a:p>
            <a:pPr marL="0" marR="0" lvl="0" indent="0" algn="l" defTabSz="914400" rtl="0" eaLnBrk="1" fontAlgn="auto" latinLnBrk="0" hangingPunct="1">
              <a:lnSpc>
                <a:spcPct val="100000"/>
              </a:lnSpc>
              <a:spcBef>
                <a:spcPts val="0"/>
              </a:spcBef>
              <a:spcAft>
                <a:spcPts val="0"/>
              </a:spcAft>
              <a:buClrTx/>
              <a:buSzTx/>
              <a:buFontTx/>
              <a:buNone/>
              <a:defRPr/>
            </a:pP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dirty="0">
                <a:latin typeface="Calibri" panose="020F0502020204030204" pitchFamily="34" charset="0"/>
                <a:ea typeface="Times New Roman" panose="02020603050405020304" pitchFamily="18" charset="0"/>
                <a:cs typeface="Times New Roman" panose="02020603050405020304" pitchFamily="18" charset="0"/>
              </a:rPr>
              <a:t>Graph theoretic results of various kinds were used for building such models.</a:t>
            </a:r>
          </a:p>
          <a:p>
            <a:pPr marL="0" marR="0" lvl="0" indent="0" algn="l" defTabSz="914400" rtl="0" eaLnBrk="1" fontAlgn="auto" latinLnBrk="0" hangingPunct="1">
              <a:lnSpc>
                <a:spcPct val="100000"/>
              </a:lnSpc>
              <a:spcBef>
                <a:spcPts val="0"/>
              </a:spcBef>
              <a:spcAft>
                <a:spcPts val="0"/>
              </a:spcAft>
              <a:buClrTx/>
              <a:buSzTx/>
              <a:buFontTx/>
              <a:buNone/>
              <a:defRPr/>
            </a:pPr>
            <a:endParaRPr lang="en-US" dirty="0">
              <a:latin typeface="Calibri" panose="020F0502020204030204" pitchFamily="34" charset="0"/>
              <a:ea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defRPr/>
            </a:pPr>
            <a:r>
              <a:rPr lang="en-US" dirty="0">
                <a:latin typeface="Calibri" panose="020F0502020204030204" pitchFamily="34" charset="0"/>
                <a:ea typeface="Times New Roman" panose="02020603050405020304" pitchFamily="18" charset="0"/>
                <a:cs typeface="Times New Roman" panose="02020603050405020304" pitchFamily="18" charset="0"/>
              </a:rPr>
              <a:t>Let us designate such possible varieties of sequences as V axis (that is, from Varieties, Variances)</a:t>
            </a:r>
            <a:endParaRPr lang="ru-RU" dirty="0"/>
          </a:p>
        </p:txBody>
      </p:sp>
      <p:sp>
        <p:nvSpPr>
          <p:cNvPr id="4" name="Номер слайда 3"/>
          <p:cNvSpPr>
            <a:spLocks noGrp="1"/>
          </p:cNvSpPr>
          <p:nvPr>
            <p:ph type="sldNum" sz="quarter" idx="5"/>
          </p:nvPr>
        </p:nvSpPr>
        <p:spPr/>
        <p:txBody>
          <a:bodyPr/>
          <a:lstStyle/>
          <a:p>
            <a:fld id="{D6BBEAF8-CB34-4E0B-8330-C2A7142F8651}" type="slidenum">
              <a:rPr lang="ru-RU" smtClean="0"/>
              <a:t>41</a:t>
            </a:fld>
            <a:endParaRPr lang="ru-RU"/>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Next construct, </a:t>
            </a:r>
          </a:p>
          <a:p>
            <a:r>
              <a:rPr lang="en-US" dirty="0"/>
              <a:t>The resulting possible future outcomes of chains of changes are represented as a kind of labeled tree. </a:t>
            </a:r>
          </a:p>
          <a:p>
            <a:r>
              <a:rPr lang="en-US" dirty="0"/>
              <a:t>It generated by the computation of predicted outcomes for each probable case of information use in variety of cases. </a:t>
            </a:r>
          </a:p>
          <a:p>
            <a:endParaRPr lang="en-US" dirty="0"/>
          </a:p>
          <a:p>
            <a:endParaRPr lang="en-US" dirty="0"/>
          </a:p>
          <a:p>
            <a:r>
              <a:rPr lang="en-US" dirty="0"/>
              <a:t>Such generation is intended to build labeled with entropy and capabilities measures tree-like complex graph. </a:t>
            </a:r>
          </a:p>
          <a:p>
            <a:endParaRPr lang="en-US" dirty="0"/>
          </a:p>
          <a:p>
            <a:r>
              <a:rPr lang="en-US" dirty="0"/>
              <a:t>This model can be described as special kind of lattices which reflects entropy and capabilities measures changes sequences in tree branches.</a:t>
            </a:r>
          </a:p>
          <a:p>
            <a:endParaRPr lang="en-US" dirty="0"/>
          </a:p>
          <a:p>
            <a:r>
              <a:rPr lang="en-US" dirty="0"/>
              <a:t>Measure computed depending on the information obtained as well as depending information and other actions performed. Information actions and information obtained due to them are the reason for the branching. </a:t>
            </a:r>
          </a:p>
          <a:p>
            <a:endParaRPr lang="en-US" dirty="0"/>
          </a:p>
          <a:p>
            <a:r>
              <a:rPr lang="en-US" dirty="0"/>
              <a:t>Such models can be obtained by using theories listed at left side. </a:t>
            </a:r>
          </a:p>
          <a:p>
            <a:endParaRPr lang="en-US" dirty="0"/>
          </a:p>
          <a:p>
            <a:r>
              <a:rPr lang="en-US" dirty="0"/>
              <a:t>Let us designate such predicted possible future outcomes as P axis (potential, possibilities or predictions).</a:t>
            </a:r>
            <a:endParaRPr lang="ru-RU" dirty="0"/>
          </a:p>
        </p:txBody>
      </p:sp>
      <p:sp>
        <p:nvSpPr>
          <p:cNvPr id="4" name="Номер слайда 3"/>
          <p:cNvSpPr>
            <a:spLocks noGrp="1"/>
          </p:cNvSpPr>
          <p:nvPr>
            <p:ph type="sldNum" sz="quarter" idx="5"/>
          </p:nvPr>
        </p:nvSpPr>
        <p:spPr/>
        <p:txBody>
          <a:bodyPr/>
          <a:lstStyle/>
          <a:p>
            <a:fld id="{14B7219D-2989-4DC7-9793-4C48AD40D85E}" type="slidenum">
              <a:rPr lang="ru-RU" smtClean="0"/>
              <a:t>42</a:t>
            </a:fld>
            <a:endParaRPr lang="ru-RU"/>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As a result, the application of information can be represented in 3 dimensions as a trajectory in 3D coordinates introduced. </a:t>
            </a:r>
          </a:p>
          <a:p>
            <a:endParaRPr lang="en-US" dirty="0"/>
          </a:p>
          <a:p>
            <a:r>
              <a:rPr lang="en-US" dirty="0"/>
              <a:t>The movement along this trajectory can be explained as an activity change problem solving using the information of various kinds and various hierarchies in reflections. </a:t>
            </a:r>
          </a:p>
          <a:p>
            <a:endParaRPr lang="en-US" dirty="0"/>
          </a:p>
          <a:p>
            <a:r>
              <a:rPr lang="en-US" dirty="0"/>
              <a:t>Figure 1 provides an example of solving of a single change of activity problem. </a:t>
            </a:r>
          </a:p>
          <a:p>
            <a:r>
              <a:rPr lang="en-US" dirty="0"/>
              <a:t>This process has many similarities with the schema of abstraction use by </a:t>
            </a:r>
            <a:r>
              <a:rPr lang="en-US" dirty="0" err="1"/>
              <a:t>Saitta</a:t>
            </a:r>
            <a:r>
              <a:rPr lang="en-US" dirty="0"/>
              <a:t> and Zucker shown on the right.</a:t>
            </a:r>
            <a:endParaRPr lang="ru-RU" dirty="0"/>
          </a:p>
        </p:txBody>
      </p:sp>
      <p:sp>
        <p:nvSpPr>
          <p:cNvPr id="4" name="Номер слайда 3"/>
          <p:cNvSpPr>
            <a:spLocks noGrp="1"/>
          </p:cNvSpPr>
          <p:nvPr>
            <p:ph type="sldNum" sz="quarter" idx="5"/>
          </p:nvPr>
        </p:nvSpPr>
        <p:spPr/>
        <p:txBody>
          <a:bodyPr/>
          <a:lstStyle/>
          <a:p>
            <a:fld id="{14B7219D-2989-4DC7-9793-4C48AD40D85E}" type="slidenum">
              <a:rPr lang="ru-RU" smtClean="0"/>
              <a:t>43</a:t>
            </a:fld>
            <a:endParaRPr lang="ru-RU"/>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en-US" dirty="0"/>
              <a:t>Hierarchical information application for problem-solving is illustrated at the left. </a:t>
            </a:r>
          </a:p>
          <a:p>
            <a:r>
              <a:rPr lang="en-US" dirty="0"/>
              <a:t>It is shown that higher order research contours may be used and described in axis specified.</a:t>
            </a:r>
          </a:p>
          <a:p>
            <a:endParaRPr lang="en-US" dirty="0"/>
          </a:p>
          <a:p>
            <a:r>
              <a:rPr lang="en-US" dirty="0"/>
              <a:t>Simple, that is, non hierarchical sequential information application for activity  change in course of system functioning is shown at the right side of the slide schema. </a:t>
            </a:r>
            <a:endParaRPr lang="ru-RU" dirty="0"/>
          </a:p>
        </p:txBody>
      </p:sp>
      <p:sp>
        <p:nvSpPr>
          <p:cNvPr id="4" name="Номер слайда 3"/>
          <p:cNvSpPr>
            <a:spLocks noGrp="1"/>
          </p:cNvSpPr>
          <p:nvPr>
            <p:ph type="sldNum" sz="quarter" idx="5"/>
          </p:nvPr>
        </p:nvSpPr>
        <p:spPr/>
        <p:txBody>
          <a:bodyPr/>
          <a:lstStyle/>
          <a:p>
            <a:fld id="{14B7219D-2989-4DC7-9793-4C48AD40D85E}" type="slidenum">
              <a:rPr lang="ru-RU" smtClean="0"/>
              <a:t>44</a:t>
            </a:fld>
            <a:endParaRPr lang="ru-RU"/>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О существовании таких «БЕЛЫХ ПЯТЕН» в области прикладной информатики свидетельствуют, в частности, все еще наблюдаемые парадоксы ИТ.</a:t>
            </a:r>
          </a:p>
          <a:p>
            <a:r>
              <a:rPr lang="ru-RU" dirty="0"/>
              <a:t>Так, до сих пор наблюдаются парадоксы производительности ИТ, наиболее известный из них получил название парадокса Роберта </a:t>
            </a:r>
            <a:r>
              <a:rPr lang="ru-RU" dirty="0" err="1"/>
              <a:t>Солоу</a:t>
            </a:r>
            <a:r>
              <a:rPr lang="ru-RU" dirty="0"/>
              <a:t>. </a:t>
            </a:r>
          </a:p>
          <a:p>
            <a:r>
              <a:rPr lang="ru-RU" dirty="0"/>
              <a:t>Он был решен для ряда частных случаев, но по прежнему проявляется вновь в новых условиях.</a:t>
            </a:r>
          </a:p>
        </p:txBody>
      </p:sp>
      <p:sp>
        <p:nvSpPr>
          <p:cNvPr id="4" name="Номер слайда 3"/>
          <p:cNvSpPr>
            <a:spLocks noGrp="1"/>
          </p:cNvSpPr>
          <p:nvPr>
            <p:ph type="sldNum" sz="quarter" idx="5"/>
          </p:nvPr>
        </p:nvSpPr>
        <p:spPr/>
        <p:txBody>
          <a:bodyPr/>
          <a:lstStyle/>
          <a:p>
            <a:fld id="{61F3C283-EF81-45E2-ADC3-28B7C7FD2E47}" type="slidenum">
              <a:rPr lang="en-US" smtClean="0"/>
              <a:t>4</a:t>
            </a:fld>
            <a:endParaRPr lang="en-US"/>
          </a:p>
        </p:txBody>
      </p:sp>
    </p:spTree>
    <p:extLst>
      <p:ext uri="{BB962C8B-B14F-4D97-AF65-F5344CB8AC3E}">
        <p14:creationId xmlns:p14="http://schemas.microsoft.com/office/powerpoint/2010/main" val="320441021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139065" marR="0" lvl="0" indent="0" algn="just" defTabSz="914400" rtl="0" eaLnBrk="1" fontAlgn="auto" latinLnBrk="0" hangingPunct="1">
              <a:lnSpc>
                <a:spcPct val="100000"/>
              </a:lnSpc>
              <a:spcBef>
                <a:spcPts val="0"/>
              </a:spcBef>
              <a:spcAft>
                <a:spcPts val="0"/>
              </a:spcAft>
              <a:buClrTx/>
              <a:buSzTx/>
              <a:buFontTx/>
              <a:buNone/>
              <a:tabLst/>
              <a:defRPr/>
            </a:pPr>
            <a:r>
              <a:rPr kumimoji="0" lang="ru-RU" sz="2800" b="0" i="1" u="none" strike="noStrike" kern="1200" cap="none" spc="-5" normalizeH="0" baseline="0" noProof="0" dirty="0">
                <a:ln>
                  <a:noFill/>
                </a:ln>
                <a:solidFill>
                  <a:prstClr val="black"/>
                </a:solidFill>
                <a:effectLst/>
                <a:uLnTx/>
                <a:uFillTx/>
                <a:latin typeface="Times New Roman" panose="02020603050405020304"/>
                <a:ea typeface="+mn-ea"/>
                <a:cs typeface="Times New Roman" panose="02020603050405020304"/>
              </a:rPr>
              <a:t>Описаны схемы действий, цель которых - получение материальных эффектов.</a:t>
            </a:r>
          </a:p>
          <a:p>
            <a:pPr marL="139065" marR="0" lvl="0" indent="0" algn="just" defTabSz="914400" rtl="0" eaLnBrk="1" fontAlgn="auto" latinLnBrk="0" hangingPunct="1">
              <a:lnSpc>
                <a:spcPct val="100000"/>
              </a:lnSpc>
              <a:spcBef>
                <a:spcPts val="0"/>
              </a:spcBef>
              <a:spcAft>
                <a:spcPts val="0"/>
              </a:spcAft>
              <a:buClrTx/>
              <a:buSzTx/>
              <a:buFontTx/>
              <a:buNone/>
              <a:tabLst/>
              <a:defRPr/>
            </a:pPr>
            <a:r>
              <a:rPr kumimoji="0" lang="ru-RU" sz="2800" b="0" i="1" u="none" strike="noStrike" kern="1200" cap="none" spc="-5" normalizeH="0" baseline="0" noProof="0" dirty="0">
                <a:ln>
                  <a:noFill/>
                </a:ln>
                <a:solidFill>
                  <a:prstClr val="black"/>
                </a:solidFill>
                <a:effectLst/>
                <a:uLnTx/>
                <a:uFillTx/>
                <a:latin typeface="Times New Roman" panose="02020603050405020304"/>
                <a:ea typeface="+mn-ea"/>
                <a:cs typeface="Times New Roman" panose="02020603050405020304"/>
              </a:rPr>
              <a:t>Они представлены </a:t>
            </a:r>
            <a:r>
              <a:rPr lang="ru-RU" sz="2800" i="1" spc="-5" dirty="0">
                <a:solidFill>
                  <a:prstClr val="black"/>
                </a:solidFill>
                <a:latin typeface="Times New Roman" panose="02020603050405020304"/>
                <a:cs typeface="Times New Roman" panose="02020603050405020304"/>
              </a:rPr>
              <a:t>на схеме прямоугольниками с присоединенными к ним частями, описывающими необходимые действия по </a:t>
            </a:r>
            <a:r>
              <a:rPr lang="ru-RU" sz="2800" i="1" spc="-5" dirty="0" err="1">
                <a:solidFill>
                  <a:prstClr val="black"/>
                </a:solidFill>
                <a:latin typeface="Times New Roman" panose="02020603050405020304"/>
                <a:cs typeface="Times New Roman" panose="02020603050405020304"/>
              </a:rPr>
              <a:t>процессированию</a:t>
            </a:r>
            <a:r>
              <a:rPr lang="ru-RU" sz="2800" i="1" spc="-5" dirty="0">
                <a:solidFill>
                  <a:prstClr val="black"/>
                </a:solidFill>
                <a:latin typeface="Times New Roman" panose="02020603050405020304"/>
                <a:cs typeface="Times New Roman" panose="02020603050405020304"/>
              </a:rPr>
              <a:t> информации</a:t>
            </a:r>
            <a:r>
              <a:rPr kumimoji="0" lang="en-US" sz="2800" b="0" i="0" u="none" strike="noStrike" kern="1200" cap="none" spc="-5" normalizeH="0" baseline="0" noProof="0" dirty="0">
                <a:ln>
                  <a:noFill/>
                </a:ln>
                <a:solidFill>
                  <a:prstClr val="black"/>
                </a:solidFill>
                <a:effectLst/>
                <a:uLnTx/>
                <a:uFillTx/>
                <a:latin typeface="Times New Roman" panose="02020603050405020304"/>
                <a:ea typeface="+mn-ea"/>
                <a:cs typeface="Times New Roman" panose="02020603050405020304"/>
              </a:rPr>
              <a:t>:</a:t>
            </a:r>
            <a:r>
              <a:rPr kumimoji="0" lang="ru-RU" sz="2800" b="0" i="0" u="none" strike="noStrike" kern="1200" cap="none" spc="-5" normalizeH="0" baseline="0" noProof="0" dirty="0">
                <a:ln>
                  <a:noFill/>
                </a:ln>
                <a:solidFill>
                  <a:prstClr val="black"/>
                </a:solidFill>
                <a:effectLst/>
                <a:uLnTx/>
                <a:uFillTx/>
                <a:latin typeface="Times New Roman" panose="02020603050405020304"/>
                <a:ea typeface="+mn-ea"/>
                <a:cs typeface="Times New Roman" panose="02020603050405020304"/>
              </a:rPr>
              <a:t> </a:t>
            </a:r>
          </a:p>
          <a:p>
            <a:pPr marL="139065" marR="0" lvl="0" indent="0" algn="just"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50" normalizeH="0" baseline="0" noProof="0" dirty="0" err="1">
                <a:ln>
                  <a:noFill/>
                </a:ln>
                <a:solidFill>
                  <a:prstClr val="black"/>
                </a:solidFill>
                <a:effectLst/>
                <a:uLnTx/>
                <a:uFillTx/>
                <a:latin typeface="Bookman Old Style" panose="02050604050505020204"/>
                <a:ea typeface="+mn-ea"/>
                <a:cs typeface="Bookman Old Style" panose="02050604050505020204"/>
              </a:rPr>
              <a:t>Ie</a:t>
            </a:r>
            <a:r>
              <a:rPr kumimoji="0" lang="ru-RU" sz="2800" b="0" i="1" u="none" strike="noStrike" kern="1200" cap="none" spc="50" normalizeH="0" baseline="0" noProof="0" dirty="0">
                <a:ln>
                  <a:noFill/>
                </a:ln>
                <a:solidFill>
                  <a:prstClr val="black"/>
                </a:solidFill>
                <a:effectLst/>
                <a:uLnTx/>
                <a:uFillTx/>
                <a:latin typeface="Bookman Old Style" panose="02050604050505020204"/>
                <a:ea typeface="+mn-ea"/>
                <a:cs typeface="Bookman Old Style" panose="02050604050505020204"/>
              </a:rPr>
              <a:t> -</a:t>
            </a:r>
          </a:p>
          <a:p>
            <a:pPr algn="l" rtl="0"/>
            <a:r>
              <a:rPr lang="ru-RU" sz="2800" b="0" i="0" dirty="0">
                <a:solidFill>
                  <a:srgbClr val="5D6879"/>
                </a:solidFill>
                <a:effectLst/>
                <a:latin typeface="Arial" panose="020B0604020202020204" pitchFamily="34" charset="0"/>
              </a:rPr>
              <a:t>действие </a:t>
            </a:r>
            <a:r>
              <a:rPr lang="ru-RU" sz="2800" b="0" i="0" dirty="0" err="1">
                <a:solidFill>
                  <a:srgbClr val="5D6879"/>
                </a:solidFill>
                <a:effectLst/>
                <a:latin typeface="Arial" panose="020B0604020202020204" pitchFamily="34" charset="0"/>
              </a:rPr>
              <a:t>процессирования</a:t>
            </a:r>
            <a:r>
              <a:rPr lang="ru-RU" sz="2800" b="0" i="0" dirty="0">
                <a:solidFill>
                  <a:srgbClr val="5D6879"/>
                </a:solidFill>
                <a:effectLst/>
                <a:latin typeface="Arial" panose="020B0604020202020204" pitchFamily="34" charset="0"/>
              </a:rPr>
              <a:t> прескриптивной информации (</a:t>
            </a:r>
            <a:r>
              <a:rPr lang="ru-RU" sz="2800" b="0" i="0" dirty="0" err="1">
                <a:solidFill>
                  <a:srgbClr val="5D6879"/>
                </a:solidFill>
                <a:effectLst/>
                <a:latin typeface="Arial" panose="020B0604020202020204" pitchFamily="34" charset="0"/>
              </a:rPr>
              <a:t>Iep</a:t>
            </a:r>
            <a:r>
              <a:rPr lang="ru-RU" sz="2800" b="0" i="0" dirty="0">
                <a:solidFill>
                  <a:srgbClr val="5D6879"/>
                </a:solidFill>
                <a:effectLst/>
                <a:latin typeface="Arial" panose="020B0604020202020204" pitchFamily="34" charset="0"/>
              </a:rPr>
              <a:t>), которое может быть реализовано до начала получения материальных эффектов. Этот вид </a:t>
            </a:r>
            <a:r>
              <a:rPr lang="ru-RU" sz="2800" b="0" i="0" dirty="0" err="1">
                <a:solidFill>
                  <a:srgbClr val="5D6879"/>
                </a:solidFill>
                <a:effectLst/>
                <a:latin typeface="Arial" panose="020B0604020202020204" pitchFamily="34" charset="0"/>
              </a:rPr>
              <a:t>процессирования</a:t>
            </a:r>
            <a:r>
              <a:rPr lang="ru-RU" sz="2800" b="0" i="0" dirty="0">
                <a:solidFill>
                  <a:srgbClr val="5D6879"/>
                </a:solidFill>
                <a:effectLst/>
                <a:latin typeface="Arial" panose="020B0604020202020204" pitchFamily="34" charset="0"/>
              </a:rPr>
              <a:t> информации показан как овал в левой части схемы. Результаты такого </a:t>
            </a:r>
            <a:r>
              <a:rPr lang="ru-RU" sz="2800" b="0" i="0" dirty="0" err="1">
                <a:solidFill>
                  <a:srgbClr val="5D6879"/>
                </a:solidFill>
                <a:effectLst/>
                <a:latin typeface="Arial" panose="020B0604020202020204" pitchFamily="34" charset="0"/>
              </a:rPr>
              <a:t>процессирования</a:t>
            </a:r>
            <a:r>
              <a:rPr lang="ru-RU" sz="2800" b="0" i="0" dirty="0">
                <a:solidFill>
                  <a:srgbClr val="5D6879"/>
                </a:solidFill>
                <a:effectLst/>
                <a:latin typeface="Arial" panose="020B0604020202020204" pitchFamily="34" charset="0"/>
              </a:rPr>
              <a:t> - прескриптивная информация (полученная, обработанная). Она потребляется при </a:t>
            </a:r>
            <a:r>
              <a:rPr lang="ru-RU" sz="2800" b="0" i="0" dirty="0" err="1">
                <a:solidFill>
                  <a:srgbClr val="5D6879"/>
                </a:solidFill>
                <a:effectLst/>
                <a:latin typeface="Arial" panose="020B0604020202020204" pitchFamily="34" charset="0"/>
              </a:rPr>
              <a:t>процессировании</a:t>
            </a:r>
            <a:r>
              <a:rPr lang="ru-RU" sz="2800" b="0" i="0" dirty="0">
                <a:solidFill>
                  <a:srgbClr val="5D6879"/>
                </a:solidFill>
                <a:effectLst/>
                <a:latin typeface="Arial" panose="020B0604020202020204" pitchFamily="34" charset="0"/>
              </a:rPr>
              <a:t> информации во время получения материальных эффектов. Это потребление показано, как треугольник, направленный в сторону действия по обмену веществом и энергией.</a:t>
            </a:r>
            <a:br>
              <a:rPr lang="ru-RU" sz="2800" b="0" i="0" dirty="0">
                <a:solidFill>
                  <a:srgbClr val="5D6879"/>
                </a:solidFill>
                <a:effectLst/>
                <a:latin typeface="Lato" panose="020F0502020204030203" pitchFamily="34" charset="0"/>
              </a:rPr>
            </a:br>
            <a:r>
              <a:rPr lang="ru-RU" sz="2800" b="0" i="0" dirty="0" err="1">
                <a:solidFill>
                  <a:srgbClr val="5D6879"/>
                </a:solidFill>
                <a:effectLst/>
                <a:latin typeface="Arial" panose="020B0604020202020204" pitchFamily="34" charset="0"/>
              </a:rPr>
              <a:t>ier</a:t>
            </a:r>
            <a:r>
              <a:rPr lang="ru-RU" sz="2800" b="0" i="0" dirty="0">
                <a:solidFill>
                  <a:srgbClr val="5D6879"/>
                </a:solidFill>
                <a:effectLst/>
                <a:latin typeface="Arial" panose="020B0604020202020204" pitchFamily="34" charset="0"/>
              </a:rPr>
              <a:t>− действие по мониторингу полученных материальных эффектов и представлению информации (</a:t>
            </a:r>
            <a:r>
              <a:rPr lang="ru-RU" sz="2800" b="0" i="0" dirty="0" err="1">
                <a:solidFill>
                  <a:srgbClr val="5D6879"/>
                </a:solidFill>
                <a:effectLst/>
                <a:latin typeface="Arial" panose="020B0604020202020204" pitchFamily="34" charset="0"/>
              </a:rPr>
              <a:t>Iee</a:t>
            </a:r>
            <a:r>
              <a:rPr lang="ru-RU" sz="2800" b="0" i="0" dirty="0">
                <a:solidFill>
                  <a:srgbClr val="5D6879"/>
                </a:solidFill>
                <a:effectLst/>
                <a:latin typeface="Arial" panose="020B0604020202020204" pitchFamily="34" charset="0"/>
              </a:rPr>
              <a:t>) может быть выполнено после получения материальных эффектов. Этот вид </a:t>
            </a:r>
            <a:r>
              <a:rPr lang="ru-RU" sz="2800" b="0" i="0" dirty="0" err="1">
                <a:solidFill>
                  <a:srgbClr val="5D6879"/>
                </a:solidFill>
                <a:effectLst/>
                <a:latin typeface="Arial" panose="020B0604020202020204" pitchFamily="34" charset="0"/>
              </a:rPr>
              <a:t>процессирования</a:t>
            </a:r>
            <a:r>
              <a:rPr lang="ru-RU" sz="2800" b="0" i="0" dirty="0">
                <a:solidFill>
                  <a:srgbClr val="5D6879"/>
                </a:solidFill>
                <a:effectLst/>
                <a:latin typeface="Arial" panose="020B0604020202020204" pitchFamily="34" charset="0"/>
              </a:rPr>
              <a:t> показан, как часть схемы в виде овала справа.</a:t>
            </a:r>
            <a:br>
              <a:rPr lang="ru-RU" sz="2800" b="0" i="0" dirty="0">
                <a:solidFill>
                  <a:srgbClr val="5D6879"/>
                </a:solidFill>
                <a:effectLst/>
                <a:latin typeface="Lato" panose="020F0502020204030203" pitchFamily="34" charset="0"/>
              </a:rPr>
            </a:br>
            <a:r>
              <a:rPr lang="ru-RU" sz="2800" b="0" i="0" dirty="0">
                <a:solidFill>
                  <a:srgbClr val="5D6879"/>
                </a:solidFill>
                <a:effectLst/>
                <a:latin typeface="Arial" panose="020B0604020202020204" pitchFamily="34" charset="0"/>
              </a:rPr>
              <a:t>Информация </a:t>
            </a:r>
            <a:r>
              <a:rPr lang="ru-RU" sz="2800" b="0" i="0" dirty="0" err="1">
                <a:solidFill>
                  <a:srgbClr val="5D6879"/>
                </a:solidFill>
                <a:effectLst/>
                <a:latin typeface="Arial" panose="020B0604020202020204" pitchFamily="34" charset="0"/>
              </a:rPr>
              <a:t>Iee</a:t>
            </a:r>
            <a:r>
              <a:rPr lang="ru-RU" sz="2800" b="0" i="0" dirty="0">
                <a:solidFill>
                  <a:srgbClr val="5D6879"/>
                </a:solidFill>
                <a:effectLst/>
                <a:latin typeface="Arial" panose="020B0604020202020204" pitchFamily="34" charset="0"/>
              </a:rPr>
              <a:t> формируется во время действия по получению материальных эффектов, что показано в виде треугольника с направлением его ребра от действия по получению материальных эффектов.</a:t>
            </a:r>
            <a:br>
              <a:rPr lang="ru-RU" sz="2800" b="0" i="0" dirty="0">
                <a:solidFill>
                  <a:srgbClr val="5D6879"/>
                </a:solidFill>
                <a:effectLst/>
                <a:latin typeface="Lato" panose="020F0502020204030203" pitchFamily="34" charset="0"/>
              </a:rPr>
            </a:br>
            <a:r>
              <a:rPr lang="ru-RU" sz="2800" b="0" i="0" dirty="0">
                <a:solidFill>
                  <a:srgbClr val="5D6879"/>
                </a:solidFill>
                <a:effectLst/>
                <a:latin typeface="Arial" panose="020B0604020202020204" pitchFamily="34" charset="0"/>
              </a:rPr>
              <a:t>e− действие по получению материальных эффектов, выполняется между </a:t>
            </a:r>
            <a:r>
              <a:rPr lang="ru-RU" sz="2800" b="0" i="0" dirty="0" err="1">
                <a:solidFill>
                  <a:srgbClr val="5D6879"/>
                </a:solidFill>
                <a:effectLst/>
                <a:latin typeface="Arial" panose="020B0604020202020204" pitchFamily="34" charset="0"/>
              </a:rPr>
              <a:t>iep</a:t>
            </a:r>
            <a:r>
              <a:rPr lang="ru-RU" sz="2800" b="0" i="0" dirty="0">
                <a:solidFill>
                  <a:srgbClr val="5D6879"/>
                </a:solidFill>
                <a:effectLst/>
                <a:latin typeface="Arial" panose="020B0604020202020204" pitchFamily="34" charset="0"/>
              </a:rPr>
              <a:t> и</a:t>
            </a:r>
            <a:br>
              <a:rPr lang="ru-RU" sz="2800" b="0" i="0" dirty="0">
                <a:solidFill>
                  <a:srgbClr val="5D6879"/>
                </a:solidFill>
                <a:effectLst/>
                <a:latin typeface="Lato" panose="020F0502020204030203" pitchFamily="34" charset="0"/>
              </a:rPr>
            </a:br>
            <a:r>
              <a:rPr lang="ru-RU" sz="2800" b="0" i="0" dirty="0" err="1">
                <a:solidFill>
                  <a:srgbClr val="5D6879"/>
                </a:solidFill>
                <a:effectLst/>
                <a:latin typeface="Arial" panose="020B0604020202020204" pitchFamily="34" charset="0"/>
              </a:rPr>
              <a:t>ier</a:t>
            </a:r>
            <a:r>
              <a:rPr lang="ru-RU" sz="2800" b="0" i="0" dirty="0">
                <a:solidFill>
                  <a:srgbClr val="5D6879"/>
                </a:solidFill>
                <a:effectLst/>
                <a:latin typeface="Arial" panose="020B0604020202020204" pitchFamily="34" charset="0"/>
              </a:rPr>
              <a:t>; </a:t>
            </a:r>
            <a:r>
              <a:rPr lang="ru-RU" sz="2800" b="0" i="0" dirty="0" err="1">
                <a:solidFill>
                  <a:srgbClr val="5D6879"/>
                </a:solidFill>
                <a:effectLst/>
                <a:latin typeface="Arial" panose="020B0604020202020204" pitchFamily="34" charset="0"/>
              </a:rPr>
              <a:t>Процессирование</a:t>
            </a:r>
            <a:r>
              <a:rPr lang="ru-RU" sz="2800" b="0" i="0" dirty="0">
                <a:solidFill>
                  <a:srgbClr val="5D6879"/>
                </a:solidFill>
                <a:effectLst/>
                <a:latin typeface="Arial" panose="020B0604020202020204" pitchFamily="34" charset="0"/>
              </a:rPr>
              <a:t> информации для выполнения действия по получению матери-</a:t>
            </a:r>
            <a:br>
              <a:rPr lang="ru-RU" sz="2800" b="0" i="0" dirty="0">
                <a:solidFill>
                  <a:srgbClr val="5D6879"/>
                </a:solidFill>
                <a:effectLst/>
                <a:latin typeface="Lato" panose="020F0502020204030203" pitchFamily="34" charset="0"/>
              </a:rPr>
            </a:br>
            <a:r>
              <a:rPr lang="ru-RU" sz="2800" b="0" i="0" dirty="0" err="1">
                <a:solidFill>
                  <a:srgbClr val="5D6879"/>
                </a:solidFill>
                <a:effectLst/>
                <a:latin typeface="Arial" panose="020B0604020202020204" pitchFamily="34" charset="0"/>
              </a:rPr>
              <a:t>альных</a:t>
            </a:r>
            <a:r>
              <a:rPr lang="ru-RU" sz="2800" b="0" i="0" dirty="0">
                <a:solidFill>
                  <a:srgbClr val="5D6879"/>
                </a:solidFill>
                <a:effectLst/>
                <a:latin typeface="Arial" panose="020B0604020202020204" pitchFamily="34" charset="0"/>
              </a:rPr>
              <a:t> эффектов [?] требуется в случае, если действие новое (в том смысле, что оно</a:t>
            </a:r>
            <a:br>
              <a:rPr lang="ru-RU" sz="2800" b="0" i="0" dirty="0">
                <a:solidFill>
                  <a:srgbClr val="5D6879"/>
                </a:solidFill>
                <a:effectLst/>
                <a:latin typeface="Lato" panose="020F0502020204030203" pitchFamily="34" charset="0"/>
              </a:rPr>
            </a:br>
            <a:r>
              <a:rPr lang="ru-RU" sz="2800" b="0" i="0" dirty="0">
                <a:solidFill>
                  <a:srgbClr val="5D6879"/>
                </a:solidFill>
                <a:effectLst/>
                <a:latin typeface="Arial" panose="020B0604020202020204" pitchFamily="34" charset="0"/>
              </a:rPr>
              <a:t>отличается от выполненных ранее, до его начала, действий), а также если действие</a:t>
            </a:r>
            <a:br>
              <a:rPr lang="ru-RU" sz="2800" b="0" i="0" dirty="0">
                <a:solidFill>
                  <a:srgbClr val="5D6879"/>
                </a:solidFill>
                <a:effectLst/>
                <a:latin typeface="Lato" panose="020F0502020204030203" pitchFamily="34" charset="0"/>
              </a:rPr>
            </a:br>
            <a:r>
              <a:rPr lang="ru-RU" sz="2800" b="0" i="0" dirty="0">
                <a:solidFill>
                  <a:srgbClr val="5D6879"/>
                </a:solidFill>
                <a:effectLst/>
                <a:latin typeface="Arial" panose="020B0604020202020204" pitchFamily="34" charset="0"/>
              </a:rPr>
              <a:t>должно или может быть изменено после его начала.</a:t>
            </a:r>
            <a:br>
              <a:rPr lang="ru-RU" sz="2800" b="0" i="0" dirty="0">
                <a:solidFill>
                  <a:srgbClr val="5D6879"/>
                </a:solidFill>
                <a:effectLst/>
                <a:latin typeface="Lato" panose="020F0502020204030203" pitchFamily="34" charset="0"/>
              </a:rPr>
            </a:br>
            <a:r>
              <a:rPr lang="ru-RU" sz="2800" b="0" i="0" dirty="0" err="1">
                <a:solidFill>
                  <a:srgbClr val="5D6879"/>
                </a:solidFill>
                <a:effectLst/>
                <a:latin typeface="Arial" panose="020B0604020202020204" pitchFamily="34" charset="0"/>
              </a:rPr>
              <a:t>iepr</a:t>
            </a:r>
            <a:r>
              <a:rPr lang="ru-RU" sz="2800" b="0" i="0" dirty="0">
                <a:solidFill>
                  <a:srgbClr val="5D6879"/>
                </a:solidFill>
                <a:effectLst/>
                <a:latin typeface="Arial" panose="020B0604020202020204" pitchFamily="34" charset="0"/>
              </a:rPr>
              <a:t>− действие по </a:t>
            </a:r>
            <a:r>
              <a:rPr lang="ru-RU" sz="2800" b="0" i="0" dirty="0" err="1">
                <a:solidFill>
                  <a:srgbClr val="5D6879"/>
                </a:solidFill>
                <a:effectLst/>
                <a:latin typeface="Arial" panose="020B0604020202020204" pitchFamily="34" charset="0"/>
              </a:rPr>
              <a:t>процессированию</a:t>
            </a:r>
            <a:r>
              <a:rPr lang="ru-RU" sz="2800" b="0" i="0" dirty="0">
                <a:solidFill>
                  <a:srgbClr val="5D6879"/>
                </a:solidFill>
                <a:effectLst/>
                <a:latin typeface="Arial" panose="020B0604020202020204" pitchFamily="34" charset="0"/>
              </a:rPr>
              <a:t> предиктивной информации (</a:t>
            </a:r>
            <a:r>
              <a:rPr lang="ru-RU" sz="2800" b="0" i="0" dirty="0" err="1">
                <a:solidFill>
                  <a:srgbClr val="5D6879"/>
                </a:solidFill>
                <a:effectLst/>
                <a:latin typeface="Arial" panose="020B0604020202020204" pitchFamily="34" charset="0"/>
              </a:rPr>
              <a:t>Iepr</a:t>
            </a:r>
            <a:r>
              <a:rPr lang="ru-RU" sz="2800" b="0" i="0" dirty="0">
                <a:solidFill>
                  <a:srgbClr val="5D6879"/>
                </a:solidFill>
                <a:effectLst/>
                <a:latin typeface="Arial" panose="020B0604020202020204" pitchFamily="34" charset="0"/>
              </a:rPr>
              <a:t>) о </a:t>
            </a:r>
            <a:r>
              <a:rPr lang="ru-RU" sz="2800" b="0" i="0" dirty="0" err="1">
                <a:solidFill>
                  <a:srgbClr val="5D6879"/>
                </a:solidFill>
                <a:effectLst/>
                <a:latin typeface="Arial" panose="020B0604020202020204" pitchFamily="34" charset="0"/>
              </a:rPr>
              <a:t>получа</a:t>
            </a:r>
            <a:r>
              <a:rPr lang="ru-RU" sz="2800" b="0" i="0" dirty="0">
                <a:solidFill>
                  <a:srgbClr val="5D6879"/>
                </a:solidFill>
                <a:effectLst/>
                <a:latin typeface="Arial" panose="020B0604020202020204" pitchFamily="34" charset="0"/>
              </a:rPr>
              <a:t>-</a:t>
            </a:r>
            <a:br>
              <a:rPr lang="ru-RU" sz="2800" b="0" i="0" dirty="0">
                <a:solidFill>
                  <a:srgbClr val="5D6879"/>
                </a:solidFill>
                <a:effectLst/>
                <a:latin typeface="Lato" panose="020F0502020204030203" pitchFamily="34" charset="0"/>
              </a:rPr>
            </a:br>
            <a:r>
              <a:rPr lang="ru-RU" sz="2800" b="0" i="0" dirty="0" err="1">
                <a:solidFill>
                  <a:srgbClr val="5D6879"/>
                </a:solidFill>
                <a:effectLst/>
                <a:latin typeface="Arial" panose="020B0604020202020204" pitchFamily="34" charset="0"/>
              </a:rPr>
              <a:t>емых</a:t>
            </a:r>
            <a:r>
              <a:rPr lang="ru-RU" sz="2800" b="0" i="0" dirty="0">
                <a:solidFill>
                  <a:srgbClr val="5D6879"/>
                </a:solidFill>
                <a:effectLst/>
                <a:latin typeface="Arial" panose="020B0604020202020204" pitchFamily="34" charset="0"/>
              </a:rPr>
              <a:t> эффектах действия может реализовываться асинхронно и в любой момент</a:t>
            </a:r>
            <a:br>
              <a:rPr lang="ru-RU" sz="2800" b="0" i="0" dirty="0">
                <a:solidFill>
                  <a:srgbClr val="5D6879"/>
                </a:solidFill>
                <a:effectLst/>
                <a:latin typeface="Lato" panose="020F0502020204030203" pitchFamily="34" charset="0"/>
              </a:rPr>
            </a:br>
            <a:r>
              <a:rPr lang="ru-RU" sz="2800" b="0" i="0" dirty="0">
                <a:solidFill>
                  <a:srgbClr val="5D6879"/>
                </a:solidFill>
                <a:effectLst/>
                <a:latin typeface="Arial" panose="020B0604020202020204" pitchFamily="34" charset="0"/>
              </a:rPr>
              <a:t>времени, причем как тогда, когда действие по получению материальных эффектов</a:t>
            </a:r>
            <a:br>
              <a:rPr lang="ru-RU" sz="2800" b="0" i="0" dirty="0">
                <a:solidFill>
                  <a:srgbClr val="5D6879"/>
                </a:solidFill>
                <a:effectLst/>
                <a:latin typeface="Lato" panose="020F0502020204030203" pitchFamily="34" charset="0"/>
              </a:rPr>
            </a:br>
            <a:r>
              <a:rPr lang="ru-RU" sz="2800" b="0" i="0" dirty="0">
                <a:solidFill>
                  <a:srgbClr val="5D6879"/>
                </a:solidFill>
                <a:effectLst/>
                <a:latin typeface="Arial" panose="020B0604020202020204" pitchFamily="34" charset="0"/>
              </a:rPr>
              <a:t>планируется, так и если не планируется. </a:t>
            </a:r>
            <a:r>
              <a:rPr lang="ru-RU" sz="2800" b="0" i="0" dirty="0" err="1">
                <a:solidFill>
                  <a:srgbClr val="5D6879"/>
                </a:solidFill>
                <a:effectLst/>
                <a:latin typeface="Arial" panose="020B0604020202020204" pitchFamily="34" charset="0"/>
              </a:rPr>
              <a:t>Процессирование</a:t>
            </a:r>
            <a:r>
              <a:rPr lang="ru-RU" sz="2800" b="0" i="0" dirty="0">
                <a:solidFill>
                  <a:srgbClr val="5D6879"/>
                </a:solidFill>
                <a:effectLst/>
                <a:latin typeface="Arial" panose="020B0604020202020204" pitchFamily="34" charset="0"/>
              </a:rPr>
              <a:t> информации такого вида</a:t>
            </a:r>
            <a:br>
              <a:rPr lang="ru-RU" sz="2800" b="0" i="0" dirty="0">
                <a:solidFill>
                  <a:srgbClr val="5D6879"/>
                </a:solidFill>
                <a:effectLst/>
                <a:latin typeface="Lato" panose="020F0502020204030203" pitchFamily="34" charset="0"/>
              </a:rPr>
            </a:br>
            <a:r>
              <a:rPr lang="ru-RU" sz="2800" b="0" i="0" dirty="0">
                <a:solidFill>
                  <a:srgbClr val="5D6879"/>
                </a:solidFill>
                <a:effectLst/>
                <a:latin typeface="Arial" panose="020B0604020202020204" pitchFamily="34" charset="0"/>
              </a:rPr>
              <a:t>показано, как стрелка в виде окружности над действием по получением </a:t>
            </a:r>
            <a:r>
              <a:rPr lang="ru-RU" sz="2800" b="0" i="0" dirty="0" err="1">
                <a:solidFill>
                  <a:srgbClr val="5D6879"/>
                </a:solidFill>
                <a:effectLst/>
                <a:latin typeface="Arial" panose="020B0604020202020204" pitchFamily="34" charset="0"/>
              </a:rPr>
              <a:t>материаль</a:t>
            </a:r>
            <a:r>
              <a:rPr lang="ru-RU" sz="2800" b="0" i="0" dirty="0">
                <a:solidFill>
                  <a:srgbClr val="5D6879"/>
                </a:solidFill>
                <a:effectLst/>
                <a:latin typeface="Arial" panose="020B0604020202020204" pitchFamily="34" charset="0"/>
              </a:rPr>
              <a:t>-</a:t>
            </a:r>
            <a:br>
              <a:rPr lang="ru-RU" sz="2800" b="0" i="0" dirty="0">
                <a:solidFill>
                  <a:srgbClr val="5D6879"/>
                </a:solidFill>
                <a:effectLst/>
                <a:latin typeface="Lato" panose="020F0502020204030203" pitchFamily="34" charset="0"/>
              </a:rPr>
            </a:br>
            <a:r>
              <a:rPr lang="ru-RU" sz="2800" b="0" i="0" dirty="0" err="1">
                <a:solidFill>
                  <a:srgbClr val="5D6879"/>
                </a:solidFill>
                <a:effectLst/>
                <a:latin typeface="Arial" panose="020B0604020202020204" pitchFamily="34" charset="0"/>
              </a:rPr>
              <a:t>ных</a:t>
            </a:r>
            <a:r>
              <a:rPr lang="ru-RU" sz="2800" b="0" i="0" dirty="0">
                <a:solidFill>
                  <a:srgbClr val="5D6879"/>
                </a:solidFill>
                <a:effectLst/>
                <a:latin typeface="Arial" panose="020B0604020202020204" pitchFamily="34" charset="0"/>
              </a:rPr>
              <a:t> эффектов. Такое </a:t>
            </a:r>
            <a:r>
              <a:rPr lang="ru-RU" sz="2800" b="0" i="0" dirty="0" err="1">
                <a:solidFill>
                  <a:srgbClr val="5D6879"/>
                </a:solidFill>
                <a:effectLst/>
                <a:latin typeface="Arial" panose="020B0604020202020204" pitchFamily="34" charset="0"/>
              </a:rPr>
              <a:t>процессирование</a:t>
            </a:r>
            <a:r>
              <a:rPr lang="ru-RU" sz="2800" b="0" i="0" dirty="0">
                <a:solidFill>
                  <a:srgbClr val="5D6879"/>
                </a:solidFill>
                <a:effectLst/>
                <a:latin typeface="Arial" panose="020B0604020202020204" pitchFamily="34" charset="0"/>
              </a:rPr>
              <a:t> может быть реализовано с задействованием</a:t>
            </a:r>
            <a:br>
              <a:rPr lang="ru-RU" sz="2800" b="0" i="0" dirty="0">
                <a:solidFill>
                  <a:srgbClr val="5D6879"/>
                </a:solidFill>
                <a:effectLst/>
                <a:latin typeface="Lato" panose="020F0502020204030203" pitchFamily="34" charset="0"/>
              </a:rPr>
            </a:br>
            <a:r>
              <a:rPr lang="ru-RU" sz="2800" b="0" i="0" dirty="0">
                <a:solidFill>
                  <a:srgbClr val="5D6879"/>
                </a:solidFill>
                <a:effectLst/>
                <a:latin typeface="Arial" panose="020B0604020202020204" pitchFamily="34" charset="0"/>
              </a:rPr>
              <a:t>всех видов информации, рассмотренных ранее, и, возможно, дополнительных видов</a:t>
            </a:r>
            <a:br>
              <a:rPr lang="ru-RU" sz="2800" b="0" i="0" dirty="0">
                <a:solidFill>
                  <a:srgbClr val="5D6879"/>
                </a:solidFill>
                <a:effectLst/>
                <a:latin typeface="Lato" panose="020F0502020204030203" pitchFamily="34" charset="0"/>
              </a:rPr>
            </a:br>
            <a:r>
              <a:rPr lang="ru-RU" sz="2800" b="0" i="0" dirty="0">
                <a:solidFill>
                  <a:srgbClr val="5D6879"/>
                </a:solidFill>
                <a:effectLst/>
                <a:latin typeface="Arial" panose="020B0604020202020204" pitchFamily="34" charset="0"/>
              </a:rPr>
              <a:t>информации.</a:t>
            </a:r>
            <a:br>
              <a:rPr lang="ru-RU" sz="2800" b="0" i="0" dirty="0">
                <a:solidFill>
                  <a:srgbClr val="5D6879"/>
                </a:solidFill>
                <a:effectLst/>
                <a:latin typeface="Lato" panose="020F0502020204030203" pitchFamily="34" charset="0"/>
              </a:rPr>
            </a:br>
            <a:r>
              <a:rPr lang="ru-RU" sz="2800" b="0" i="0" dirty="0">
                <a:solidFill>
                  <a:srgbClr val="5D6879"/>
                </a:solidFill>
                <a:effectLst/>
                <a:latin typeface="Arial" panose="020B0604020202020204" pitchFamily="34" charset="0"/>
              </a:rPr>
              <a:t>Если действие новое, то для его успешной реализации необходимо получить ин-</a:t>
            </a:r>
            <a:br>
              <a:rPr lang="ru-RU" sz="2800" b="0" i="0" dirty="0">
                <a:solidFill>
                  <a:srgbClr val="5D6879"/>
                </a:solidFill>
                <a:effectLst/>
                <a:latin typeface="Lato" panose="020F0502020204030203" pitchFamily="34" charset="0"/>
              </a:rPr>
            </a:br>
            <a:r>
              <a:rPr lang="ru-RU" sz="2800" b="0" i="0" dirty="0">
                <a:solidFill>
                  <a:srgbClr val="5D6879"/>
                </a:solidFill>
                <a:effectLst/>
                <a:latin typeface="Arial" panose="020B0604020202020204" pitchFamily="34" charset="0"/>
              </a:rPr>
              <a:t>формацию о тех аспектах реализации действия, без знания которых действие </a:t>
            </a:r>
            <a:r>
              <a:rPr lang="ru-RU" sz="2800" b="0" i="0" dirty="0" err="1">
                <a:solidFill>
                  <a:srgbClr val="5D6879"/>
                </a:solidFill>
                <a:effectLst/>
                <a:latin typeface="Arial" panose="020B0604020202020204" pitchFamily="34" charset="0"/>
              </a:rPr>
              <a:t>неце</a:t>
            </a:r>
            <a:r>
              <a:rPr lang="ru-RU" sz="2800" b="0" i="0" dirty="0">
                <a:solidFill>
                  <a:srgbClr val="5D6879"/>
                </a:solidFill>
                <a:effectLst/>
                <a:latin typeface="Arial" panose="020B0604020202020204" pitchFamily="34" charset="0"/>
              </a:rPr>
              <a:t>-</a:t>
            </a:r>
            <a:br>
              <a:rPr lang="ru-RU" sz="2800" b="0" i="0" dirty="0">
                <a:solidFill>
                  <a:srgbClr val="5D6879"/>
                </a:solidFill>
                <a:effectLst/>
                <a:latin typeface="Lato" panose="020F0502020204030203" pitchFamily="34" charset="0"/>
              </a:rPr>
            </a:br>
            <a:r>
              <a:rPr lang="ru-RU" sz="2800" b="0" i="0" dirty="0" err="1">
                <a:solidFill>
                  <a:srgbClr val="5D6879"/>
                </a:solidFill>
                <a:effectLst/>
                <a:latin typeface="Arial" panose="020B0604020202020204" pitchFamily="34" charset="0"/>
              </a:rPr>
              <a:t>лесообразно</a:t>
            </a:r>
            <a:r>
              <a:rPr lang="ru-RU" sz="2800" b="0" i="0" dirty="0">
                <a:solidFill>
                  <a:srgbClr val="5D6879"/>
                </a:solidFill>
                <a:effectLst/>
                <a:latin typeface="Arial" panose="020B0604020202020204" pitchFamily="34" charset="0"/>
              </a:rPr>
              <a:t>. Если такая информация уже известна и получена ранее, то (новое)</a:t>
            </a:r>
            <a:br>
              <a:rPr lang="ru-RU" sz="2800" b="0" i="0" dirty="0">
                <a:solidFill>
                  <a:srgbClr val="5D6879"/>
                </a:solidFill>
                <a:effectLst/>
                <a:latin typeface="Lato" panose="020F0502020204030203" pitchFamily="34" charset="0"/>
              </a:rPr>
            </a:br>
            <a:r>
              <a:rPr lang="ru-RU" sz="2800" b="0" i="0" dirty="0">
                <a:solidFill>
                  <a:srgbClr val="5D6879"/>
                </a:solidFill>
                <a:effectLst/>
                <a:latin typeface="Arial" panose="020B0604020202020204" pitchFamily="34" charset="0"/>
              </a:rPr>
              <a:t>действие по получению материальных эффектов может быть начато. Если при этом</a:t>
            </a:r>
            <a:br>
              <a:rPr lang="ru-RU" sz="2800" b="0" i="0" dirty="0">
                <a:solidFill>
                  <a:srgbClr val="5D6879"/>
                </a:solidFill>
                <a:effectLst/>
                <a:latin typeface="Lato" panose="020F0502020204030203" pitchFamily="34" charset="0"/>
              </a:rPr>
            </a:br>
            <a:r>
              <a:rPr lang="ru-RU" sz="2800" b="0" i="0" dirty="0">
                <a:solidFill>
                  <a:srgbClr val="5D6879"/>
                </a:solidFill>
                <a:effectLst/>
                <a:latin typeface="Arial" panose="020B0604020202020204" pitchFamily="34" charset="0"/>
              </a:rPr>
              <a:t>такое действие не может быть изменено при реализации, то какая-то дополнительная</a:t>
            </a:r>
            <a:br>
              <a:rPr lang="ru-RU" sz="2800" b="0" i="0" dirty="0">
                <a:solidFill>
                  <a:srgbClr val="5D6879"/>
                </a:solidFill>
                <a:effectLst/>
                <a:latin typeface="Lato" panose="020F0502020204030203" pitchFamily="34" charset="0"/>
              </a:rPr>
            </a:br>
            <a:r>
              <a:rPr lang="ru-RU" sz="2800" b="0" i="0" dirty="0">
                <a:solidFill>
                  <a:srgbClr val="5D6879"/>
                </a:solidFill>
                <a:effectLst/>
                <a:latin typeface="Arial" panose="020B0604020202020204" pitchFamily="34" charset="0"/>
              </a:rPr>
              <a:t>информация о ходе действия может не требоваться. Если же действие по получению</a:t>
            </a:r>
            <a:br>
              <a:rPr lang="ru-RU" sz="2800" b="0" i="0" dirty="0">
                <a:solidFill>
                  <a:srgbClr val="5D6879"/>
                </a:solidFill>
                <a:effectLst/>
                <a:latin typeface="Lato" panose="020F0502020204030203" pitchFamily="34" charset="0"/>
              </a:rPr>
            </a:br>
            <a:r>
              <a:rPr lang="ru-RU" sz="2800" b="0" i="0" dirty="0">
                <a:solidFill>
                  <a:srgbClr val="5D6879"/>
                </a:solidFill>
                <a:effectLst/>
                <a:latin typeface="Arial" panose="020B0604020202020204" pitchFamily="34" charset="0"/>
              </a:rPr>
              <a:t>материальных эффектов может быть изменено после его начала, то обработка ин-</a:t>
            </a:r>
            <a:br>
              <a:rPr lang="ru-RU" sz="2800" b="0" i="0" dirty="0">
                <a:solidFill>
                  <a:srgbClr val="5D6879"/>
                </a:solidFill>
                <a:effectLst/>
                <a:latin typeface="Lato" panose="020F0502020204030203" pitchFamily="34" charset="0"/>
              </a:rPr>
            </a:br>
            <a:r>
              <a:rPr lang="ru-RU" sz="2800" b="0" i="0" dirty="0">
                <a:solidFill>
                  <a:srgbClr val="5D6879"/>
                </a:solidFill>
                <a:effectLst/>
                <a:latin typeface="Arial" panose="020B0604020202020204" pitchFamily="34" charset="0"/>
              </a:rPr>
              <a:t>формации о действии по получению материальных эффектов может быть все еще</a:t>
            </a:r>
            <a:br>
              <a:rPr lang="ru-RU" sz="2800" b="0" i="0" dirty="0">
                <a:solidFill>
                  <a:srgbClr val="5D6879"/>
                </a:solidFill>
                <a:effectLst/>
                <a:latin typeface="Lato" panose="020F0502020204030203" pitchFamily="34" charset="0"/>
              </a:rPr>
            </a:br>
            <a:r>
              <a:rPr lang="ru-RU" sz="2800" b="0" i="0" dirty="0">
                <a:solidFill>
                  <a:srgbClr val="5D6879"/>
                </a:solidFill>
                <a:effectLst/>
                <a:latin typeface="Arial" panose="020B0604020202020204" pitchFamily="34" charset="0"/>
              </a:rPr>
              <a:t>необходима и при его выполнении (для возможного альтернирования).</a:t>
            </a:r>
            <a:endParaRPr lang="ru-RU" sz="2800" b="0" i="0" dirty="0">
              <a:solidFill>
                <a:srgbClr val="5D6879"/>
              </a:solidFill>
              <a:effectLst/>
              <a:latin typeface="Lato" panose="020F0502020204030203" pitchFamily="34" charset="0"/>
            </a:endParaRPr>
          </a:p>
        </p:txBody>
      </p:sp>
      <p:sp>
        <p:nvSpPr>
          <p:cNvPr id="4" name="Номер слайда 3"/>
          <p:cNvSpPr>
            <a:spLocks noGrp="1"/>
          </p:cNvSpPr>
          <p:nvPr>
            <p:ph type="sldNum" sz="quarter" idx="5"/>
          </p:nvPr>
        </p:nvSpPr>
        <p:spPr/>
        <p:txBody>
          <a:bodyPr/>
          <a:lstStyle/>
          <a:p>
            <a:fld id="{61F3C283-EF81-45E2-ADC3-28B7C7FD2E47}" type="slidenum">
              <a:rPr lang="en-US" smtClean="0"/>
              <a:t>45</a:t>
            </a:fld>
            <a:endParaRPr lang="en-US"/>
          </a:p>
        </p:txBody>
      </p:sp>
    </p:spTree>
    <p:extLst>
      <p:ext uri="{BB962C8B-B14F-4D97-AF65-F5344CB8AC3E}">
        <p14:creationId xmlns:p14="http://schemas.microsoft.com/office/powerpoint/2010/main" val="24353148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sz="1800" i="1"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Информационное действие</a:t>
            </a:r>
            <a:r>
              <a:rPr lang="ru-RU"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определяется, как действие, цель которого ~-- не получение материальных эффектов, а получение информации, требуемой для выполнения действия по получению материальных эффектов, подобно тому, как показано на Рис. \</a:t>
            </a:r>
            <a:r>
              <a:rPr lang="ru-RU"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ref</a:t>
            </a:r>
            <a:r>
              <a:rPr lang="ru-RU"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{fig:Fig_Info1}. Информационное действие (ИД) состоит из частей, которые предназначены для </a:t>
            </a:r>
            <a:r>
              <a:rPr lang="ru-RU"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процессирования</a:t>
            </a:r>
            <a:r>
              <a:rPr lang="ru-RU"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информации того или иного вида и которые реализуют </a:t>
            </a:r>
            <a:r>
              <a:rPr lang="ru-RU"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процессирование</a:t>
            </a:r>
            <a:r>
              <a:rPr lang="ru-RU"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того или иного вида с использованием тех или иных объектов ИД (например, программ, компьютеров). ИД показано, как овал на Рис. \</a:t>
            </a:r>
            <a:r>
              <a:rPr lang="ru-RU"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ref</a:t>
            </a:r>
            <a:r>
              <a:rPr lang="ru-RU"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{fig:Fig_Info1}. $i- $ моделируемое ИД. Для такого ИД, как и в случае с действием по получению материальных эффектов, используются дескриптивная и прескриптивная информация и соответствующие виды </a:t>
            </a:r>
            <a:r>
              <a:rPr lang="ru-RU"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процессирования</a:t>
            </a:r>
            <a:r>
              <a:rPr lang="ru-RU"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информации:$</a:t>
            </a:r>
            <a:r>
              <a:rPr lang="ru-RU"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i^p</a:t>
            </a:r>
            <a:r>
              <a:rPr lang="ru-RU"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 </a:t>
            </a:r>
            <a:r>
              <a:rPr lang="ru-RU"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процессирование</a:t>
            </a:r>
            <a:r>
              <a:rPr lang="ru-RU"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прескриптивной информации;$</a:t>
            </a:r>
            <a:r>
              <a:rPr lang="ru-RU"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i^r</a:t>
            </a:r>
            <a:r>
              <a:rPr lang="ru-RU"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 </a:t>
            </a:r>
            <a:r>
              <a:rPr lang="ru-RU"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процессирование</a:t>
            </a:r>
            <a:r>
              <a:rPr lang="ru-RU"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дескриптивной информации (мониторинг и отчетность по входам и выходам).  $</a:t>
            </a:r>
            <a:r>
              <a:rPr lang="ru-RU"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Ii^p</a:t>
            </a:r>
            <a:r>
              <a:rPr lang="ru-RU"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прескриптивная информация для </a:t>
            </a:r>
            <a:r>
              <a:rPr lang="ru-RU"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процессирования</a:t>
            </a:r>
            <a:r>
              <a:rPr lang="ru-RU"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информация (например, алгоритмы, коды программ).$</a:t>
            </a:r>
            <a:r>
              <a:rPr lang="ru-RU"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Ii^o</a:t>
            </a:r>
            <a:r>
              <a:rPr lang="ru-RU"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дескриптивная информация для </a:t>
            </a:r>
            <a:r>
              <a:rPr lang="ru-RU"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процессирования</a:t>
            </a:r>
            <a:r>
              <a:rPr lang="ru-RU"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информации (например, желаемый и действительный ввод, вывод, текущее состояние вычислений)Аналогично случаю действия по получению материальных эффектов, </a:t>
            </a:r>
            <a:r>
              <a:rPr lang="ru-RU"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процессирование</a:t>
            </a:r>
            <a:r>
              <a:rPr lang="ru-RU"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информации более высокого уровня показано, как круговая стрелка. Такая стрелка  соответствует </a:t>
            </a:r>
            <a:r>
              <a:rPr lang="ru-RU"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процессированию</a:t>
            </a:r>
            <a:r>
              <a:rPr lang="ru-RU"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предиктивной информации. $i^{</a:t>
            </a:r>
            <a:r>
              <a:rPr lang="ru-RU"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a:t>
            </a:r>
            <a:r>
              <a:rPr lang="ru-RU"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a:t>
            </a:r>
            <a:r>
              <a:rPr lang="ru-RU"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процессирование</a:t>
            </a:r>
            <a:r>
              <a:rPr lang="ru-RU"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предиктивной информации (для получения информации $</a:t>
            </a:r>
            <a:r>
              <a:rPr lang="ru-RU"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Ie</a:t>
            </a:r>
            <a:r>
              <a:rPr lang="ru-RU"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a:t>
            </a:r>
            <a:r>
              <a:rPr lang="ru-RU"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pr</a:t>
            </a:r>
            <a:r>
              <a:rPr lang="ru-RU"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предиктивного вида). Это </a:t>
            </a:r>
            <a:r>
              <a:rPr lang="ru-RU"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процессирование</a:t>
            </a:r>
            <a:r>
              <a:rPr lang="ru-RU"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может быть реализовано в любой момент времени одновременно или нет с информационным действием. Показано круговой стрелкой над информационным действием $i$. Такое </a:t>
            </a:r>
            <a:r>
              <a:rPr lang="ru-RU"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процессирование</a:t>
            </a:r>
            <a:r>
              <a:rPr lang="ru-RU"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может использовать все виды информации, рассмотренные ранее.  Результаты такого </a:t>
            </a:r>
            <a:r>
              <a:rPr lang="ru-RU" sz="1800" kern="1200" dirty="0" err="1">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процессирования</a:t>
            </a:r>
            <a:r>
              <a:rPr lang="ru-RU" sz="1800" kern="1200" dirty="0">
                <a:solidFill>
                  <a:srgbClr val="000000"/>
                </a:solidFill>
                <a:effectLst/>
                <a:latin typeface="Calibri" panose="020F0502020204030204" pitchFamily="34" charset="0"/>
                <a:ea typeface="Times New Roman" panose="02020603050405020304" pitchFamily="18" charset="0"/>
                <a:cs typeface="Times New Roman" panose="02020603050405020304" pitchFamily="18" charset="0"/>
              </a:rPr>
              <a:t> могут использоваться любым из рассмотренных информационных действий.</a:t>
            </a:r>
            <a:endParaRPr lang="ru-RU" sz="1800" dirty="0">
              <a:effectLst/>
              <a:latin typeface="Times New Roman" panose="02020603050405020304" pitchFamily="18" charset="0"/>
              <a:ea typeface="Times New Roman" panose="02020603050405020304" pitchFamily="18" charset="0"/>
            </a:endParaRPr>
          </a:p>
        </p:txBody>
      </p:sp>
      <p:sp>
        <p:nvSpPr>
          <p:cNvPr id="4" name="Номер слайда 3"/>
          <p:cNvSpPr>
            <a:spLocks noGrp="1"/>
          </p:cNvSpPr>
          <p:nvPr>
            <p:ph type="sldNum" sz="quarter" idx="5"/>
          </p:nvPr>
        </p:nvSpPr>
        <p:spPr/>
        <p:txBody>
          <a:bodyPr/>
          <a:lstStyle/>
          <a:p>
            <a:fld id="{61F3C283-EF81-45E2-ADC3-28B7C7FD2E47}" type="slidenum">
              <a:rPr lang="en-US" smtClean="0"/>
              <a:t>46</a:t>
            </a:fld>
            <a:endParaRPr lang="en-US"/>
          </a:p>
        </p:txBody>
      </p:sp>
    </p:spTree>
    <p:extLst>
      <p:ext uri="{BB962C8B-B14F-4D97-AF65-F5344CB8AC3E}">
        <p14:creationId xmlns:p14="http://schemas.microsoft.com/office/powerpoint/2010/main" val="200085622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164465">
              <a:spcBef>
                <a:spcPts val="95"/>
              </a:spcBef>
            </a:pPr>
            <a:r>
              <a:rPr kumimoji="0" lang="ru-RU" sz="12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Пример схемы, сконструированной из элементарной для того, чтобы схематизировать одно из возможных применений информации для реализации функционирования системы (деятельности в системе) показан на Рис.</a:t>
            </a:r>
            <a:endParaRPr lang="en-US" sz="1200" dirty="0">
              <a:latin typeface="Times New Roman" panose="02020603050405020304" pitchFamily="18" charset="0"/>
              <a:cs typeface="Times New Roman" panose="02020603050405020304" pitchFamily="18" charset="0"/>
            </a:endParaRPr>
          </a:p>
          <a:p>
            <a:pPr marL="38100" marR="30480" indent="126365" algn="just">
              <a:spcBef>
                <a:spcPts val="30"/>
              </a:spcBef>
              <a:defRPr/>
            </a:pPr>
            <a:r>
              <a:rPr lang="ru-RU" sz="1200" dirty="0">
                <a:latin typeface="Times New Roman" panose="02020603050405020304" pitchFamily="18" charset="0"/>
                <a:cs typeface="Times New Roman" panose="02020603050405020304" pitchFamily="18" charset="0"/>
              </a:rPr>
              <a:t>Первые два действия - информационное действие мониторинга событий в среде</a:t>
            </a:r>
            <a:r>
              <a:rPr lang="en-US" sz="1200" dirty="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и</a:t>
            </a:r>
            <a:r>
              <a:rPr lang="en-US" sz="1200" dirty="0">
                <a:latin typeface="Times New Roman" panose="02020603050405020304" pitchFamily="18" charset="0"/>
                <a:cs typeface="Times New Roman" panose="02020603050405020304" pitchFamily="18" charset="0"/>
              </a:rPr>
              <a:t> </a:t>
            </a:r>
            <a:r>
              <a:rPr lang="ru-RU" sz="1200" dirty="0">
                <a:latin typeface="Times New Roman" panose="02020603050405020304" pitchFamily="18" charset="0"/>
                <a:cs typeface="Times New Roman" panose="02020603050405020304" pitchFamily="18" charset="0"/>
              </a:rPr>
              <a:t>информационное действие мониторинга событий в системе.</a:t>
            </a:r>
          </a:p>
          <a:p>
            <a:pPr marL="38100" marR="30480" indent="126365" algn="just">
              <a:spcBef>
                <a:spcPts val="30"/>
              </a:spcBef>
              <a:defRPr/>
            </a:pPr>
            <a:r>
              <a:rPr lang="ru-RU" sz="1200" dirty="0">
                <a:latin typeface="Times New Roman" panose="02020603050405020304" pitchFamily="18" charset="0"/>
                <a:cs typeface="Times New Roman" panose="02020603050405020304" pitchFamily="18" charset="0"/>
              </a:rPr>
              <a:t>Эти два информационных действия дают результаты, которые могут быть переданы последующему информационному действию,  систематически, с синхронизацией во времени с использованием элемента </a:t>
            </a:r>
            <a:r>
              <a:rPr lang="ru-RU" sz="1200" dirty="0" err="1">
                <a:latin typeface="Times New Roman" panose="02020603050405020304" pitchFamily="18" charset="0"/>
                <a:cs typeface="Times New Roman" panose="02020603050405020304" pitchFamily="18" charset="0"/>
              </a:rPr>
              <a:t>Syn</a:t>
            </a:r>
            <a:r>
              <a:rPr lang="ru-RU" sz="1200" dirty="0">
                <a:latin typeface="Times New Roman" panose="02020603050405020304" pitchFamily="18" charset="0"/>
                <a:cs typeface="Times New Roman" panose="02020603050405020304" pitchFamily="18" charset="0"/>
              </a:rPr>
              <a:t> диаграммы (например, с использованием циклограммы и поддерживающих такую модель вычислительных устройств).</a:t>
            </a:r>
          </a:p>
          <a:p>
            <a:pPr marL="38100" marR="30480" lvl="0" indent="126365" algn="just" defTabSz="457200" rtl="0" eaLnBrk="1" fontAlgn="auto" latinLnBrk="0" hangingPunct="1">
              <a:spcBef>
                <a:spcPts val="30"/>
              </a:spcBef>
              <a:spcAft>
                <a:spcPts val="0"/>
              </a:spcAft>
              <a:buClrTx/>
              <a:buSzTx/>
              <a:buFontTx/>
              <a:buNone/>
              <a:tabLst/>
              <a:defRPr/>
            </a:pPr>
            <a:r>
              <a:rPr kumimoji="0" lang="ru-RU"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Результаты передаются информационному действию генерации предписаний по реализации действий. Это информационное действие генерирует прескриптивную информацию для действия по получению материальных эффектов, e, которое может быть сложным (например, может быть сетью технологических операций). </a:t>
            </a:r>
            <a:endParaRPr kumimoji="0" lang="en-US" sz="12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sp>
        <p:nvSpPr>
          <p:cNvPr id="4" name="Номер слайда 3"/>
          <p:cNvSpPr>
            <a:spLocks noGrp="1"/>
          </p:cNvSpPr>
          <p:nvPr>
            <p:ph type="sldNum" sz="quarter" idx="5"/>
          </p:nvPr>
        </p:nvSpPr>
        <p:spPr/>
        <p:txBody>
          <a:bodyPr/>
          <a:lstStyle/>
          <a:p>
            <a:fld id="{61F3C283-EF81-45E2-ADC3-28B7C7FD2E47}" type="slidenum">
              <a:rPr lang="en-US" smtClean="0"/>
              <a:t>47</a:t>
            </a:fld>
            <a:endParaRPr lang="en-US"/>
          </a:p>
        </p:txBody>
      </p:sp>
    </p:spTree>
    <p:extLst>
      <p:ext uri="{BB962C8B-B14F-4D97-AF65-F5344CB8AC3E}">
        <p14:creationId xmlns:p14="http://schemas.microsoft.com/office/powerpoint/2010/main" val="16346096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5"/>
          </p:nvPr>
        </p:nvSpPr>
        <p:spPr/>
        <p:txBody>
          <a:bodyPr/>
          <a:lstStyle/>
          <a:p>
            <a:fld id="{61F3C283-EF81-45E2-ADC3-28B7C7FD2E47}" type="slidenum">
              <a:rPr lang="en-US" smtClean="0"/>
              <a:t>48</a:t>
            </a:fld>
            <a:endParaRPr lang="en-US"/>
          </a:p>
        </p:txBody>
      </p:sp>
    </p:spTree>
    <p:extLst>
      <p:ext uri="{BB962C8B-B14F-4D97-AF65-F5344CB8AC3E}">
        <p14:creationId xmlns:p14="http://schemas.microsoft.com/office/powerpoint/2010/main" val="171065924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Literature research conducted shows problems related to various aspects of system behavior change in volatile environments and IT use to organize reactions on changes in such environments are continue to thrive in new forms, such as new problems shown at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ru-RU" dirty="0"/>
          </a:p>
        </p:txBody>
      </p:sp>
      <p:sp>
        <p:nvSpPr>
          <p:cNvPr id="4" name="Номер слайда 3"/>
          <p:cNvSpPr>
            <a:spLocks noGrp="1"/>
          </p:cNvSpPr>
          <p:nvPr>
            <p:ph type="sldNum" sz="quarter" idx="5"/>
          </p:nvPr>
        </p:nvSpPr>
        <p:spPr/>
        <p:txBody>
          <a:bodyPr/>
          <a:lstStyle/>
          <a:p>
            <a:fld id="{14B7219D-2989-4DC7-9793-4C48AD40D85E}" type="slidenum">
              <a:rPr lang="ru-RU" smtClean="0"/>
              <a:t>50</a:t>
            </a:fld>
            <a:endParaRPr lang="ru-RU"/>
          </a:p>
        </p:txBody>
      </p:sp>
    </p:spTree>
    <p:extLst>
      <p:ext uri="{BB962C8B-B14F-4D97-AF65-F5344CB8AC3E}">
        <p14:creationId xmlns:p14="http://schemas.microsoft.com/office/powerpoint/2010/main" val="346855252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Literature research conducted shows problems related to various aspects of system behavior change in volatile environments and IT use to organize reactions on changes in such environments are continue to thrive in new forms, such as new problems shown at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ru-RU" dirty="0"/>
          </a:p>
        </p:txBody>
      </p:sp>
      <p:sp>
        <p:nvSpPr>
          <p:cNvPr id="4" name="Номер слайда 3"/>
          <p:cNvSpPr>
            <a:spLocks noGrp="1"/>
          </p:cNvSpPr>
          <p:nvPr>
            <p:ph type="sldNum" sz="quarter" idx="5"/>
          </p:nvPr>
        </p:nvSpPr>
        <p:spPr/>
        <p:txBody>
          <a:bodyPr/>
          <a:lstStyle/>
          <a:p>
            <a:fld id="{14B7219D-2989-4DC7-9793-4C48AD40D85E}" type="slidenum">
              <a:rPr lang="ru-RU" smtClean="0"/>
              <a:t>51</a:t>
            </a:fld>
            <a:endParaRPr lang="ru-RU"/>
          </a:p>
        </p:txBody>
      </p:sp>
    </p:spTree>
    <p:extLst>
      <p:ext uri="{BB962C8B-B14F-4D97-AF65-F5344CB8AC3E}">
        <p14:creationId xmlns:p14="http://schemas.microsoft.com/office/powerpoint/2010/main" val="5376772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Literature research conducted shows problems related to various aspects of system behavior change in volatile environments and IT use to organize reactions on changes in such environments are continue to thrive in new forms, such as new problems shown at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ru-RU" dirty="0"/>
          </a:p>
        </p:txBody>
      </p:sp>
      <p:sp>
        <p:nvSpPr>
          <p:cNvPr id="4" name="Номер слайда 3"/>
          <p:cNvSpPr>
            <a:spLocks noGrp="1"/>
          </p:cNvSpPr>
          <p:nvPr>
            <p:ph type="sldNum" sz="quarter" idx="5"/>
          </p:nvPr>
        </p:nvSpPr>
        <p:spPr/>
        <p:txBody>
          <a:bodyPr/>
          <a:lstStyle/>
          <a:p>
            <a:fld id="{14B7219D-2989-4DC7-9793-4C48AD40D85E}" type="slidenum">
              <a:rPr lang="ru-RU" smtClean="0"/>
              <a:t>52</a:t>
            </a:fld>
            <a:endParaRPr lang="ru-RU"/>
          </a:p>
        </p:txBody>
      </p:sp>
    </p:spTree>
    <p:extLst>
      <p:ext uri="{BB962C8B-B14F-4D97-AF65-F5344CB8AC3E}">
        <p14:creationId xmlns:p14="http://schemas.microsoft.com/office/powerpoint/2010/main" val="3091542434"/>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Literature research conducted shows problems related to various aspects of system behavior change in volatile environments and IT use to organize reactions on changes in such environments are continue to thrive in new forms, such as new problems shown at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ru-RU" dirty="0"/>
          </a:p>
        </p:txBody>
      </p:sp>
      <p:sp>
        <p:nvSpPr>
          <p:cNvPr id="4" name="Номер слайда 3"/>
          <p:cNvSpPr>
            <a:spLocks noGrp="1"/>
          </p:cNvSpPr>
          <p:nvPr>
            <p:ph type="sldNum" sz="quarter" idx="5"/>
          </p:nvPr>
        </p:nvSpPr>
        <p:spPr/>
        <p:txBody>
          <a:bodyPr/>
          <a:lstStyle/>
          <a:p>
            <a:fld id="{14B7219D-2989-4DC7-9793-4C48AD40D85E}" type="slidenum">
              <a:rPr lang="ru-RU" smtClean="0"/>
              <a:t>53</a:t>
            </a:fld>
            <a:endParaRPr lang="ru-RU"/>
          </a:p>
        </p:txBody>
      </p:sp>
    </p:spTree>
    <p:extLst>
      <p:ext uri="{BB962C8B-B14F-4D97-AF65-F5344CB8AC3E}">
        <p14:creationId xmlns:p14="http://schemas.microsoft.com/office/powerpoint/2010/main" val="194690468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Literature research conducted shows problems related to various aspects of system behavior change in volatile environments and IT use to organize reactions on changes in such environments are continue to thrive in new forms, such as new problems shown at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ru-RU" dirty="0"/>
          </a:p>
        </p:txBody>
      </p:sp>
      <p:sp>
        <p:nvSpPr>
          <p:cNvPr id="4" name="Номер слайда 3"/>
          <p:cNvSpPr>
            <a:spLocks noGrp="1"/>
          </p:cNvSpPr>
          <p:nvPr>
            <p:ph type="sldNum" sz="quarter" idx="5"/>
          </p:nvPr>
        </p:nvSpPr>
        <p:spPr/>
        <p:txBody>
          <a:bodyPr/>
          <a:lstStyle/>
          <a:p>
            <a:fld id="{14B7219D-2989-4DC7-9793-4C48AD40D85E}" type="slidenum">
              <a:rPr lang="ru-RU" smtClean="0"/>
              <a:t>54</a:t>
            </a:fld>
            <a:endParaRPr lang="ru-RU"/>
          </a:p>
        </p:txBody>
      </p:sp>
    </p:spTree>
    <p:extLst>
      <p:ext uri="{BB962C8B-B14F-4D97-AF65-F5344CB8AC3E}">
        <p14:creationId xmlns:p14="http://schemas.microsoft.com/office/powerpoint/2010/main" val="644717723"/>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Literature research conducted shows problems related to various aspects of system behavior change in volatile environments and IT use to organize reactions on changes in such environments are continue to thrive in new forms, such as new problems shown at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ru-RU" dirty="0"/>
          </a:p>
        </p:txBody>
      </p:sp>
      <p:sp>
        <p:nvSpPr>
          <p:cNvPr id="4" name="Номер слайда 3"/>
          <p:cNvSpPr>
            <a:spLocks noGrp="1"/>
          </p:cNvSpPr>
          <p:nvPr>
            <p:ph type="sldNum" sz="quarter" idx="5"/>
          </p:nvPr>
        </p:nvSpPr>
        <p:spPr/>
        <p:txBody>
          <a:bodyPr/>
          <a:lstStyle/>
          <a:p>
            <a:fld id="{14B7219D-2989-4DC7-9793-4C48AD40D85E}" type="slidenum">
              <a:rPr lang="ru-RU" smtClean="0"/>
              <a:t>55</a:t>
            </a:fld>
            <a:endParaRPr lang="ru-RU"/>
          </a:p>
        </p:txBody>
      </p:sp>
    </p:spTree>
    <p:extLst>
      <p:ext uri="{BB962C8B-B14F-4D97-AF65-F5344CB8AC3E}">
        <p14:creationId xmlns:p14="http://schemas.microsoft.com/office/powerpoint/2010/main" val="23178629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Парадокс нашел дальнейшее отражение в работах Пола </a:t>
            </a:r>
            <a:r>
              <a:rPr lang="ru-RU" dirty="0" err="1"/>
              <a:t>Страссмана</a:t>
            </a:r>
            <a:r>
              <a:rPr lang="ru-RU" dirty="0"/>
              <a:t>. Он изучал влияние ИТ не только на производительность труда в экономике, но и на другие показатели. </a:t>
            </a:r>
          </a:p>
          <a:p>
            <a:r>
              <a:rPr lang="ru-RU" dirty="0"/>
              <a:t>Многие исследователи пытались объяснить, и во многих случаях это удалось. Оказалось, что ИТ связаны со скоростью и ускорением – инноваций, прогресса, изменений, приспособления, а также с проявлениями возможностей изменений. Однако, не на основе математических моделей. </a:t>
            </a:r>
          </a:p>
        </p:txBody>
      </p:sp>
      <p:sp>
        <p:nvSpPr>
          <p:cNvPr id="4" name="Номер слайда 3"/>
          <p:cNvSpPr>
            <a:spLocks noGrp="1"/>
          </p:cNvSpPr>
          <p:nvPr>
            <p:ph type="sldNum" sz="quarter" idx="5"/>
          </p:nvPr>
        </p:nvSpPr>
        <p:spPr/>
        <p:txBody>
          <a:bodyPr/>
          <a:lstStyle/>
          <a:p>
            <a:fld id="{61F3C283-EF81-45E2-ADC3-28B7C7FD2E47}" type="slidenum">
              <a:rPr lang="en-US" smtClean="0"/>
              <a:t>5</a:t>
            </a:fld>
            <a:endParaRPr lang="en-US"/>
          </a:p>
        </p:txBody>
      </p:sp>
    </p:spTree>
    <p:extLst>
      <p:ext uri="{BB962C8B-B14F-4D97-AF65-F5344CB8AC3E}">
        <p14:creationId xmlns:p14="http://schemas.microsoft.com/office/powerpoint/2010/main" val="219057832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Literature research conducted shows problems related to various aspects of system behavior change in volatile environments and IT use to organize reactions on changes in such environments are continue to thrive in new forms, such as new problems shown at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ru-RU" dirty="0"/>
          </a:p>
        </p:txBody>
      </p:sp>
      <p:sp>
        <p:nvSpPr>
          <p:cNvPr id="4" name="Номер слайда 3"/>
          <p:cNvSpPr>
            <a:spLocks noGrp="1"/>
          </p:cNvSpPr>
          <p:nvPr>
            <p:ph type="sldNum" sz="quarter" idx="5"/>
          </p:nvPr>
        </p:nvSpPr>
        <p:spPr/>
        <p:txBody>
          <a:bodyPr/>
          <a:lstStyle/>
          <a:p>
            <a:fld id="{14B7219D-2989-4DC7-9793-4C48AD40D85E}" type="slidenum">
              <a:rPr lang="ru-RU" smtClean="0"/>
              <a:t>56</a:t>
            </a:fld>
            <a:endParaRPr lang="ru-RU"/>
          </a:p>
        </p:txBody>
      </p:sp>
    </p:spTree>
    <p:extLst>
      <p:ext uri="{BB962C8B-B14F-4D97-AF65-F5344CB8AC3E}">
        <p14:creationId xmlns:p14="http://schemas.microsoft.com/office/powerpoint/2010/main" val="180153017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Literature research conducted shows problems related to various aspects of system behavior change in volatile environments and IT use to organize reactions on changes in such environments are continue to thrive in new forms, such as new problems shown at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ru-RU" dirty="0"/>
          </a:p>
        </p:txBody>
      </p:sp>
      <p:sp>
        <p:nvSpPr>
          <p:cNvPr id="4" name="Номер слайда 3"/>
          <p:cNvSpPr>
            <a:spLocks noGrp="1"/>
          </p:cNvSpPr>
          <p:nvPr>
            <p:ph type="sldNum" sz="quarter" idx="5"/>
          </p:nvPr>
        </p:nvSpPr>
        <p:spPr/>
        <p:txBody>
          <a:bodyPr/>
          <a:lstStyle/>
          <a:p>
            <a:fld id="{14B7219D-2989-4DC7-9793-4C48AD40D85E}" type="slidenum">
              <a:rPr lang="ru-RU" smtClean="0"/>
              <a:t>57</a:t>
            </a:fld>
            <a:endParaRPr lang="ru-RU"/>
          </a:p>
        </p:txBody>
      </p:sp>
    </p:spTree>
    <p:extLst>
      <p:ext uri="{BB962C8B-B14F-4D97-AF65-F5344CB8AC3E}">
        <p14:creationId xmlns:p14="http://schemas.microsoft.com/office/powerpoint/2010/main" val="197605106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Literature research conducted shows problems related to various aspects of system behavior change in volatile environments and IT use to organize reactions on changes in such environments are continue to thrive in new forms, such as new problems shown at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ru-RU" dirty="0"/>
          </a:p>
        </p:txBody>
      </p:sp>
      <p:sp>
        <p:nvSpPr>
          <p:cNvPr id="4" name="Номер слайда 3"/>
          <p:cNvSpPr>
            <a:spLocks noGrp="1"/>
          </p:cNvSpPr>
          <p:nvPr>
            <p:ph type="sldNum" sz="quarter" idx="5"/>
          </p:nvPr>
        </p:nvSpPr>
        <p:spPr/>
        <p:txBody>
          <a:bodyPr/>
          <a:lstStyle/>
          <a:p>
            <a:fld id="{14B7219D-2989-4DC7-9793-4C48AD40D85E}" type="slidenum">
              <a:rPr lang="ru-RU" smtClean="0"/>
              <a:t>58</a:t>
            </a:fld>
            <a:endParaRPr lang="ru-RU"/>
          </a:p>
        </p:txBody>
      </p:sp>
    </p:spTree>
    <p:extLst>
      <p:ext uri="{BB962C8B-B14F-4D97-AF65-F5344CB8AC3E}">
        <p14:creationId xmlns:p14="http://schemas.microsoft.com/office/powerpoint/2010/main" val="322879171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b="0" i="0" dirty="0">
                <a:solidFill>
                  <a:srgbClr val="000000"/>
                </a:solidFill>
                <a:effectLst/>
                <a:latin typeface="Roboto" panose="02000000000000000000" pitchFamily="2" charset="0"/>
              </a:rPr>
              <a:t>Казалось бы, парадокс разрешен, пусть и для частных случаев.</a:t>
            </a:r>
          </a:p>
          <a:p>
            <a:r>
              <a:rPr lang="ru-RU" b="0" i="0" dirty="0">
                <a:solidFill>
                  <a:srgbClr val="000000"/>
                </a:solidFill>
                <a:effectLst/>
                <a:latin typeface="Roboto" panose="02000000000000000000" pitchFamily="2" charset="0"/>
              </a:rPr>
              <a:t>Однако, в наше время возникли проявления парадокса </a:t>
            </a:r>
            <a:r>
              <a:rPr lang="ru-RU" b="0" i="0" dirty="0" err="1">
                <a:solidFill>
                  <a:srgbClr val="000000"/>
                </a:solidFill>
                <a:effectLst/>
                <a:latin typeface="Roboto" panose="02000000000000000000" pitchFamily="2" charset="0"/>
              </a:rPr>
              <a:t>Солоу</a:t>
            </a:r>
            <a:r>
              <a:rPr lang="ru-RU" b="0" i="0" dirty="0">
                <a:solidFill>
                  <a:srgbClr val="000000"/>
                </a:solidFill>
                <a:effectLst/>
                <a:latin typeface="Roboto" panose="02000000000000000000" pitchFamily="2" charset="0"/>
              </a:rPr>
              <a:t>, получившие название парадокс </a:t>
            </a:r>
            <a:r>
              <a:rPr lang="ru-RU" b="0" i="0" dirty="0" err="1">
                <a:solidFill>
                  <a:srgbClr val="000000"/>
                </a:solidFill>
                <a:effectLst/>
                <a:latin typeface="Roboto" panose="02000000000000000000" pitchFamily="2" charset="0"/>
              </a:rPr>
              <a:t>Солоу</a:t>
            </a:r>
            <a:r>
              <a:rPr lang="ru-RU" b="0" i="0" dirty="0">
                <a:solidFill>
                  <a:srgbClr val="000000"/>
                </a:solidFill>
                <a:effectLst/>
                <a:latin typeface="Roboto" panose="02000000000000000000" pitchFamily="2" charset="0"/>
              </a:rPr>
              <a:t> 2.0</a:t>
            </a:r>
            <a:r>
              <a:rPr lang="en-US" b="0" i="0" dirty="0">
                <a:solidFill>
                  <a:srgbClr val="000000"/>
                </a:solidFill>
                <a:effectLst/>
                <a:latin typeface="Roboto" panose="02000000000000000000" pitchFamily="2" charset="0"/>
              </a:rPr>
              <a:t>. </a:t>
            </a:r>
          </a:p>
          <a:p>
            <a:endParaRPr lang="en-US" b="0" i="0" dirty="0">
              <a:solidFill>
                <a:srgbClr val="000000"/>
              </a:solidFill>
              <a:effectLst/>
              <a:latin typeface="Roboto" panose="02000000000000000000" pitchFamily="2" charset="0"/>
            </a:endParaRPr>
          </a:p>
          <a:p>
            <a:r>
              <a:rPr lang="ru-RU" b="0" i="0" dirty="0">
                <a:solidFill>
                  <a:srgbClr val="000000"/>
                </a:solidFill>
                <a:effectLst/>
                <a:latin typeface="Roboto" panose="02000000000000000000" pitchFamily="2" charset="0"/>
              </a:rPr>
              <a:t>Так, </a:t>
            </a:r>
            <a:r>
              <a:rPr lang="en-US" b="0" i="0" dirty="0" err="1">
                <a:solidFill>
                  <a:srgbClr val="000000"/>
                </a:solidFill>
                <a:effectLst/>
                <a:latin typeface="Roboto" panose="02000000000000000000" pitchFamily="2" charset="0"/>
              </a:rPr>
              <a:t>Stratopoulos</a:t>
            </a:r>
            <a:r>
              <a:rPr lang="en-US" b="0" i="0" dirty="0">
                <a:solidFill>
                  <a:srgbClr val="000000"/>
                </a:solidFill>
                <a:effectLst/>
                <a:latin typeface="Roboto" panose="02000000000000000000" pitchFamily="2" charset="0"/>
              </a:rPr>
              <a:t> </a:t>
            </a:r>
            <a:r>
              <a:rPr lang="ru-RU" b="0" i="0" dirty="0">
                <a:solidFill>
                  <a:srgbClr val="000000"/>
                </a:solidFill>
                <a:effectLst/>
                <a:latin typeface="Roboto" panose="02000000000000000000" pitchFamily="2" charset="0"/>
              </a:rPr>
              <a:t>изучал инвестиции в ИТ и отметил, что наблюдается отсутствие корреляции между тратами на ИТ и результатами инвестиций. Он объяснил ее ошибками в организационном и финансовом управлении. </a:t>
            </a:r>
            <a:br>
              <a:rPr lang="en-US" b="0" i="0" dirty="0">
                <a:solidFill>
                  <a:srgbClr val="000000"/>
                </a:solidFill>
                <a:effectLst/>
                <a:latin typeface="Roboto" panose="02000000000000000000" pitchFamily="2" charset="0"/>
              </a:rPr>
            </a:br>
            <a:br>
              <a:rPr lang="en-US" b="0" i="0" dirty="0">
                <a:solidFill>
                  <a:srgbClr val="000000"/>
                </a:solidFill>
                <a:effectLst/>
                <a:latin typeface="Roboto" panose="02000000000000000000" pitchFamily="2" charset="0"/>
              </a:rPr>
            </a:br>
            <a:r>
              <a:rPr lang="en-US" b="0" i="0" dirty="0">
                <a:solidFill>
                  <a:srgbClr val="000000"/>
                </a:solidFill>
                <a:effectLst/>
                <a:latin typeface="Roboto" panose="02000000000000000000" pitchFamily="2" charset="0"/>
              </a:rPr>
              <a:t>Capello, </a:t>
            </a:r>
            <a:r>
              <a:rPr lang="en-US" b="0" i="0" dirty="0" err="1">
                <a:solidFill>
                  <a:srgbClr val="000000"/>
                </a:solidFill>
                <a:effectLst/>
                <a:latin typeface="Roboto" panose="02000000000000000000" pitchFamily="2" charset="0"/>
              </a:rPr>
              <a:t>Lenzi</a:t>
            </a:r>
            <a:r>
              <a:rPr lang="en-US" b="0" i="0" dirty="0">
                <a:solidFill>
                  <a:srgbClr val="000000"/>
                </a:solidFill>
                <a:effectLst/>
                <a:latin typeface="Roboto" panose="02000000000000000000" pitchFamily="2" charset="0"/>
              </a:rPr>
              <a:t>, and </a:t>
            </a:r>
            <a:r>
              <a:rPr lang="en-US" b="0" i="0" dirty="0" err="1">
                <a:solidFill>
                  <a:srgbClr val="000000"/>
                </a:solidFill>
                <a:effectLst/>
                <a:latin typeface="Roboto" panose="02000000000000000000" pitchFamily="2" charset="0"/>
              </a:rPr>
              <a:t>Perucca</a:t>
            </a:r>
            <a:r>
              <a:rPr lang="en-US" b="0" i="0" dirty="0">
                <a:solidFill>
                  <a:srgbClr val="000000"/>
                </a:solidFill>
                <a:effectLst/>
                <a:latin typeface="Roboto" panose="02000000000000000000" pitchFamily="2" charset="0"/>
              </a:rPr>
              <a:t> </a:t>
            </a:r>
            <a:r>
              <a:rPr lang="ru-RU" b="0" i="0" dirty="0">
                <a:solidFill>
                  <a:srgbClr val="000000"/>
                </a:solidFill>
                <a:effectLst/>
                <a:latin typeface="Roboto" panose="02000000000000000000" pitchFamily="2" charset="0"/>
              </a:rPr>
              <a:t>провели исследование производительности труда по регионам  ЕС. </a:t>
            </a:r>
          </a:p>
          <a:p>
            <a:r>
              <a:rPr lang="ru-RU" b="0" i="0" dirty="0">
                <a:solidFill>
                  <a:srgbClr val="000000"/>
                </a:solidFill>
                <a:effectLst/>
                <a:latin typeface="Roboto" panose="02000000000000000000" pitchFamily="2" charset="0"/>
              </a:rPr>
              <a:t>Их вывод – парадокс </a:t>
            </a:r>
            <a:r>
              <a:rPr lang="ru-RU" b="0" i="0" dirty="0" err="1">
                <a:solidFill>
                  <a:srgbClr val="000000"/>
                </a:solidFill>
                <a:effectLst/>
                <a:latin typeface="Roboto" panose="02000000000000000000" pitchFamily="2" charset="0"/>
              </a:rPr>
              <a:t>Солоу</a:t>
            </a:r>
            <a:r>
              <a:rPr lang="ru-RU" b="0" i="0" dirty="0">
                <a:solidFill>
                  <a:srgbClr val="000000"/>
                </a:solidFill>
                <a:effectLst/>
                <a:latin typeface="Roboto" panose="02000000000000000000" pitchFamily="2" charset="0"/>
              </a:rPr>
              <a:t> как наблюдался, так и наблюдается. Сделан вывод, что это явление может быть объяснено перетоком трудовых ресурсов в секторы с более высокой заработной платой</a:t>
            </a:r>
            <a:r>
              <a:rPr lang="en-US" b="0" i="0" dirty="0">
                <a:solidFill>
                  <a:srgbClr val="000000"/>
                </a:solidFill>
                <a:effectLst/>
                <a:latin typeface="Roboto" panose="02000000000000000000" pitchFamily="2" charset="0"/>
              </a:rPr>
              <a:t>.</a:t>
            </a:r>
            <a:br>
              <a:rPr lang="en-US" b="0" i="0" dirty="0">
                <a:solidFill>
                  <a:srgbClr val="000000"/>
                </a:solidFill>
                <a:effectLst/>
                <a:latin typeface="Roboto" panose="02000000000000000000" pitchFamily="2" charset="0"/>
              </a:rPr>
            </a:br>
            <a:endParaRPr lang="ru-RU" dirty="0"/>
          </a:p>
        </p:txBody>
      </p:sp>
      <p:sp>
        <p:nvSpPr>
          <p:cNvPr id="4" name="Номер слайда 3"/>
          <p:cNvSpPr>
            <a:spLocks noGrp="1"/>
          </p:cNvSpPr>
          <p:nvPr>
            <p:ph type="sldNum" sz="quarter" idx="5"/>
          </p:nvPr>
        </p:nvSpPr>
        <p:spPr/>
        <p:txBody>
          <a:bodyPr/>
          <a:lstStyle/>
          <a:p>
            <a:fld id="{D6BBEAF8-CB34-4E0B-8330-C2A7142F8651}" type="slidenum">
              <a:rPr lang="ru-RU" smtClean="0"/>
              <a:t>6</a:t>
            </a:fld>
            <a:endParaRPr lang="ru-RU"/>
          </a:p>
        </p:txBody>
      </p:sp>
    </p:spTree>
    <p:extLst>
      <p:ext uri="{BB962C8B-B14F-4D97-AF65-F5344CB8AC3E}">
        <p14:creationId xmlns:p14="http://schemas.microsoft.com/office/powerpoint/2010/main" val="3111016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И уже в 2023 году парадокс </a:t>
            </a:r>
            <a:r>
              <a:rPr lang="ru-RU" dirty="0" err="1"/>
              <a:t>солоу</a:t>
            </a:r>
            <a:r>
              <a:rPr lang="ru-RU" dirty="0"/>
              <a:t>, как говорят, был </a:t>
            </a:r>
            <a:r>
              <a:rPr lang="ru-RU" dirty="0" err="1"/>
              <a:t>реинкарнирован</a:t>
            </a:r>
            <a:r>
              <a:rPr lang="ru-RU" dirty="0"/>
              <a:t>. </a:t>
            </a:r>
          </a:p>
          <a:p>
            <a:r>
              <a:rPr lang="ru-RU" dirty="0"/>
              <a:t>Теперь уже в отношении использования ИИ. А именно, в НИР группы исследователей из скандинавских стран был выполнен анализ результатов внедрения информационных систем  на основе ИИ. Оказалось, что парадокс </a:t>
            </a:r>
            <a:r>
              <a:rPr lang="ru-RU" dirty="0" err="1"/>
              <a:t>Солоу</a:t>
            </a:r>
            <a:r>
              <a:rPr lang="ru-RU" dirty="0"/>
              <a:t> по прежнему актуален. </a:t>
            </a:r>
          </a:p>
          <a:p>
            <a:r>
              <a:rPr lang="ru-RU" dirty="0"/>
              <a:t>В среднем, не было получено явно выраженных улучшений производительности.</a:t>
            </a:r>
          </a:p>
          <a:p>
            <a:r>
              <a:rPr lang="ru-RU" dirty="0"/>
              <a:t>Однако, в больших фирмах и проектах с большими бюджетами рост производительности имелся, и в ряде случаев, значительный. </a:t>
            </a:r>
          </a:p>
          <a:p>
            <a:endParaRPr lang="ru-RU" dirty="0"/>
          </a:p>
          <a:p>
            <a:pPr marL="0" marR="0" lvl="0" indent="0" algn="l" defTabSz="914400" rtl="0" eaLnBrk="1" fontAlgn="auto" latinLnBrk="0" hangingPunct="1">
              <a:lnSpc>
                <a:spcPct val="100000"/>
              </a:lnSpc>
              <a:spcBef>
                <a:spcPts val="0"/>
              </a:spcBef>
              <a:spcAft>
                <a:spcPts val="0"/>
              </a:spcAft>
              <a:buClrTx/>
              <a:buSzTx/>
              <a:buFontTx/>
              <a:buNone/>
              <a:tabLst/>
              <a:defRPr/>
            </a:pPr>
            <a:r>
              <a:rPr lang="ru-RU" b="0" i="0" dirty="0">
                <a:solidFill>
                  <a:srgbClr val="000000"/>
                </a:solidFill>
                <a:effectLst/>
                <a:latin typeface="Roboto" panose="02000000000000000000" pitchFamily="2" charset="0"/>
              </a:rPr>
              <a:t>Наконец, недавняя шумиха вокруг </a:t>
            </a:r>
            <a:r>
              <a:rPr lang="en-US" b="0" i="0" dirty="0" err="1">
                <a:solidFill>
                  <a:srgbClr val="000000"/>
                </a:solidFill>
                <a:effectLst/>
                <a:latin typeface="Roboto" panose="02000000000000000000" pitchFamily="2" charset="0"/>
              </a:rPr>
              <a:t>chatGPT</a:t>
            </a:r>
            <a:r>
              <a:rPr lang="en-US" b="0" i="0" dirty="0">
                <a:solidFill>
                  <a:srgbClr val="000000"/>
                </a:solidFill>
                <a:effectLst/>
                <a:latin typeface="Roboto" panose="02000000000000000000" pitchFamily="2" charset="0"/>
              </a:rPr>
              <a:t> </a:t>
            </a:r>
            <a:r>
              <a:rPr lang="ru-RU" b="0" i="0" dirty="0">
                <a:solidFill>
                  <a:srgbClr val="000000"/>
                </a:solidFill>
                <a:effectLst/>
                <a:latin typeface="Roboto" panose="02000000000000000000" pitchFamily="2" charset="0"/>
              </a:rPr>
              <a:t>и </a:t>
            </a:r>
            <a:r>
              <a:rPr lang="en-US" b="0" i="0" dirty="0">
                <a:solidFill>
                  <a:srgbClr val="000000"/>
                </a:solidFill>
                <a:effectLst/>
                <a:latin typeface="Roboto" panose="02000000000000000000" pitchFamily="2" charset="0"/>
              </a:rPr>
              <a:t>large language models</a:t>
            </a:r>
            <a:r>
              <a:rPr lang="ru-RU" b="0" i="0" dirty="0">
                <a:solidFill>
                  <a:srgbClr val="000000"/>
                </a:solidFill>
                <a:effectLst/>
                <a:latin typeface="Roboto" panose="02000000000000000000" pitchFamily="2" charset="0"/>
              </a:rPr>
              <a:t>, вызванная опасениями неблагоприятных результатов вызывает возврат к старому вопросу</a:t>
            </a:r>
            <a:r>
              <a:rPr lang="en-US" b="0" i="0" dirty="0">
                <a:solidFill>
                  <a:srgbClr val="000000"/>
                </a:solidFill>
                <a:effectLst/>
                <a:latin typeface="Roboto" panose="02000000000000000000" pitchFamily="2" charset="0"/>
              </a:rPr>
              <a:t>: </a:t>
            </a:r>
            <a:r>
              <a:rPr lang="ru-RU" b="0" i="0" dirty="0">
                <a:solidFill>
                  <a:srgbClr val="000000"/>
                </a:solidFill>
                <a:effectLst/>
                <a:latin typeface="Roboto" panose="02000000000000000000" pitchFamily="2" charset="0"/>
              </a:rPr>
              <a:t>каковы результаты использования ИТ, почему, как и почему они формируются, как их измерять, предсказывать и организовывать их получение</a:t>
            </a:r>
            <a:r>
              <a:rPr lang="en-US" b="0" i="0" dirty="0">
                <a:solidFill>
                  <a:srgbClr val="000000"/>
                </a:solidFill>
                <a:effectLst/>
                <a:latin typeface="Roboto" panose="02000000000000000000" pitchFamily="2" charset="0"/>
              </a:rPr>
              <a:t>?</a:t>
            </a:r>
            <a:endParaRPr lang="ru-RU" dirty="0"/>
          </a:p>
          <a:p>
            <a:endParaRPr lang="ru-RU" dirty="0"/>
          </a:p>
          <a:p>
            <a:r>
              <a:rPr lang="ru-RU" dirty="0"/>
              <a:t>Эти результаты лишний раз подтверждают то, что успешное внедрение современных ИТ требует научно обоснованного исследования, в том числе – на математических моделях.</a:t>
            </a:r>
          </a:p>
          <a:p>
            <a:endParaRPr lang="ru-RU" dirty="0"/>
          </a:p>
          <a:p>
            <a:endParaRPr lang="en-US" b="0" i="0" dirty="0">
              <a:solidFill>
                <a:srgbClr val="000000"/>
              </a:solidFill>
              <a:effectLst/>
              <a:latin typeface="Roboto" panose="02000000000000000000" pitchFamily="2" charset="0"/>
            </a:endParaRPr>
          </a:p>
          <a:p>
            <a:endParaRPr lang="ru-RU" dirty="0"/>
          </a:p>
        </p:txBody>
      </p:sp>
      <p:sp>
        <p:nvSpPr>
          <p:cNvPr id="4" name="Номер слайда 3"/>
          <p:cNvSpPr>
            <a:spLocks noGrp="1"/>
          </p:cNvSpPr>
          <p:nvPr>
            <p:ph type="sldNum" sz="quarter" idx="5"/>
          </p:nvPr>
        </p:nvSpPr>
        <p:spPr/>
        <p:txBody>
          <a:bodyPr/>
          <a:lstStyle/>
          <a:p>
            <a:fld id="{9C13D17C-E376-44E9-9AB9-120B65F510D5}" type="slidenum">
              <a:rPr lang="ru-RU" smtClean="0"/>
              <a:t>7</a:t>
            </a:fld>
            <a:endParaRPr lang="ru-RU"/>
          </a:p>
        </p:txBody>
      </p:sp>
    </p:spTree>
    <p:extLst>
      <p:ext uri="{BB962C8B-B14F-4D97-AF65-F5344CB8AC3E}">
        <p14:creationId xmlns:p14="http://schemas.microsoft.com/office/powerpoint/2010/main" val="210429400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r>
              <a:rPr lang="ru-RU" dirty="0"/>
              <a:t>Наиболее перспективные решения описанных схематически парадоксов предлагаются на основе ряда современных концептуальных и формальных подходов, среди которых</a:t>
            </a:r>
            <a:r>
              <a:rPr lang="en-US" dirty="0"/>
              <a:t> </a:t>
            </a:r>
            <a:r>
              <a:rPr lang="ru-RU" dirty="0"/>
              <a:t>модели и методы теории потенциальных возможностей, динамических возможностей и теории потенциала</a:t>
            </a:r>
          </a:p>
          <a:p>
            <a:r>
              <a:rPr lang="ru-RU" dirty="0"/>
              <a:t>Их отличие состоит в рассмотрении изменений функционирования систем при изменении условий функционирования и в рассмотрении реакций </a:t>
            </a:r>
            <a:r>
              <a:rPr lang="ru-RU" dirty="0" err="1"/>
              <a:t>функциониорования</a:t>
            </a:r>
            <a:r>
              <a:rPr lang="ru-RU" dirty="0"/>
              <a:t> систем на изменившиеся условия. Эти реакции реализуются на основе использования информации об изменившихся условиях.</a:t>
            </a:r>
          </a:p>
          <a:p>
            <a:r>
              <a:rPr lang="ru-RU" dirty="0"/>
              <a:t>Однако, формальных методов исследования разработано по прежнему недостаточно. </a:t>
            </a:r>
          </a:p>
        </p:txBody>
      </p:sp>
      <p:sp>
        <p:nvSpPr>
          <p:cNvPr id="4" name="Номер слайда 3"/>
          <p:cNvSpPr>
            <a:spLocks noGrp="1"/>
          </p:cNvSpPr>
          <p:nvPr>
            <p:ph type="sldNum" sz="quarter" idx="5"/>
          </p:nvPr>
        </p:nvSpPr>
        <p:spPr/>
        <p:txBody>
          <a:bodyPr/>
          <a:lstStyle/>
          <a:p>
            <a:fld id="{61F3C283-EF81-45E2-ADC3-28B7C7FD2E47}" type="slidenum">
              <a:rPr lang="en-US" smtClean="0"/>
              <a:t>8</a:t>
            </a:fld>
            <a:endParaRPr lang="en-US"/>
          </a:p>
        </p:txBody>
      </p:sp>
    </p:spTree>
    <p:extLst>
      <p:ext uri="{BB962C8B-B14F-4D97-AF65-F5344CB8AC3E}">
        <p14:creationId xmlns:p14="http://schemas.microsoft.com/office/powerpoint/2010/main" val="16421081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EE27E6-D2E9-5DD9-6CFD-14AF16A2B679}"/>
            </a:ext>
          </a:extLst>
        </p:cNvPr>
        <p:cNvGrpSpPr/>
        <p:nvPr/>
      </p:nvGrpSpPr>
      <p:grpSpPr>
        <a:xfrm>
          <a:off x="0" y="0"/>
          <a:ext cx="0" cy="0"/>
          <a:chOff x="0" y="0"/>
          <a:chExt cx="0" cy="0"/>
        </a:xfrm>
      </p:grpSpPr>
      <p:sp>
        <p:nvSpPr>
          <p:cNvPr id="2" name="Образ слайда 1">
            <a:extLst>
              <a:ext uri="{FF2B5EF4-FFF2-40B4-BE49-F238E27FC236}">
                <a16:creationId xmlns:a16="http://schemas.microsoft.com/office/drawing/2014/main" id="{2832BA8D-8E4F-A4A2-7E30-1105C64DC0DE}"/>
              </a:ext>
            </a:extLst>
          </p:cNvPr>
          <p:cNvSpPr>
            <a:spLocks noGrp="1" noRot="1" noChangeAspect="1"/>
          </p:cNvSpPr>
          <p:nvPr>
            <p:ph type="sldImg"/>
          </p:nvPr>
        </p:nvSpPr>
        <p:spPr/>
      </p:sp>
      <p:sp>
        <p:nvSpPr>
          <p:cNvPr id="3" name="Заметки 2">
            <a:extLst>
              <a:ext uri="{FF2B5EF4-FFF2-40B4-BE49-F238E27FC236}">
                <a16:creationId xmlns:a16="http://schemas.microsoft.com/office/drawing/2014/main" id="{DF1DA9CF-219A-6095-E0AB-64CB848A746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Literature research conducted shows problems related to various aspects of system behavior change in volatile environments and IT use to organize reactions on changes in such environments are continue to thrive in new forms, such as new problems shown at this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 </a:t>
            </a:r>
          </a:p>
          <a:p>
            <a:endParaRPr lang="ru-RU" dirty="0"/>
          </a:p>
        </p:txBody>
      </p:sp>
      <p:sp>
        <p:nvSpPr>
          <p:cNvPr id="4" name="Номер слайда 3">
            <a:extLst>
              <a:ext uri="{FF2B5EF4-FFF2-40B4-BE49-F238E27FC236}">
                <a16:creationId xmlns:a16="http://schemas.microsoft.com/office/drawing/2014/main" id="{1A969CC8-2900-DFE0-98B6-DC2D79A9FB5E}"/>
              </a:ext>
            </a:extLst>
          </p:cNvPr>
          <p:cNvSpPr>
            <a:spLocks noGrp="1"/>
          </p:cNvSpPr>
          <p:nvPr>
            <p:ph type="sldNum" sz="quarter" idx="5"/>
          </p:nvPr>
        </p:nvSpPr>
        <p:spPr/>
        <p:txBody>
          <a:bodyPr/>
          <a:lstStyle/>
          <a:p>
            <a:fld id="{14B7219D-2989-4DC7-9793-4C48AD40D85E}" type="slidenum">
              <a:rPr lang="ru-RU" smtClean="0"/>
              <a:t>9</a:t>
            </a:fld>
            <a:endParaRPr lang="ru-RU"/>
          </a:p>
        </p:txBody>
      </p:sp>
    </p:spTree>
    <p:extLst>
      <p:ext uri="{BB962C8B-B14F-4D97-AF65-F5344CB8AC3E}">
        <p14:creationId xmlns:p14="http://schemas.microsoft.com/office/powerpoint/2010/main" val="32401263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B066783-1668-ACF4-FD02-D2A2040E5AFC}"/>
              </a:ext>
            </a:extLst>
          </p:cNvPr>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p>
        </p:txBody>
      </p:sp>
      <p:sp>
        <p:nvSpPr>
          <p:cNvPr id="3" name="Подзаголовок 2">
            <a:extLst>
              <a:ext uri="{FF2B5EF4-FFF2-40B4-BE49-F238E27FC236}">
                <a16:creationId xmlns:a16="http://schemas.microsoft.com/office/drawing/2014/main" id="{F2464E65-D0EE-4BA6-897A-1BDC93624D9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p>
        </p:txBody>
      </p:sp>
      <p:sp>
        <p:nvSpPr>
          <p:cNvPr id="4" name="Дата 3">
            <a:extLst>
              <a:ext uri="{FF2B5EF4-FFF2-40B4-BE49-F238E27FC236}">
                <a16:creationId xmlns:a16="http://schemas.microsoft.com/office/drawing/2014/main" id="{991269BF-EFDA-F807-58E7-75F7A133B104}"/>
              </a:ext>
            </a:extLst>
          </p:cNvPr>
          <p:cNvSpPr>
            <a:spLocks noGrp="1"/>
          </p:cNvSpPr>
          <p:nvPr>
            <p:ph type="dt" sz="half" idx="10"/>
          </p:nvPr>
        </p:nvSpPr>
        <p:spPr/>
        <p:txBody>
          <a:bodyPr/>
          <a:lstStyle/>
          <a:p>
            <a:fld id="{DFECAE0B-B62F-4ECA-9B52-30E11EBE4BAB}" type="datetimeFigureOut">
              <a:rPr lang="ru-RU" smtClean="0"/>
              <a:t>07.02.2024</a:t>
            </a:fld>
            <a:endParaRPr lang="ru-RU"/>
          </a:p>
        </p:txBody>
      </p:sp>
      <p:sp>
        <p:nvSpPr>
          <p:cNvPr id="5" name="Нижний колонтитул 4">
            <a:extLst>
              <a:ext uri="{FF2B5EF4-FFF2-40B4-BE49-F238E27FC236}">
                <a16:creationId xmlns:a16="http://schemas.microsoft.com/office/drawing/2014/main" id="{E748F8AA-1D82-04BD-473A-2FFDD96571F7}"/>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C3130B7F-A9DB-A684-6E88-050D330CCA5F}"/>
              </a:ext>
            </a:extLst>
          </p:cNvPr>
          <p:cNvSpPr>
            <a:spLocks noGrp="1"/>
          </p:cNvSpPr>
          <p:nvPr>
            <p:ph type="sldNum" sz="quarter" idx="12"/>
          </p:nvPr>
        </p:nvSpPr>
        <p:spPr/>
        <p:txBody>
          <a:bodyPr/>
          <a:lstStyle/>
          <a:p>
            <a:fld id="{AF8E70F8-E5EF-4897-9606-8F3E33AA05C4}" type="slidenum">
              <a:rPr lang="ru-RU" smtClean="0"/>
              <a:t>‹#›</a:t>
            </a:fld>
            <a:endParaRPr lang="ru-RU"/>
          </a:p>
        </p:txBody>
      </p:sp>
    </p:spTree>
    <p:extLst>
      <p:ext uri="{BB962C8B-B14F-4D97-AF65-F5344CB8AC3E}">
        <p14:creationId xmlns:p14="http://schemas.microsoft.com/office/powerpoint/2010/main" val="229059623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D22154EC-B376-EB5C-579B-FFE892EFA242}"/>
              </a:ext>
            </a:extLst>
          </p:cNvPr>
          <p:cNvSpPr>
            <a:spLocks noGrp="1"/>
          </p:cNvSpPr>
          <p:nvPr>
            <p:ph type="title"/>
          </p:nvPr>
        </p:nvSpPr>
        <p:spPr/>
        <p:txBody>
          <a:bodyPr/>
          <a:lstStyle/>
          <a:p>
            <a:r>
              <a:rPr lang="ru-RU"/>
              <a:t>Образец заголовка</a:t>
            </a:r>
          </a:p>
        </p:txBody>
      </p:sp>
      <p:sp>
        <p:nvSpPr>
          <p:cNvPr id="3" name="Вертикальный текст 2">
            <a:extLst>
              <a:ext uri="{FF2B5EF4-FFF2-40B4-BE49-F238E27FC236}">
                <a16:creationId xmlns:a16="http://schemas.microsoft.com/office/drawing/2014/main" id="{BEBBAD04-8F43-47D2-8A8E-CC73759AA902}"/>
              </a:ext>
            </a:extLst>
          </p:cNvPr>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27CCCEE0-4D18-A2B7-566D-CCAE52348C51}"/>
              </a:ext>
            </a:extLst>
          </p:cNvPr>
          <p:cNvSpPr>
            <a:spLocks noGrp="1"/>
          </p:cNvSpPr>
          <p:nvPr>
            <p:ph type="dt" sz="half" idx="10"/>
          </p:nvPr>
        </p:nvSpPr>
        <p:spPr/>
        <p:txBody>
          <a:bodyPr/>
          <a:lstStyle/>
          <a:p>
            <a:fld id="{DFECAE0B-B62F-4ECA-9B52-30E11EBE4BAB}" type="datetimeFigureOut">
              <a:rPr lang="ru-RU" smtClean="0"/>
              <a:t>07.02.2024</a:t>
            </a:fld>
            <a:endParaRPr lang="ru-RU"/>
          </a:p>
        </p:txBody>
      </p:sp>
      <p:sp>
        <p:nvSpPr>
          <p:cNvPr id="5" name="Нижний колонтитул 4">
            <a:extLst>
              <a:ext uri="{FF2B5EF4-FFF2-40B4-BE49-F238E27FC236}">
                <a16:creationId xmlns:a16="http://schemas.microsoft.com/office/drawing/2014/main" id="{AB3F6923-591A-AF45-4BA9-B5E77FEDD163}"/>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4A080390-F231-727F-7174-AB206ACB2AC1}"/>
              </a:ext>
            </a:extLst>
          </p:cNvPr>
          <p:cNvSpPr>
            <a:spLocks noGrp="1"/>
          </p:cNvSpPr>
          <p:nvPr>
            <p:ph type="sldNum" sz="quarter" idx="12"/>
          </p:nvPr>
        </p:nvSpPr>
        <p:spPr/>
        <p:txBody>
          <a:bodyPr/>
          <a:lstStyle/>
          <a:p>
            <a:fld id="{AF8E70F8-E5EF-4897-9606-8F3E33AA05C4}" type="slidenum">
              <a:rPr lang="ru-RU" smtClean="0"/>
              <a:t>‹#›</a:t>
            </a:fld>
            <a:endParaRPr lang="ru-RU"/>
          </a:p>
        </p:txBody>
      </p:sp>
    </p:spTree>
    <p:extLst>
      <p:ext uri="{BB962C8B-B14F-4D97-AF65-F5344CB8AC3E}">
        <p14:creationId xmlns:p14="http://schemas.microsoft.com/office/powerpoint/2010/main" val="25625855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a:extLst>
              <a:ext uri="{FF2B5EF4-FFF2-40B4-BE49-F238E27FC236}">
                <a16:creationId xmlns:a16="http://schemas.microsoft.com/office/drawing/2014/main" id="{A3B62351-320E-704B-5C68-5AFB2273F6BA}"/>
              </a:ext>
            </a:extLst>
          </p:cNvPr>
          <p:cNvSpPr>
            <a:spLocks noGrp="1"/>
          </p:cNvSpPr>
          <p:nvPr>
            <p:ph type="title" orient="vert"/>
          </p:nvPr>
        </p:nvSpPr>
        <p:spPr>
          <a:xfrm>
            <a:off x="8724900" y="365125"/>
            <a:ext cx="2628900" cy="5811838"/>
          </a:xfrm>
        </p:spPr>
        <p:txBody>
          <a:bodyPr vert="eaVert"/>
          <a:lstStyle/>
          <a:p>
            <a:r>
              <a:rPr lang="ru-RU"/>
              <a:t>Образец заголовка</a:t>
            </a:r>
          </a:p>
        </p:txBody>
      </p:sp>
      <p:sp>
        <p:nvSpPr>
          <p:cNvPr id="3" name="Вертикальный текст 2">
            <a:extLst>
              <a:ext uri="{FF2B5EF4-FFF2-40B4-BE49-F238E27FC236}">
                <a16:creationId xmlns:a16="http://schemas.microsoft.com/office/drawing/2014/main" id="{0AFFB9D7-5FB4-4027-9CDB-9FC5CD9C4D9B}"/>
              </a:ext>
            </a:extLst>
          </p:cNvPr>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4C51222-FFCA-4EA2-A517-A2F7B0F3CB66}"/>
              </a:ext>
            </a:extLst>
          </p:cNvPr>
          <p:cNvSpPr>
            <a:spLocks noGrp="1"/>
          </p:cNvSpPr>
          <p:nvPr>
            <p:ph type="dt" sz="half" idx="10"/>
          </p:nvPr>
        </p:nvSpPr>
        <p:spPr/>
        <p:txBody>
          <a:bodyPr/>
          <a:lstStyle/>
          <a:p>
            <a:fld id="{DFECAE0B-B62F-4ECA-9B52-30E11EBE4BAB}" type="datetimeFigureOut">
              <a:rPr lang="ru-RU" smtClean="0"/>
              <a:t>07.02.2024</a:t>
            </a:fld>
            <a:endParaRPr lang="ru-RU"/>
          </a:p>
        </p:txBody>
      </p:sp>
      <p:sp>
        <p:nvSpPr>
          <p:cNvPr id="5" name="Нижний колонтитул 4">
            <a:extLst>
              <a:ext uri="{FF2B5EF4-FFF2-40B4-BE49-F238E27FC236}">
                <a16:creationId xmlns:a16="http://schemas.microsoft.com/office/drawing/2014/main" id="{7116DB6E-CB69-DEF0-88E7-6D4FDB7C1DBE}"/>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64998346-BC3C-9FA4-399A-F8CC9CF054DC}"/>
              </a:ext>
            </a:extLst>
          </p:cNvPr>
          <p:cNvSpPr>
            <a:spLocks noGrp="1"/>
          </p:cNvSpPr>
          <p:nvPr>
            <p:ph type="sldNum" sz="quarter" idx="12"/>
          </p:nvPr>
        </p:nvSpPr>
        <p:spPr/>
        <p:txBody>
          <a:bodyPr/>
          <a:lstStyle/>
          <a:p>
            <a:fld id="{AF8E70F8-E5EF-4897-9606-8F3E33AA05C4}" type="slidenum">
              <a:rPr lang="ru-RU" smtClean="0"/>
              <a:t>‹#›</a:t>
            </a:fld>
            <a:endParaRPr lang="ru-RU"/>
          </a:p>
        </p:txBody>
      </p:sp>
    </p:spTree>
    <p:extLst>
      <p:ext uri="{BB962C8B-B14F-4D97-AF65-F5344CB8AC3E}">
        <p14:creationId xmlns:p14="http://schemas.microsoft.com/office/powerpoint/2010/main" val="1728186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ru-RU"/>
              <a:t>Образец заголовка</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a:t>Образец подзаголовка</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810069763"/>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59FD41C6-E381-4CED-83CD-257125ABF8E2}" type="datetimeFigureOut">
              <a:rPr lang="en-US" smtClean="0"/>
              <a:pPr/>
              <a:t>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F621D59-0CA2-4DD2-8D96-0CE885F01961}" type="slidenum">
              <a:rPr lang="en-US" smtClean="0"/>
              <a:pPr/>
              <a:t>‹#›</a:t>
            </a:fld>
            <a:endParaRPr lang="en-US"/>
          </a:p>
        </p:txBody>
      </p:sp>
    </p:spTree>
    <p:extLst>
      <p:ext uri="{BB962C8B-B14F-4D97-AF65-F5344CB8AC3E}">
        <p14:creationId xmlns:p14="http://schemas.microsoft.com/office/powerpoint/2010/main" val="376447239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Date Placeholder 3"/>
          <p:cNvSpPr>
            <a:spLocks noGrp="1"/>
          </p:cNvSpPr>
          <p:nvPr>
            <p:ph type="dt" sz="half" idx="10"/>
          </p:nvPr>
        </p:nvSpPr>
        <p:spPr/>
        <p:txBody>
          <a:bodyPr/>
          <a:lstStyle/>
          <a:p>
            <a:fld id="{C764DE79-268F-4C1A-8933-263129D2AF90}" type="datetimeFigureOut">
              <a:rPr lang="en-US" smtClean="0"/>
              <a:t>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61008458"/>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73405308"/>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ru-RU"/>
              <a:t>Образец заголовка</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Content Placeholder 3"/>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Content Placeholder 5"/>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2/7/2024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440919523"/>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2/7/2024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755100732"/>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2/7/2024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368202795"/>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C764DE79-268F-4C1A-8933-263129D2AF90}" type="datetimeFigureOut">
              <a:rPr lang="en-US" smtClean="0"/>
              <a:t>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1993533"/>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Заголовок и объект">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86B2A20B-2833-360B-0352-FEE817ABEEF8}"/>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C243F0AA-0A94-1AF1-5D61-5CDF9920FC7D}"/>
              </a:ext>
            </a:extLst>
          </p:cNvPr>
          <p:cNvSpPr>
            <a:spLocks noGrp="1"/>
          </p:cNvSpPr>
          <p:nvPr>
            <p:ph idx="1"/>
          </p:nvPr>
        </p:nvSpPr>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C1036AB2-0F97-8C87-9207-346591987873}"/>
              </a:ext>
            </a:extLst>
          </p:cNvPr>
          <p:cNvSpPr>
            <a:spLocks noGrp="1"/>
          </p:cNvSpPr>
          <p:nvPr>
            <p:ph type="dt" sz="half" idx="10"/>
          </p:nvPr>
        </p:nvSpPr>
        <p:spPr/>
        <p:txBody>
          <a:bodyPr/>
          <a:lstStyle/>
          <a:p>
            <a:fld id="{DFECAE0B-B62F-4ECA-9B52-30E11EBE4BAB}" type="datetimeFigureOut">
              <a:rPr lang="ru-RU" smtClean="0"/>
              <a:t>07.02.2024</a:t>
            </a:fld>
            <a:endParaRPr lang="ru-RU"/>
          </a:p>
        </p:txBody>
      </p:sp>
      <p:sp>
        <p:nvSpPr>
          <p:cNvPr id="5" name="Нижний колонтитул 4">
            <a:extLst>
              <a:ext uri="{FF2B5EF4-FFF2-40B4-BE49-F238E27FC236}">
                <a16:creationId xmlns:a16="http://schemas.microsoft.com/office/drawing/2014/main" id="{FDBC7B96-DB25-DF23-3C8F-F5164511622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F6953282-1EFF-2FDB-46B9-BBE8BF1A6771}"/>
              </a:ext>
            </a:extLst>
          </p:cNvPr>
          <p:cNvSpPr>
            <a:spLocks noGrp="1"/>
          </p:cNvSpPr>
          <p:nvPr>
            <p:ph type="sldNum" sz="quarter" idx="12"/>
          </p:nvPr>
        </p:nvSpPr>
        <p:spPr/>
        <p:txBody>
          <a:bodyPr/>
          <a:lstStyle/>
          <a:p>
            <a:fld id="{AF8E70F8-E5EF-4897-9606-8F3E33AA05C4}" type="slidenum">
              <a:rPr lang="ru-RU" smtClean="0"/>
              <a:t>‹#›</a:t>
            </a:fld>
            <a:endParaRPr lang="ru-RU"/>
          </a:p>
        </p:txBody>
      </p:sp>
    </p:spTree>
    <p:extLst>
      <p:ext uri="{BB962C8B-B14F-4D97-AF65-F5344CB8AC3E}">
        <p14:creationId xmlns:p14="http://schemas.microsoft.com/office/powerpoint/2010/main" val="42044424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ru-RU"/>
              <a:t>Образец заголовка</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a:t>Вставка рисунка</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Date Placeholder 4"/>
          <p:cNvSpPr>
            <a:spLocks noGrp="1"/>
          </p:cNvSpPr>
          <p:nvPr>
            <p:ph type="dt" sz="half" idx="10"/>
          </p:nvPr>
        </p:nvSpPr>
        <p:spPr/>
        <p:txBody>
          <a:bodyPr/>
          <a:lstStyle/>
          <a:p>
            <a:fld id="{C764DE79-268F-4C1A-8933-263129D2AF90}" type="datetimeFigureOut">
              <a:rPr lang="en-US" smtClean="0"/>
              <a:t>2/7/2024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284897205"/>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189217491"/>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ru-RU"/>
              <a:t>Образец заголовка</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2/7/2024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555288670"/>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1EB4F1-5BE1-4C11-A17D-C30230A6521E}"/>
              </a:ext>
            </a:extLst>
          </p:cNvPr>
          <p:cNvSpPr>
            <a:spLocks noGrp="1"/>
          </p:cNvSpPr>
          <p:nvPr>
            <p:ph type="title" hasCustomPrompt="1"/>
          </p:nvPr>
        </p:nvSpPr>
        <p:spPr>
          <a:xfrm>
            <a:off x="838200" y="1412690"/>
            <a:ext cx="10515600" cy="1325563"/>
          </a:xfrm>
          <a:prstGeom prst="rect">
            <a:avLst/>
          </a:prstGeom>
        </p:spPr>
        <p:txBody>
          <a:bodyPr/>
          <a:lstStyle>
            <a:lvl1pPr>
              <a:defRPr>
                <a:latin typeface="Arial" panose="020B0604020202020204" pitchFamily="34" charset="0"/>
                <a:cs typeface="Arial" panose="020B0604020202020204" pitchFamily="34" charset="0"/>
              </a:defRPr>
            </a:lvl1pPr>
          </a:lstStyle>
          <a:p>
            <a:r>
              <a:rPr lang="en-US" dirty="0"/>
              <a:t>Content Slides</a:t>
            </a:r>
          </a:p>
        </p:txBody>
      </p:sp>
      <p:pic>
        <p:nvPicPr>
          <p:cNvPr id="7" name="Picture 6" descr="A close up of a sign&#10;&#10;Description automatically generated">
            <a:extLst>
              <a:ext uri="{FF2B5EF4-FFF2-40B4-BE49-F238E27FC236}">
                <a16:creationId xmlns:a16="http://schemas.microsoft.com/office/drawing/2014/main" id="{0F264436-8C6E-43BF-9CE4-B317515B5B5C}"/>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441430" y="5518560"/>
            <a:ext cx="1486523" cy="893908"/>
          </a:xfrm>
          <a:prstGeom prst="rect">
            <a:avLst/>
          </a:prstGeom>
        </p:spPr>
      </p:pic>
    </p:spTree>
    <p:extLst>
      <p:ext uri="{BB962C8B-B14F-4D97-AF65-F5344CB8AC3E}">
        <p14:creationId xmlns:p14="http://schemas.microsoft.com/office/powerpoint/2010/main" val="37380251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Section Header">
    <p:spTree>
      <p:nvGrpSpPr>
        <p:cNvPr id="1" name=""/>
        <p:cNvGrpSpPr/>
        <p:nvPr/>
      </p:nvGrpSpPr>
      <p:grpSpPr>
        <a:xfrm>
          <a:off x="0" y="0"/>
          <a:ext cx="0" cy="0"/>
          <a:chOff x="0" y="0"/>
          <a:chExt cx="0" cy="0"/>
        </a:xfrm>
      </p:grpSpPr>
      <p:pic>
        <p:nvPicPr>
          <p:cNvPr id="7" name="Picture 6" descr="A close up of a sign&#10;&#10;Description automatically generated">
            <a:extLst>
              <a:ext uri="{FF2B5EF4-FFF2-40B4-BE49-F238E27FC236}">
                <a16:creationId xmlns:a16="http://schemas.microsoft.com/office/drawing/2014/main" id="{02BF0585-0868-429E-B747-F41155B115F9}"/>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246122" y="2306220"/>
            <a:ext cx="3734251" cy="2245560"/>
          </a:xfrm>
          <a:prstGeom prst="rect">
            <a:avLst/>
          </a:prstGeom>
        </p:spPr>
      </p:pic>
      <p:pic>
        <p:nvPicPr>
          <p:cNvPr id="9" name="Picture 8" descr="A picture containing table&#10;&#10;Description automatically generated">
            <a:extLst>
              <a:ext uri="{FF2B5EF4-FFF2-40B4-BE49-F238E27FC236}">
                <a16:creationId xmlns:a16="http://schemas.microsoft.com/office/drawing/2014/main" id="{B9268416-14FA-48AB-90C1-2DB7D630DBB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345896" y="2701031"/>
            <a:ext cx="6134352" cy="1455938"/>
          </a:xfrm>
          <a:prstGeom prst="rect">
            <a:avLst/>
          </a:prstGeom>
        </p:spPr>
      </p:pic>
    </p:spTree>
    <p:extLst>
      <p:ext uri="{BB962C8B-B14F-4D97-AF65-F5344CB8AC3E}">
        <p14:creationId xmlns:p14="http://schemas.microsoft.com/office/powerpoint/2010/main" val="4056112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112F7B09-CDD8-49C4-683D-7202154156C3}"/>
              </a:ext>
            </a:extLst>
          </p:cNvPr>
          <p:cNvSpPr>
            <a:spLocks noGrp="1"/>
          </p:cNvSpPr>
          <p:nvPr>
            <p:ph type="title"/>
          </p:nvPr>
        </p:nvSpPr>
        <p:spPr>
          <a:xfrm>
            <a:off x="831850" y="1709738"/>
            <a:ext cx="10515600" cy="2852737"/>
          </a:xfrm>
        </p:spPr>
        <p:txBody>
          <a:bodyPr anchor="b"/>
          <a:lstStyle>
            <a:lvl1pPr>
              <a:defRPr sz="6000"/>
            </a:lvl1pPr>
          </a:lstStyle>
          <a:p>
            <a:r>
              <a:rPr lang="ru-RU"/>
              <a:t>Образец заголовка</a:t>
            </a:r>
          </a:p>
        </p:txBody>
      </p:sp>
      <p:sp>
        <p:nvSpPr>
          <p:cNvPr id="3" name="Текст 2">
            <a:extLst>
              <a:ext uri="{FF2B5EF4-FFF2-40B4-BE49-F238E27FC236}">
                <a16:creationId xmlns:a16="http://schemas.microsoft.com/office/drawing/2014/main" id="{0D1E387C-164A-2261-03DC-8C3491EC7DB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a:t>Образец текста</a:t>
            </a:r>
          </a:p>
        </p:txBody>
      </p:sp>
      <p:sp>
        <p:nvSpPr>
          <p:cNvPr id="4" name="Дата 3">
            <a:extLst>
              <a:ext uri="{FF2B5EF4-FFF2-40B4-BE49-F238E27FC236}">
                <a16:creationId xmlns:a16="http://schemas.microsoft.com/office/drawing/2014/main" id="{C2A58BE0-35F9-D929-8A1A-6C81CC08615D}"/>
              </a:ext>
            </a:extLst>
          </p:cNvPr>
          <p:cNvSpPr>
            <a:spLocks noGrp="1"/>
          </p:cNvSpPr>
          <p:nvPr>
            <p:ph type="dt" sz="half" idx="10"/>
          </p:nvPr>
        </p:nvSpPr>
        <p:spPr/>
        <p:txBody>
          <a:bodyPr/>
          <a:lstStyle/>
          <a:p>
            <a:fld id="{DFECAE0B-B62F-4ECA-9B52-30E11EBE4BAB}" type="datetimeFigureOut">
              <a:rPr lang="ru-RU" smtClean="0"/>
              <a:t>07.02.2024</a:t>
            </a:fld>
            <a:endParaRPr lang="ru-RU"/>
          </a:p>
        </p:txBody>
      </p:sp>
      <p:sp>
        <p:nvSpPr>
          <p:cNvPr id="5" name="Нижний колонтитул 4">
            <a:extLst>
              <a:ext uri="{FF2B5EF4-FFF2-40B4-BE49-F238E27FC236}">
                <a16:creationId xmlns:a16="http://schemas.microsoft.com/office/drawing/2014/main" id="{388D436C-DDE2-87A4-AE72-4F642DFC388C}"/>
              </a:ext>
            </a:extLst>
          </p:cNvPr>
          <p:cNvSpPr>
            <a:spLocks noGrp="1"/>
          </p:cNvSpPr>
          <p:nvPr>
            <p:ph type="ftr" sz="quarter" idx="11"/>
          </p:nvPr>
        </p:nvSpPr>
        <p:spPr/>
        <p:txBody>
          <a:bodyPr/>
          <a:lstStyle/>
          <a:p>
            <a:endParaRPr lang="ru-RU"/>
          </a:p>
        </p:txBody>
      </p:sp>
      <p:sp>
        <p:nvSpPr>
          <p:cNvPr id="6" name="Номер слайда 5">
            <a:extLst>
              <a:ext uri="{FF2B5EF4-FFF2-40B4-BE49-F238E27FC236}">
                <a16:creationId xmlns:a16="http://schemas.microsoft.com/office/drawing/2014/main" id="{17EB67F9-B22C-E8B6-4585-DC6D052AB6C6}"/>
              </a:ext>
            </a:extLst>
          </p:cNvPr>
          <p:cNvSpPr>
            <a:spLocks noGrp="1"/>
          </p:cNvSpPr>
          <p:nvPr>
            <p:ph type="sldNum" sz="quarter" idx="12"/>
          </p:nvPr>
        </p:nvSpPr>
        <p:spPr/>
        <p:txBody>
          <a:bodyPr/>
          <a:lstStyle/>
          <a:p>
            <a:fld id="{AF8E70F8-E5EF-4897-9606-8F3E33AA05C4}" type="slidenum">
              <a:rPr lang="ru-RU" smtClean="0"/>
              <a:t>‹#›</a:t>
            </a:fld>
            <a:endParaRPr lang="ru-RU"/>
          </a:p>
        </p:txBody>
      </p:sp>
    </p:spTree>
    <p:extLst>
      <p:ext uri="{BB962C8B-B14F-4D97-AF65-F5344CB8AC3E}">
        <p14:creationId xmlns:p14="http://schemas.microsoft.com/office/powerpoint/2010/main" val="32971163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Два объекта">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06495C9-1541-BB86-83A4-5647F3B5C31D}"/>
              </a:ext>
            </a:extLst>
          </p:cNvPr>
          <p:cNvSpPr>
            <a:spLocks noGrp="1"/>
          </p:cNvSpPr>
          <p:nvPr>
            <p:ph type="title"/>
          </p:nvPr>
        </p:nvSpPr>
        <p:spPr/>
        <p:txBody>
          <a:bodyPr/>
          <a:lstStyle/>
          <a:p>
            <a:r>
              <a:rPr lang="ru-RU"/>
              <a:t>Образец заголовка</a:t>
            </a:r>
          </a:p>
        </p:txBody>
      </p:sp>
      <p:sp>
        <p:nvSpPr>
          <p:cNvPr id="3" name="Объект 2">
            <a:extLst>
              <a:ext uri="{FF2B5EF4-FFF2-40B4-BE49-F238E27FC236}">
                <a16:creationId xmlns:a16="http://schemas.microsoft.com/office/drawing/2014/main" id="{70CBF8C6-547C-F3FE-1DC6-4913C30E6820}"/>
              </a:ext>
            </a:extLst>
          </p:cNvPr>
          <p:cNvSpPr>
            <a:spLocks noGrp="1"/>
          </p:cNvSpPr>
          <p:nvPr>
            <p:ph sz="half" idx="1"/>
          </p:nvPr>
        </p:nvSpPr>
        <p:spPr>
          <a:xfrm>
            <a:off x="838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Объект 3">
            <a:extLst>
              <a:ext uri="{FF2B5EF4-FFF2-40B4-BE49-F238E27FC236}">
                <a16:creationId xmlns:a16="http://schemas.microsoft.com/office/drawing/2014/main" id="{1C661ABA-9030-A0C3-D653-AA833C7EBA70}"/>
              </a:ext>
            </a:extLst>
          </p:cNvPr>
          <p:cNvSpPr>
            <a:spLocks noGrp="1"/>
          </p:cNvSpPr>
          <p:nvPr>
            <p:ph sz="half" idx="2"/>
          </p:nvPr>
        </p:nvSpPr>
        <p:spPr>
          <a:xfrm>
            <a:off x="6172200" y="1825625"/>
            <a:ext cx="5181600" cy="435133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Дата 4">
            <a:extLst>
              <a:ext uri="{FF2B5EF4-FFF2-40B4-BE49-F238E27FC236}">
                <a16:creationId xmlns:a16="http://schemas.microsoft.com/office/drawing/2014/main" id="{AE550FF0-E0DB-CFCE-4D55-103EDD142C22}"/>
              </a:ext>
            </a:extLst>
          </p:cNvPr>
          <p:cNvSpPr>
            <a:spLocks noGrp="1"/>
          </p:cNvSpPr>
          <p:nvPr>
            <p:ph type="dt" sz="half" idx="10"/>
          </p:nvPr>
        </p:nvSpPr>
        <p:spPr/>
        <p:txBody>
          <a:bodyPr/>
          <a:lstStyle/>
          <a:p>
            <a:fld id="{DFECAE0B-B62F-4ECA-9B52-30E11EBE4BAB}" type="datetimeFigureOut">
              <a:rPr lang="ru-RU" smtClean="0"/>
              <a:t>07.02.2024</a:t>
            </a:fld>
            <a:endParaRPr lang="ru-RU"/>
          </a:p>
        </p:txBody>
      </p:sp>
      <p:sp>
        <p:nvSpPr>
          <p:cNvPr id="6" name="Нижний колонтитул 5">
            <a:extLst>
              <a:ext uri="{FF2B5EF4-FFF2-40B4-BE49-F238E27FC236}">
                <a16:creationId xmlns:a16="http://schemas.microsoft.com/office/drawing/2014/main" id="{7847D2FD-3918-22E7-0FB6-9BB6E83249AE}"/>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A4B45CE5-9E3E-303B-AEA5-F407C2BA9EC2}"/>
              </a:ext>
            </a:extLst>
          </p:cNvPr>
          <p:cNvSpPr>
            <a:spLocks noGrp="1"/>
          </p:cNvSpPr>
          <p:nvPr>
            <p:ph type="sldNum" sz="quarter" idx="12"/>
          </p:nvPr>
        </p:nvSpPr>
        <p:spPr/>
        <p:txBody>
          <a:bodyPr/>
          <a:lstStyle/>
          <a:p>
            <a:fld id="{AF8E70F8-E5EF-4897-9606-8F3E33AA05C4}" type="slidenum">
              <a:rPr lang="ru-RU" smtClean="0"/>
              <a:t>‹#›</a:t>
            </a:fld>
            <a:endParaRPr lang="ru-RU"/>
          </a:p>
        </p:txBody>
      </p:sp>
    </p:spTree>
    <p:extLst>
      <p:ext uri="{BB962C8B-B14F-4D97-AF65-F5344CB8AC3E}">
        <p14:creationId xmlns:p14="http://schemas.microsoft.com/office/powerpoint/2010/main" val="171105209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Сравнение">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D9F11B4-583E-E932-96BC-24BDD88C00B8}"/>
              </a:ext>
            </a:extLst>
          </p:cNvPr>
          <p:cNvSpPr>
            <a:spLocks noGrp="1"/>
          </p:cNvSpPr>
          <p:nvPr>
            <p:ph type="title"/>
          </p:nvPr>
        </p:nvSpPr>
        <p:spPr>
          <a:xfrm>
            <a:off x="839788" y="365125"/>
            <a:ext cx="10515600" cy="1325563"/>
          </a:xfrm>
        </p:spPr>
        <p:txBody>
          <a:bodyPr/>
          <a:lstStyle/>
          <a:p>
            <a:r>
              <a:rPr lang="ru-RU"/>
              <a:t>Образец заголовка</a:t>
            </a:r>
          </a:p>
        </p:txBody>
      </p:sp>
      <p:sp>
        <p:nvSpPr>
          <p:cNvPr id="3" name="Текст 2">
            <a:extLst>
              <a:ext uri="{FF2B5EF4-FFF2-40B4-BE49-F238E27FC236}">
                <a16:creationId xmlns:a16="http://schemas.microsoft.com/office/drawing/2014/main" id="{1D8C830A-D4AC-4064-1AA7-E5664928463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4" name="Объект 3">
            <a:extLst>
              <a:ext uri="{FF2B5EF4-FFF2-40B4-BE49-F238E27FC236}">
                <a16:creationId xmlns:a16="http://schemas.microsoft.com/office/drawing/2014/main" id="{2CD203CF-3D6A-0562-D52C-3DCB54DE1842}"/>
              </a:ext>
            </a:extLst>
          </p:cNvPr>
          <p:cNvSpPr>
            <a:spLocks noGrp="1"/>
          </p:cNvSpPr>
          <p:nvPr>
            <p:ph sz="half" idx="2"/>
          </p:nvPr>
        </p:nvSpPr>
        <p:spPr>
          <a:xfrm>
            <a:off x="839788" y="2505075"/>
            <a:ext cx="5157787"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5" name="Текст 4">
            <a:extLst>
              <a:ext uri="{FF2B5EF4-FFF2-40B4-BE49-F238E27FC236}">
                <a16:creationId xmlns:a16="http://schemas.microsoft.com/office/drawing/2014/main" id="{29E0750C-1896-9ADC-7D0B-DA281F08568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Образец текста</a:t>
            </a:r>
          </a:p>
        </p:txBody>
      </p:sp>
      <p:sp>
        <p:nvSpPr>
          <p:cNvPr id="6" name="Объект 5">
            <a:extLst>
              <a:ext uri="{FF2B5EF4-FFF2-40B4-BE49-F238E27FC236}">
                <a16:creationId xmlns:a16="http://schemas.microsoft.com/office/drawing/2014/main" id="{6AB94DBE-856C-4312-90DC-7F030E7B714F}"/>
              </a:ext>
            </a:extLst>
          </p:cNvPr>
          <p:cNvSpPr>
            <a:spLocks noGrp="1"/>
          </p:cNvSpPr>
          <p:nvPr>
            <p:ph sz="quarter" idx="4"/>
          </p:nvPr>
        </p:nvSpPr>
        <p:spPr>
          <a:xfrm>
            <a:off x="6172200" y="2505075"/>
            <a:ext cx="5183188" cy="3684588"/>
          </a:xfrm>
        </p:spPr>
        <p:txBody>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7" name="Дата 6">
            <a:extLst>
              <a:ext uri="{FF2B5EF4-FFF2-40B4-BE49-F238E27FC236}">
                <a16:creationId xmlns:a16="http://schemas.microsoft.com/office/drawing/2014/main" id="{EDE79AB1-7162-9B93-E414-D8639A15EC0B}"/>
              </a:ext>
            </a:extLst>
          </p:cNvPr>
          <p:cNvSpPr>
            <a:spLocks noGrp="1"/>
          </p:cNvSpPr>
          <p:nvPr>
            <p:ph type="dt" sz="half" idx="10"/>
          </p:nvPr>
        </p:nvSpPr>
        <p:spPr/>
        <p:txBody>
          <a:bodyPr/>
          <a:lstStyle/>
          <a:p>
            <a:fld id="{DFECAE0B-B62F-4ECA-9B52-30E11EBE4BAB}" type="datetimeFigureOut">
              <a:rPr lang="ru-RU" smtClean="0"/>
              <a:t>07.02.2024</a:t>
            </a:fld>
            <a:endParaRPr lang="ru-RU"/>
          </a:p>
        </p:txBody>
      </p:sp>
      <p:sp>
        <p:nvSpPr>
          <p:cNvPr id="8" name="Нижний колонтитул 7">
            <a:extLst>
              <a:ext uri="{FF2B5EF4-FFF2-40B4-BE49-F238E27FC236}">
                <a16:creationId xmlns:a16="http://schemas.microsoft.com/office/drawing/2014/main" id="{C36112ED-6806-B394-AADF-9AE9314470F0}"/>
              </a:ext>
            </a:extLst>
          </p:cNvPr>
          <p:cNvSpPr>
            <a:spLocks noGrp="1"/>
          </p:cNvSpPr>
          <p:nvPr>
            <p:ph type="ftr" sz="quarter" idx="11"/>
          </p:nvPr>
        </p:nvSpPr>
        <p:spPr/>
        <p:txBody>
          <a:bodyPr/>
          <a:lstStyle/>
          <a:p>
            <a:endParaRPr lang="ru-RU"/>
          </a:p>
        </p:txBody>
      </p:sp>
      <p:sp>
        <p:nvSpPr>
          <p:cNvPr id="9" name="Номер слайда 8">
            <a:extLst>
              <a:ext uri="{FF2B5EF4-FFF2-40B4-BE49-F238E27FC236}">
                <a16:creationId xmlns:a16="http://schemas.microsoft.com/office/drawing/2014/main" id="{6B74EBA8-5DFE-E311-8E18-4A95CEE9642C}"/>
              </a:ext>
            </a:extLst>
          </p:cNvPr>
          <p:cNvSpPr>
            <a:spLocks noGrp="1"/>
          </p:cNvSpPr>
          <p:nvPr>
            <p:ph type="sldNum" sz="quarter" idx="12"/>
          </p:nvPr>
        </p:nvSpPr>
        <p:spPr/>
        <p:txBody>
          <a:bodyPr/>
          <a:lstStyle/>
          <a:p>
            <a:fld id="{AF8E70F8-E5EF-4897-9606-8F3E33AA05C4}" type="slidenum">
              <a:rPr lang="ru-RU" smtClean="0"/>
              <a:t>‹#›</a:t>
            </a:fld>
            <a:endParaRPr lang="ru-RU"/>
          </a:p>
        </p:txBody>
      </p:sp>
    </p:spTree>
    <p:extLst>
      <p:ext uri="{BB962C8B-B14F-4D97-AF65-F5344CB8AC3E}">
        <p14:creationId xmlns:p14="http://schemas.microsoft.com/office/powerpoint/2010/main" val="15740286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Только заголовок">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4004201F-A114-0F8C-530C-98DA062C3D5A}"/>
              </a:ext>
            </a:extLst>
          </p:cNvPr>
          <p:cNvSpPr>
            <a:spLocks noGrp="1"/>
          </p:cNvSpPr>
          <p:nvPr>
            <p:ph type="title"/>
          </p:nvPr>
        </p:nvSpPr>
        <p:spPr/>
        <p:txBody>
          <a:bodyPr/>
          <a:lstStyle/>
          <a:p>
            <a:r>
              <a:rPr lang="ru-RU"/>
              <a:t>Образец заголовка</a:t>
            </a:r>
          </a:p>
        </p:txBody>
      </p:sp>
      <p:sp>
        <p:nvSpPr>
          <p:cNvPr id="3" name="Дата 2">
            <a:extLst>
              <a:ext uri="{FF2B5EF4-FFF2-40B4-BE49-F238E27FC236}">
                <a16:creationId xmlns:a16="http://schemas.microsoft.com/office/drawing/2014/main" id="{D9157A65-82F0-C60E-6EAD-EFCFBB8EEEC7}"/>
              </a:ext>
            </a:extLst>
          </p:cNvPr>
          <p:cNvSpPr>
            <a:spLocks noGrp="1"/>
          </p:cNvSpPr>
          <p:nvPr>
            <p:ph type="dt" sz="half" idx="10"/>
          </p:nvPr>
        </p:nvSpPr>
        <p:spPr/>
        <p:txBody>
          <a:bodyPr/>
          <a:lstStyle/>
          <a:p>
            <a:fld id="{DFECAE0B-B62F-4ECA-9B52-30E11EBE4BAB}" type="datetimeFigureOut">
              <a:rPr lang="ru-RU" smtClean="0"/>
              <a:t>07.02.2024</a:t>
            </a:fld>
            <a:endParaRPr lang="ru-RU"/>
          </a:p>
        </p:txBody>
      </p:sp>
      <p:sp>
        <p:nvSpPr>
          <p:cNvPr id="4" name="Нижний колонтитул 3">
            <a:extLst>
              <a:ext uri="{FF2B5EF4-FFF2-40B4-BE49-F238E27FC236}">
                <a16:creationId xmlns:a16="http://schemas.microsoft.com/office/drawing/2014/main" id="{05885493-8608-10C4-0018-DF92AE5321EA}"/>
              </a:ext>
            </a:extLst>
          </p:cNvPr>
          <p:cNvSpPr>
            <a:spLocks noGrp="1"/>
          </p:cNvSpPr>
          <p:nvPr>
            <p:ph type="ftr" sz="quarter" idx="11"/>
          </p:nvPr>
        </p:nvSpPr>
        <p:spPr/>
        <p:txBody>
          <a:bodyPr/>
          <a:lstStyle/>
          <a:p>
            <a:endParaRPr lang="ru-RU"/>
          </a:p>
        </p:txBody>
      </p:sp>
      <p:sp>
        <p:nvSpPr>
          <p:cNvPr id="5" name="Номер слайда 4">
            <a:extLst>
              <a:ext uri="{FF2B5EF4-FFF2-40B4-BE49-F238E27FC236}">
                <a16:creationId xmlns:a16="http://schemas.microsoft.com/office/drawing/2014/main" id="{743458FC-521B-9EF5-AEA4-45175F14F675}"/>
              </a:ext>
            </a:extLst>
          </p:cNvPr>
          <p:cNvSpPr>
            <a:spLocks noGrp="1"/>
          </p:cNvSpPr>
          <p:nvPr>
            <p:ph type="sldNum" sz="quarter" idx="12"/>
          </p:nvPr>
        </p:nvSpPr>
        <p:spPr/>
        <p:txBody>
          <a:bodyPr/>
          <a:lstStyle/>
          <a:p>
            <a:fld id="{AF8E70F8-E5EF-4897-9606-8F3E33AA05C4}" type="slidenum">
              <a:rPr lang="ru-RU" smtClean="0"/>
              <a:t>‹#›</a:t>
            </a:fld>
            <a:endParaRPr lang="ru-RU"/>
          </a:p>
        </p:txBody>
      </p:sp>
    </p:spTree>
    <p:extLst>
      <p:ext uri="{BB962C8B-B14F-4D97-AF65-F5344CB8AC3E}">
        <p14:creationId xmlns:p14="http://schemas.microsoft.com/office/powerpoint/2010/main" val="36765243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Пустой слайд">
    <p:spTree>
      <p:nvGrpSpPr>
        <p:cNvPr id="1" name=""/>
        <p:cNvGrpSpPr/>
        <p:nvPr/>
      </p:nvGrpSpPr>
      <p:grpSpPr>
        <a:xfrm>
          <a:off x="0" y="0"/>
          <a:ext cx="0" cy="0"/>
          <a:chOff x="0" y="0"/>
          <a:chExt cx="0" cy="0"/>
        </a:xfrm>
      </p:grpSpPr>
      <p:sp>
        <p:nvSpPr>
          <p:cNvPr id="2" name="Дата 1">
            <a:extLst>
              <a:ext uri="{FF2B5EF4-FFF2-40B4-BE49-F238E27FC236}">
                <a16:creationId xmlns:a16="http://schemas.microsoft.com/office/drawing/2014/main" id="{CD84E4AA-6393-4F67-F062-3E81671514AF}"/>
              </a:ext>
            </a:extLst>
          </p:cNvPr>
          <p:cNvSpPr>
            <a:spLocks noGrp="1"/>
          </p:cNvSpPr>
          <p:nvPr>
            <p:ph type="dt" sz="half" idx="10"/>
          </p:nvPr>
        </p:nvSpPr>
        <p:spPr/>
        <p:txBody>
          <a:bodyPr/>
          <a:lstStyle/>
          <a:p>
            <a:fld id="{DFECAE0B-B62F-4ECA-9B52-30E11EBE4BAB}" type="datetimeFigureOut">
              <a:rPr lang="ru-RU" smtClean="0"/>
              <a:t>07.02.2024</a:t>
            </a:fld>
            <a:endParaRPr lang="ru-RU"/>
          </a:p>
        </p:txBody>
      </p:sp>
      <p:sp>
        <p:nvSpPr>
          <p:cNvPr id="3" name="Нижний колонтитул 2">
            <a:extLst>
              <a:ext uri="{FF2B5EF4-FFF2-40B4-BE49-F238E27FC236}">
                <a16:creationId xmlns:a16="http://schemas.microsoft.com/office/drawing/2014/main" id="{E9E8F66F-A22E-9BCD-165A-DCCF698F8657}"/>
              </a:ext>
            </a:extLst>
          </p:cNvPr>
          <p:cNvSpPr>
            <a:spLocks noGrp="1"/>
          </p:cNvSpPr>
          <p:nvPr>
            <p:ph type="ftr" sz="quarter" idx="11"/>
          </p:nvPr>
        </p:nvSpPr>
        <p:spPr/>
        <p:txBody>
          <a:bodyPr/>
          <a:lstStyle/>
          <a:p>
            <a:endParaRPr lang="ru-RU"/>
          </a:p>
        </p:txBody>
      </p:sp>
      <p:sp>
        <p:nvSpPr>
          <p:cNvPr id="4" name="Номер слайда 3">
            <a:extLst>
              <a:ext uri="{FF2B5EF4-FFF2-40B4-BE49-F238E27FC236}">
                <a16:creationId xmlns:a16="http://schemas.microsoft.com/office/drawing/2014/main" id="{E8205FD5-EF9E-803F-830B-7D03479D25C7}"/>
              </a:ext>
            </a:extLst>
          </p:cNvPr>
          <p:cNvSpPr>
            <a:spLocks noGrp="1"/>
          </p:cNvSpPr>
          <p:nvPr>
            <p:ph type="sldNum" sz="quarter" idx="12"/>
          </p:nvPr>
        </p:nvSpPr>
        <p:spPr/>
        <p:txBody>
          <a:bodyPr/>
          <a:lstStyle/>
          <a:p>
            <a:fld id="{AF8E70F8-E5EF-4897-9606-8F3E33AA05C4}" type="slidenum">
              <a:rPr lang="ru-RU" smtClean="0"/>
              <a:t>‹#›</a:t>
            </a:fld>
            <a:endParaRPr lang="ru-RU"/>
          </a:p>
        </p:txBody>
      </p:sp>
    </p:spTree>
    <p:extLst>
      <p:ext uri="{BB962C8B-B14F-4D97-AF65-F5344CB8AC3E}">
        <p14:creationId xmlns:p14="http://schemas.microsoft.com/office/powerpoint/2010/main" val="173714931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Объект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A7BED2CD-A5CD-9729-D9EA-404BD344F255}"/>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Объект 2">
            <a:extLst>
              <a:ext uri="{FF2B5EF4-FFF2-40B4-BE49-F238E27FC236}">
                <a16:creationId xmlns:a16="http://schemas.microsoft.com/office/drawing/2014/main" id="{61B2254D-88AA-F351-5DDE-9AF5223F54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Текст 3">
            <a:extLst>
              <a:ext uri="{FF2B5EF4-FFF2-40B4-BE49-F238E27FC236}">
                <a16:creationId xmlns:a16="http://schemas.microsoft.com/office/drawing/2014/main" id="{4E841158-1A4E-3CCC-514A-0B4C97BC63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FE7BDB5C-5138-4997-B117-99A6481F1586}"/>
              </a:ext>
            </a:extLst>
          </p:cNvPr>
          <p:cNvSpPr>
            <a:spLocks noGrp="1"/>
          </p:cNvSpPr>
          <p:nvPr>
            <p:ph type="dt" sz="half" idx="10"/>
          </p:nvPr>
        </p:nvSpPr>
        <p:spPr/>
        <p:txBody>
          <a:bodyPr/>
          <a:lstStyle/>
          <a:p>
            <a:fld id="{DFECAE0B-B62F-4ECA-9B52-30E11EBE4BAB}" type="datetimeFigureOut">
              <a:rPr lang="ru-RU" smtClean="0"/>
              <a:t>07.02.2024</a:t>
            </a:fld>
            <a:endParaRPr lang="ru-RU"/>
          </a:p>
        </p:txBody>
      </p:sp>
      <p:sp>
        <p:nvSpPr>
          <p:cNvPr id="6" name="Нижний колонтитул 5">
            <a:extLst>
              <a:ext uri="{FF2B5EF4-FFF2-40B4-BE49-F238E27FC236}">
                <a16:creationId xmlns:a16="http://schemas.microsoft.com/office/drawing/2014/main" id="{AF67A363-B9A3-AEB0-AF6B-3B8996606177}"/>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7C29681B-C61C-DE4B-2F28-6F78559A4E07}"/>
              </a:ext>
            </a:extLst>
          </p:cNvPr>
          <p:cNvSpPr>
            <a:spLocks noGrp="1"/>
          </p:cNvSpPr>
          <p:nvPr>
            <p:ph type="sldNum" sz="quarter" idx="12"/>
          </p:nvPr>
        </p:nvSpPr>
        <p:spPr/>
        <p:txBody>
          <a:bodyPr/>
          <a:lstStyle/>
          <a:p>
            <a:fld id="{AF8E70F8-E5EF-4897-9606-8F3E33AA05C4}" type="slidenum">
              <a:rPr lang="ru-RU" smtClean="0"/>
              <a:t>‹#›</a:t>
            </a:fld>
            <a:endParaRPr lang="ru-RU"/>
          </a:p>
        </p:txBody>
      </p:sp>
    </p:spTree>
    <p:extLst>
      <p:ext uri="{BB962C8B-B14F-4D97-AF65-F5344CB8AC3E}">
        <p14:creationId xmlns:p14="http://schemas.microsoft.com/office/powerpoint/2010/main" val="417740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0DD1264F-44AC-1B91-9C83-163E53D1715B}"/>
              </a:ext>
            </a:extLst>
          </p:cNvPr>
          <p:cNvSpPr>
            <a:spLocks noGrp="1"/>
          </p:cNvSpPr>
          <p:nvPr>
            <p:ph type="title"/>
          </p:nvPr>
        </p:nvSpPr>
        <p:spPr>
          <a:xfrm>
            <a:off x="839788" y="457200"/>
            <a:ext cx="3932237" cy="1600200"/>
          </a:xfrm>
        </p:spPr>
        <p:txBody>
          <a:bodyPr anchor="b"/>
          <a:lstStyle>
            <a:lvl1pPr>
              <a:defRPr sz="3200"/>
            </a:lvl1pPr>
          </a:lstStyle>
          <a:p>
            <a:r>
              <a:rPr lang="ru-RU"/>
              <a:t>Образец заголовка</a:t>
            </a:r>
          </a:p>
        </p:txBody>
      </p:sp>
      <p:sp>
        <p:nvSpPr>
          <p:cNvPr id="3" name="Рисунок 2">
            <a:extLst>
              <a:ext uri="{FF2B5EF4-FFF2-40B4-BE49-F238E27FC236}">
                <a16:creationId xmlns:a16="http://schemas.microsoft.com/office/drawing/2014/main" id="{2F9889BB-5046-9E76-BC29-C602FA7C6C3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a:extLst>
              <a:ext uri="{FF2B5EF4-FFF2-40B4-BE49-F238E27FC236}">
                <a16:creationId xmlns:a16="http://schemas.microsoft.com/office/drawing/2014/main" id="{CBC11DB8-BD2F-FEB5-1E1D-D77844C84B9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a:t>Образец текста</a:t>
            </a:r>
          </a:p>
        </p:txBody>
      </p:sp>
      <p:sp>
        <p:nvSpPr>
          <p:cNvPr id="5" name="Дата 4">
            <a:extLst>
              <a:ext uri="{FF2B5EF4-FFF2-40B4-BE49-F238E27FC236}">
                <a16:creationId xmlns:a16="http://schemas.microsoft.com/office/drawing/2014/main" id="{34E6153C-4CF8-08CD-FB60-A4CD72B29F7F}"/>
              </a:ext>
            </a:extLst>
          </p:cNvPr>
          <p:cNvSpPr>
            <a:spLocks noGrp="1"/>
          </p:cNvSpPr>
          <p:nvPr>
            <p:ph type="dt" sz="half" idx="10"/>
          </p:nvPr>
        </p:nvSpPr>
        <p:spPr/>
        <p:txBody>
          <a:bodyPr/>
          <a:lstStyle/>
          <a:p>
            <a:fld id="{DFECAE0B-B62F-4ECA-9B52-30E11EBE4BAB}" type="datetimeFigureOut">
              <a:rPr lang="ru-RU" smtClean="0"/>
              <a:t>07.02.2024</a:t>
            </a:fld>
            <a:endParaRPr lang="ru-RU"/>
          </a:p>
        </p:txBody>
      </p:sp>
      <p:sp>
        <p:nvSpPr>
          <p:cNvPr id="6" name="Нижний колонтитул 5">
            <a:extLst>
              <a:ext uri="{FF2B5EF4-FFF2-40B4-BE49-F238E27FC236}">
                <a16:creationId xmlns:a16="http://schemas.microsoft.com/office/drawing/2014/main" id="{64C267D2-86A4-F689-E45A-116960D23650}"/>
              </a:ext>
            </a:extLst>
          </p:cNvPr>
          <p:cNvSpPr>
            <a:spLocks noGrp="1"/>
          </p:cNvSpPr>
          <p:nvPr>
            <p:ph type="ftr" sz="quarter" idx="11"/>
          </p:nvPr>
        </p:nvSpPr>
        <p:spPr/>
        <p:txBody>
          <a:bodyPr/>
          <a:lstStyle/>
          <a:p>
            <a:endParaRPr lang="ru-RU"/>
          </a:p>
        </p:txBody>
      </p:sp>
      <p:sp>
        <p:nvSpPr>
          <p:cNvPr id="7" name="Номер слайда 6">
            <a:extLst>
              <a:ext uri="{FF2B5EF4-FFF2-40B4-BE49-F238E27FC236}">
                <a16:creationId xmlns:a16="http://schemas.microsoft.com/office/drawing/2014/main" id="{EEB6E055-C5C6-E264-3103-486950C1E210}"/>
              </a:ext>
            </a:extLst>
          </p:cNvPr>
          <p:cNvSpPr>
            <a:spLocks noGrp="1"/>
          </p:cNvSpPr>
          <p:nvPr>
            <p:ph type="sldNum" sz="quarter" idx="12"/>
          </p:nvPr>
        </p:nvSpPr>
        <p:spPr/>
        <p:txBody>
          <a:bodyPr/>
          <a:lstStyle/>
          <a:p>
            <a:fld id="{AF8E70F8-E5EF-4897-9606-8F3E33AA05C4}" type="slidenum">
              <a:rPr lang="ru-RU" smtClean="0"/>
              <a:t>‹#›</a:t>
            </a:fld>
            <a:endParaRPr lang="ru-RU"/>
          </a:p>
        </p:txBody>
      </p:sp>
    </p:spTree>
    <p:extLst>
      <p:ext uri="{BB962C8B-B14F-4D97-AF65-F5344CB8AC3E}">
        <p14:creationId xmlns:p14="http://schemas.microsoft.com/office/powerpoint/2010/main" val="183187478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image" Target="../media/image4.sv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image" Target="../media/image3.png"/><Relationship Id="rId2" Type="http://schemas.openxmlformats.org/officeDocument/2006/relationships/slideLayout" Target="../slideLayouts/slideLayout13.xml"/><Relationship Id="rId16" Type="http://schemas.openxmlformats.org/officeDocument/2006/relationships/image" Target="../media/image2.sv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1.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7737B694-51F1-94AF-672C-45222ECF890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p>
        </p:txBody>
      </p:sp>
      <p:sp>
        <p:nvSpPr>
          <p:cNvPr id="3" name="Текст 2">
            <a:extLst>
              <a:ext uri="{FF2B5EF4-FFF2-40B4-BE49-F238E27FC236}">
                <a16:creationId xmlns:a16="http://schemas.microsoft.com/office/drawing/2014/main" id="{D102D7AA-BFB8-908B-2C1A-4A0F95CFB17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p>
        </p:txBody>
      </p:sp>
      <p:sp>
        <p:nvSpPr>
          <p:cNvPr id="4" name="Дата 3">
            <a:extLst>
              <a:ext uri="{FF2B5EF4-FFF2-40B4-BE49-F238E27FC236}">
                <a16:creationId xmlns:a16="http://schemas.microsoft.com/office/drawing/2014/main" id="{3D0D650A-25C4-0D15-30D1-26CE181163A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FECAE0B-B62F-4ECA-9B52-30E11EBE4BAB}" type="datetimeFigureOut">
              <a:rPr lang="ru-RU" smtClean="0"/>
              <a:t>07.02.2024</a:t>
            </a:fld>
            <a:endParaRPr lang="ru-RU"/>
          </a:p>
        </p:txBody>
      </p:sp>
      <p:sp>
        <p:nvSpPr>
          <p:cNvPr id="5" name="Нижний колонтитул 4">
            <a:extLst>
              <a:ext uri="{FF2B5EF4-FFF2-40B4-BE49-F238E27FC236}">
                <a16:creationId xmlns:a16="http://schemas.microsoft.com/office/drawing/2014/main" id="{DEE4E4F0-08BA-8E40-F43F-D134536CEA8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a:extLst>
              <a:ext uri="{FF2B5EF4-FFF2-40B4-BE49-F238E27FC236}">
                <a16:creationId xmlns:a16="http://schemas.microsoft.com/office/drawing/2014/main" id="{F2194B45-25ED-619D-F4D7-3A258D59E8F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F8E70F8-E5EF-4897-9606-8F3E33AA05C4}" type="slidenum">
              <a:rPr lang="ru-RU" smtClean="0"/>
              <a:t>‹#›</a:t>
            </a:fld>
            <a:endParaRPr lang="ru-RU"/>
          </a:p>
        </p:txBody>
      </p:sp>
    </p:spTree>
    <p:extLst>
      <p:ext uri="{BB962C8B-B14F-4D97-AF65-F5344CB8AC3E}">
        <p14:creationId xmlns:p14="http://schemas.microsoft.com/office/powerpoint/2010/main" val="27148278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a:t>Образец заголовка</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a:t>Образец текста</a:t>
            </a:r>
          </a:p>
          <a:p>
            <a:pPr lvl="1"/>
            <a:r>
              <a:rPr lang="ru-RU"/>
              <a:t>Второй уровень</a:t>
            </a:r>
          </a:p>
          <a:p>
            <a:pPr lvl="2"/>
            <a:r>
              <a:rPr lang="ru-RU"/>
              <a:t>Третий уровень</a:t>
            </a:r>
          </a:p>
          <a:p>
            <a:pPr lvl="3"/>
            <a:r>
              <a:rPr lang="ru-RU"/>
              <a:t>Четвертый уровень</a:t>
            </a:r>
          </a:p>
          <a:p>
            <a:pPr lvl="4"/>
            <a:r>
              <a:rPr lang="ru-RU"/>
              <a:t>Пятый уровень</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2/7/2024</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dirty="0"/>
          </a:p>
        </p:txBody>
      </p:sp>
      <p:pic>
        <p:nvPicPr>
          <p:cNvPr id="7" name="Graphic 6">
            <a:extLst>
              <a:ext uri="{FF2B5EF4-FFF2-40B4-BE49-F238E27FC236}">
                <a16:creationId xmlns:a16="http://schemas.microsoft.com/office/drawing/2014/main" id="{D1A037B3-F720-F99F-4808-C23CC2CC9A46}"/>
              </a:ext>
            </a:extLst>
          </p:cNvPr>
          <p:cNvPicPr>
            <a:picLocks noChangeAspect="1"/>
          </p:cNvPicPr>
          <p:nvPr userDrawn="1"/>
        </p:nvPicPr>
        <p:blipFill>
          <a:blip r:embed="rId15">
            <a:extLst>
              <a:ext uri="{96DAC541-7B7A-43D3-8B79-37D633B846F1}">
                <asvg:svgBlip xmlns:asvg="http://schemas.microsoft.com/office/drawing/2016/SVG/main" r:embed="rId16"/>
              </a:ext>
            </a:extLst>
          </a:blip>
          <a:stretch>
            <a:fillRect/>
          </a:stretch>
        </p:blipFill>
        <p:spPr>
          <a:xfrm>
            <a:off x="-109492" y="-62146"/>
            <a:ext cx="12410983" cy="1195018"/>
          </a:xfrm>
          <a:prstGeom prst="rect">
            <a:avLst/>
          </a:prstGeom>
        </p:spPr>
      </p:pic>
      <p:pic>
        <p:nvPicPr>
          <p:cNvPr id="8" name="Graphic 7">
            <a:extLst>
              <a:ext uri="{FF2B5EF4-FFF2-40B4-BE49-F238E27FC236}">
                <a16:creationId xmlns:a16="http://schemas.microsoft.com/office/drawing/2014/main" id="{26CB8470-A04E-BA0A-C320-394FE58A16BD}"/>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09493" y="6035615"/>
            <a:ext cx="12410983" cy="866775"/>
          </a:xfrm>
          <a:prstGeom prst="rect">
            <a:avLst/>
          </a:prstGeom>
        </p:spPr>
      </p:pic>
    </p:spTree>
    <p:extLst>
      <p:ext uri="{BB962C8B-B14F-4D97-AF65-F5344CB8AC3E}">
        <p14:creationId xmlns:p14="http://schemas.microsoft.com/office/powerpoint/2010/main" val="416056920"/>
      </p:ext>
    </p:extLst>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7" r:id="rId12"/>
    <p:sldLayoutId id="2147483778" r:id="rId13"/>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conference.spiiras.nw.ru/seminar_ICT/20231222_Geida.ppt" TargetMode="External"/><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34.pn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47.gif"/><Relationship Id="rId13" Type="http://schemas.openxmlformats.org/officeDocument/2006/relationships/image" Target="../media/image8.png"/><Relationship Id="rId3" Type="http://schemas.openxmlformats.org/officeDocument/2006/relationships/image" Target="../media/image42.gif"/><Relationship Id="rId7" Type="http://schemas.openxmlformats.org/officeDocument/2006/relationships/image" Target="../media/image46.gif"/><Relationship Id="rId12" Type="http://schemas.openxmlformats.org/officeDocument/2006/relationships/image" Target="../media/image51.gif"/><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45.gif"/><Relationship Id="rId11" Type="http://schemas.openxmlformats.org/officeDocument/2006/relationships/image" Target="../media/image50.gif"/><Relationship Id="rId5" Type="http://schemas.openxmlformats.org/officeDocument/2006/relationships/image" Target="../media/image44.gif"/><Relationship Id="rId10" Type="http://schemas.openxmlformats.org/officeDocument/2006/relationships/image" Target="../media/image49.gif"/><Relationship Id="rId4" Type="http://schemas.openxmlformats.org/officeDocument/2006/relationships/image" Target="../media/image43.gif"/><Relationship Id="rId9" Type="http://schemas.openxmlformats.org/officeDocument/2006/relationships/image" Target="../media/image48.gif"/></Relationships>
</file>

<file path=ppt/slides/_rels/slide14.xml.rels><?xml version="1.0" encoding="UTF-8" standalone="yes"?>
<Relationships xmlns="http://schemas.openxmlformats.org/package/2006/relationships"><Relationship Id="rId8" Type="http://schemas.openxmlformats.org/officeDocument/2006/relationships/image" Target="../media/image45.gif"/><Relationship Id="rId13" Type="http://schemas.openxmlformats.org/officeDocument/2006/relationships/image" Target="../media/image50.gif"/><Relationship Id="rId18" Type="http://schemas.openxmlformats.org/officeDocument/2006/relationships/image" Target="../media/image39.png"/><Relationship Id="rId3" Type="http://schemas.openxmlformats.org/officeDocument/2006/relationships/hyperlink" Target="https://www.netslova.ru/gudava/sumer/gl6.html#_ftn2" TargetMode="External"/><Relationship Id="rId7" Type="http://schemas.openxmlformats.org/officeDocument/2006/relationships/image" Target="../media/image44.gif"/><Relationship Id="rId12" Type="http://schemas.openxmlformats.org/officeDocument/2006/relationships/image" Target="../media/image49.gif"/><Relationship Id="rId17" Type="http://schemas.openxmlformats.org/officeDocument/2006/relationships/image" Target="../media/image53.png"/><Relationship Id="rId2" Type="http://schemas.openxmlformats.org/officeDocument/2006/relationships/notesSlide" Target="../notesSlides/notesSlide14.xml"/><Relationship Id="rId16" Type="http://schemas.openxmlformats.org/officeDocument/2006/relationships/image" Target="../media/image52.png"/><Relationship Id="rId1" Type="http://schemas.openxmlformats.org/officeDocument/2006/relationships/slideLayout" Target="../slideLayouts/slideLayout13.xml"/><Relationship Id="rId6" Type="http://schemas.openxmlformats.org/officeDocument/2006/relationships/image" Target="../media/image43.gif"/><Relationship Id="rId11" Type="http://schemas.openxmlformats.org/officeDocument/2006/relationships/image" Target="../media/image48.gif"/><Relationship Id="rId5" Type="http://schemas.openxmlformats.org/officeDocument/2006/relationships/image" Target="../media/image42.gif"/><Relationship Id="rId15" Type="http://schemas.openxmlformats.org/officeDocument/2006/relationships/hyperlink" Target="https://www.netslova.ru/gudava/sumer/gl6.html#_ftn1" TargetMode="External"/><Relationship Id="rId10" Type="http://schemas.openxmlformats.org/officeDocument/2006/relationships/image" Target="../media/image47.gif"/><Relationship Id="rId4" Type="http://schemas.openxmlformats.org/officeDocument/2006/relationships/hyperlink" Target="https://www.netslova.ru/gudava/sumer/gl6.html#_ftn3" TargetMode="External"/><Relationship Id="rId9" Type="http://schemas.openxmlformats.org/officeDocument/2006/relationships/image" Target="../media/image46.gif"/><Relationship Id="rId14" Type="http://schemas.openxmlformats.org/officeDocument/2006/relationships/image" Target="../media/image51.gif"/></Relationships>
</file>

<file path=ppt/slides/_rels/slide15.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56.png"/></Relationships>
</file>

<file path=ppt/slides/_rels/slide17.xml.rels><?xml version="1.0" encoding="UTF-8" standalone="yes"?>
<Relationships xmlns="http://schemas.openxmlformats.org/package/2006/relationships"><Relationship Id="rId3" Type="http://schemas.openxmlformats.org/officeDocument/2006/relationships/package" Target="../embeddings/Microsoft_Visio_Drawing1.vsdx"/><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57.emf"/></Relationships>
</file>

<file path=ppt/slides/_rels/slide1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60.png"/><Relationship Id="rId4"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package" Target="../embeddings/Microsoft_Visio_Drawing.vsdx"/><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emf"/></Relationships>
</file>

<file path=ppt/slides/_rels/slide2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62.png"/></Relationships>
</file>

<file path=ppt/slides/_rels/slide21.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2.xml"/><Relationship Id="rId1" Type="http://schemas.openxmlformats.org/officeDocument/2006/relationships/slideLayout" Target="../slideLayouts/slideLayout12.xml"/><Relationship Id="rId5" Type="http://schemas.openxmlformats.org/officeDocument/2006/relationships/image" Target="../media/image65.png"/><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image" Target="../media/image10.png"/><Relationship Id="rId5" Type="http://schemas.openxmlformats.org/officeDocument/2006/relationships/image" Target="../media/image70.png"/><Relationship Id="rId4" Type="http://schemas.openxmlformats.org/officeDocument/2006/relationships/image" Target="../media/image69.png"/></Relationships>
</file>

<file path=ppt/slides/_rels/slide2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2.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4.xml"/><Relationship Id="rId1" Type="http://schemas.openxmlformats.org/officeDocument/2006/relationships/slideLayout" Target="../slideLayouts/slideLayout12.xml"/><Relationship Id="rId6" Type="http://schemas.openxmlformats.org/officeDocument/2006/relationships/image" Target="../media/image8.png"/><Relationship Id="rId5" Type="http://schemas.openxmlformats.org/officeDocument/2006/relationships/image" Target="../media/image70.png"/><Relationship Id="rId4" Type="http://schemas.openxmlformats.org/officeDocument/2006/relationships/image" Target="../media/image69.png"/></Relationships>
</file>

<file path=ppt/slides/_rels/slide2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73.png"/><Relationship Id="rId7" Type="http://schemas.openxmlformats.org/officeDocument/2006/relationships/image" Target="../media/image77.png"/><Relationship Id="rId2" Type="http://schemas.openxmlformats.org/officeDocument/2006/relationships/notesSlide" Target="../notesSlides/notesSlide25.xml"/><Relationship Id="rId1" Type="http://schemas.openxmlformats.org/officeDocument/2006/relationships/slideLayout" Target="../slideLayouts/slideLayout13.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74.png"/></Relationships>
</file>

<file path=ppt/slides/_rels/slide2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package" Target="../embeddings/Microsoft_Word_Document.docx"/><Relationship Id="rId2" Type="http://schemas.openxmlformats.org/officeDocument/2006/relationships/notesSlide" Target="../notesSlides/notesSlide26.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8.emf"/></Relationships>
</file>

<file path=ppt/slides/_rels/slide31.xml.rels><?xml version="1.0" encoding="UTF-8" standalone="yes"?>
<Relationships xmlns="http://schemas.openxmlformats.org/package/2006/relationships"><Relationship Id="rId3" Type="http://schemas.openxmlformats.org/officeDocument/2006/relationships/package" Target="../embeddings/Microsoft_Word_Document2.docx"/><Relationship Id="rId2" Type="http://schemas.openxmlformats.org/officeDocument/2006/relationships/notesSlide" Target="../notesSlides/notesSlide27.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79.emf"/></Relationships>
</file>

<file path=ppt/slides/_rels/slide32.xml.rels><?xml version="1.0" encoding="UTF-8" standalone="yes"?>
<Relationships xmlns="http://schemas.openxmlformats.org/package/2006/relationships"><Relationship Id="rId3" Type="http://schemas.openxmlformats.org/officeDocument/2006/relationships/package" Target="../embeddings/Microsoft_Word_Document3.docx"/><Relationship Id="rId2" Type="http://schemas.openxmlformats.org/officeDocument/2006/relationships/notesSlide" Target="../notesSlides/notesSlide28.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80.emf"/></Relationships>
</file>

<file path=ppt/slides/_rels/slide33.xml.rels><?xml version="1.0" encoding="UTF-8" standalone="yes"?>
<Relationships xmlns="http://schemas.openxmlformats.org/package/2006/relationships"><Relationship Id="rId3" Type="http://schemas.openxmlformats.org/officeDocument/2006/relationships/package" Target="../embeddings/Microsoft_Word_Document4.docx"/><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81.emf"/></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31.xml"/><Relationship Id="rId1" Type="http://schemas.openxmlformats.org/officeDocument/2006/relationships/slideLayout" Target="../slideLayouts/slideLayout13.xml"/><Relationship Id="rId5" Type="http://schemas.openxmlformats.org/officeDocument/2006/relationships/image" Target="../media/image8.png"/><Relationship Id="rId4" Type="http://schemas.openxmlformats.org/officeDocument/2006/relationships/image" Target="../media/image83.svg"/></Relationships>
</file>

<file path=ppt/slides/_rels/slide3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84.png"/><Relationship Id="rId7" Type="http://schemas.openxmlformats.org/officeDocument/2006/relationships/image" Target="../media/image86.emf"/><Relationship Id="rId2" Type="http://schemas.openxmlformats.org/officeDocument/2006/relationships/notesSlide" Target="../notesSlides/notesSlide32.xml"/><Relationship Id="rId1" Type="http://schemas.openxmlformats.org/officeDocument/2006/relationships/slideLayout" Target="../slideLayouts/slideLayout13.xml"/><Relationship Id="rId6" Type="http://schemas.openxmlformats.org/officeDocument/2006/relationships/package" Target="../embeddings/Microsoft_Visio_Drawing6.vsdx"/><Relationship Id="rId5" Type="http://schemas.openxmlformats.org/officeDocument/2006/relationships/image" Target="../media/image85.emf"/><Relationship Id="rId4" Type="http://schemas.openxmlformats.org/officeDocument/2006/relationships/package" Target="../embeddings/Microsoft_Visio_Drawing5.vsdx"/></Relationships>
</file>

<file path=ppt/slides/_rels/slide38.xml.rels><?xml version="1.0" encoding="UTF-8" standalone="yes"?>
<Relationships xmlns="http://schemas.openxmlformats.org/package/2006/relationships"><Relationship Id="rId3" Type="http://schemas.openxmlformats.org/officeDocument/2006/relationships/image" Target="../media/image87.emf"/><Relationship Id="rId2" Type="http://schemas.openxmlformats.org/officeDocument/2006/relationships/notesSlide" Target="../notesSlides/notesSlide33.xml"/><Relationship Id="rId1" Type="http://schemas.openxmlformats.org/officeDocument/2006/relationships/slideLayout" Target="../slideLayouts/slideLayout12.xml"/><Relationship Id="rId4" Type="http://schemas.openxmlformats.org/officeDocument/2006/relationships/image" Target="../media/image8.png"/></Relationships>
</file>

<file path=ppt/slides/_rels/slide39.xml.rels><?xml version="1.0" encoding="UTF-8" standalone="yes"?>
<Relationships xmlns="http://schemas.openxmlformats.org/package/2006/relationships"><Relationship Id="rId8" Type="http://schemas.openxmlformats.org/officeDocument/2006/relationships/image" Target="../media/image91.png"/><Relationship Id="rId3" Type="http://schemas.openxmlformats.org/officeDocument/2006/relationships/oleObject" Target="../embeddings/oleObject1.bin"/><Relationship Id="rId7" Type="http://schemas.openxmlformats.org/officeDocument/2006/relationships/image" Target="../media/image90.png"/><Relationship Id="rId2" Type="http://schemas.openxmlformats.org/officeDocument/2006/relationships/notesSlide" Target="../notesSlides/notesSlide34.xml"/><Relationship Id="rId1" Type="http://schemas.openxmlformats.org/officeDocument/2006/relationships/slideLayout" Target="../slideLayouts/slideLayout12.xml"/><Relationship Id="rId6" Type="http://schemas.openxmlformats.org/officeDocument/2006/relationships/image" Target="../media/image89.emf"/><Relationship Id="rId5" Type="http://schemas.openxmlformats.org/officeDocument/2006/relationships/oleObject" Target="../embeddings/oleObject2.bin"/><Relationship Id="rId4" Type="http://schemas.openxmlformats.org/officeDocument/2006/relationships/image" Target="../media/image88.emf"/><Relationship Id="rId9"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hyperlink" Target="https://www.brynjolfsson.com/" TargetMode="Externa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8.png"/><Relationship Id="rId5" Type="http://schemas.openxmlformats.org/officeDocument/2006/relationships/image" Target="../media/image16.jpeg"/><Relationship Id="rId4" Type="http://schemas.openxmlformats.org/officeDocument/2006/relationships/image" Target="../media/image15.png"/></Relationships>
</file>

<file path=ppt/slides/_rels/slide40.xml.rels><?xml version="1.0" encoding="UTF-8" standalone="yes"?>
<Relationships xmlns="http://schemas.openxmlformats.org/package/2006/relationships"><Relationship Id="rId8" Type="http://schemas.openxmlformats.org/officeDocument/2006/relationships/image" Target="../media/image94.emf"/><Relationship Id="rId3" Type="http://schemas.openxmlformats.org/officeDocument/2006/relationships/oleObject" Target="../embeddings/oleObject3.bin"/><Relationship Id="rId7" Type="http://schemas.openxmlformats.org/officeDocument/2006/relationships/oleObject" Target="../embeddings/oleObject5.bin"/><Relationship Id="rId2" Type="http://schemas.openxmlformats.org/officeDocument/2006/relationships/notesSlide" Target="../notesSlides/notesSlide35.xml"/><Relationship Id="rId1" Type="http://schemas.openxmlformats.org/officeDocument/2006/relationships/slideLayout" Target="../slideLayouts/slideLayout13.xml"/><Relationship Id="rId6" Type="http://schemas.openxmlformats.org/officeDocument/2006/relationships/image" Target="../media/image93.emf"/><Relationship Id="rId5" Type="http://schemas.openxmlformats.org/officeDocument/2006/relationships/oleObject" Target="../embeddings/oleObject4.bin"/><Relationship Id="rId4" Type="http://schemas.openxmlformats.org/officeDocument/2006/relationships/image" Target="../media/image92.emf"/><Relationship Id="rId9" Type="http://schemas.openxmlformats.org/officeDocument/2006/relationships/image" Target="../media/image8.png"/></Relationships>
</file>

<file path=ppt/slides/_rels/slide41.xml.rels><?xml version="1.0" encoding="UTF-8" standalone="yes"?>
<Relationships xmlns="http://schemas.openxmlformats.org/package/2006/relationships"><Relationship Id="rId3" Type="http://schemas.openxmlformats.org/officeDocument/2006/relationships/oleObject" Target="../embeddings/oleObject6.bin"/><Relationship Id="rId7"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12.xml"/><Relationship Id="rId6" Type="http://schemas.openxmlformats.org/officeDocument/2006/relationships/image" Target="../media/image96.emf"/><Relationship Id="rId5" Type="http://schemas.openxmlformats.org/officeDocument/2006/relationships/oleObject" Target="../embeddings/oleObject7.bin"/><Relationship Id="rId4" Type="http://schemas.openxmlformats.org/officeDocument/2006/relationships/image" Target="../media/image95.emf"/></Relationships>
</file>

<file path=ppt/slides/_rels/slide42.xml.rels><?xml version="1.0" encoding="UTF-8" standalone="yes"?>
<Relationships xmlns="http://schemas.openxmlformats.org/package/2006/relationships"><Relationship Id="rId3" Type="http://schemas.openxmlformats.org/officeDocument/2006/relationships/image" Target="../media/image97.emf"/><Relationship Id="rId7"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13.xml"/><Relationship Id="rId6" Type="http://schemas.openxmlformats.org/officeDocument/2006/relationships/image" Target="../media/image310.png"/><Relationship Id="rId5" Type="http://schemas.openxmlformats.org/officeDocument/2006/relationships/image" Target="../media/image98.emf"/><Relationship Id="rId4" Type="http://schemas.openxmlformats.org/officeDocument/2006/relationships/oleObject" Target="../embeddings/oleObject8.bin"/></Relationships>
</file>

<file path=ppt/slides/_rels/slide43.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notesSlide" Target="../notesSlides/notesSlide38.xml"/><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100.png"/><Relationship Id="rId4" Type="http://schemas.openxmlformats.org/officeDocument/2006/relationships/image" Target="../media/image99.emf"/></Relationships>
</file>

<file path=ppt/slides/_rels/slide44.xml.rels><?xml version="1.0" encoding="UTF-8" standalone="yes"?>
<Relationships xmlns="http://schemas.openxmlformats.org/package/2006/relationships"><Relationship Id="rId3" Type="http://schemas.openxmlformats.org/officeDocument/2006/relationships/oleObject" Target="../embeddings/oleObject10.bin"/><Relationship Id="rId7" Type="http://schemas.openxmlformats.org/officeDocument/2006/relationships/image" Target="../media/image10.png"/><Relationship Id="rId2" Type="http://schemas.openxmlformats.org/officeDocument/2006/relationships/notesSlide" Target="../notesSlides/notesSlide39.xml"/><Relationship Id="rId1" Type="http://schemas.openxmlformats.org/officeDocument/2006/relationships/slideLayout" Target="../slideLayouts/slideLayout13.xml"/><Relationship Id="rId6" Type="http://schemas.openxmlformats.org/officeDocument/2006/relationships/image" Target="../media/image102.emf"/><Relationship Id="rId5" Type="http://schemas.openxmlformats.org/officeDocument/2006/relationships/oleObject" Target="../embeddings/oleObject11.bin"/><Relationship Id="rId4" Type="http://schemas.openxmlformats.org/officeDocument/2006/relationships/image" Target="../media/image101.emf"/></Relationships>
</file>

<file path=ppt/slides/_rels/slide45.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40.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6.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41.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105.png"/></Relationships>
</file>

<file path=ppt/slides/_rels/slide47.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42.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8.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43.xml"/><Relationship Id="rId1" Type="http://schemas.openxmlformats.org/officeDocument/2006/relationships/slideLayout" Target="../slideLayouts/slideLayout13.xml"/><Relationship Id="rId4" Type="http://schemas.openxmlformats.org/officeDocument/2006/relationships/image" Target="../media/image10.png"/></Relationships>
</file>

<file path=ppt/slides/_rels/slide4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hyperlink" Target="https://www.strassmann.com/bio/" TargetMode="External"/><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0.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44.xml"/><Relationship Id="rId1" Type="http://schemas.openxmlformats.org/officeDocument/2006/relationships/slideLayout" Target="../slideLayouts/slideLayout13.xml"/><Relationship Id="rId6" Type="http://schemas.openxmlformats.org/officeDocument/2006/relationships/image" Target="../media/image110.png"/><Relationship Id="rId5" Type="http://schemas.openxmlformats.org/officeDocument/2006/relationships/image" Target="../media/image109.png"/><Relationship Id="rId4" Type="http://schemas.openxmlformats.org/officeDocument/2006/relationships/image" Target="../media/image10.png"/></Relationships>
</file>

<file path=ppt/slides/_rels/slide5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5.xml"/><Relationship Id="rId1" Type="http://schemas.openxmlformats.org/officeDocument/2006/relationships/slideLayout" Target="../slideLayouts/slideLayout13.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5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6.xml"/><Relationship Id="rId1" Type="http://schemas.openxmlformats.org/officeDocument/2006/relationships/slideLayout" Target="../slideLayouts/slideLayout13.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53.xml.rels><?xml version="1.0" encoding="UTF-8" standalone="yes"?>
<Relationships xmlns="http://schemas.openxmlformats.org/package/2006/relationships"><Relationship Id="rId8" Type="http://schemas.openxmlformats.org/officeDocument/2006/relationships/image" Target="../media/image121.png"/><Relationship Id="rId3" Type="http://schemas.openxmlformats.org/officeDocument/2006/relationships/image" Target="../media/image10.png"/><Relationship Id="rId7" Type="http://schemas.openxmlformats.org/officeDocument/2006/relationships/image" Target="../media/image120.png"/><Relationship Id="rId2" Type="http://schemas.openxmlformats.org/officeDocument/2006/relationships/notesSlide" Target="../notesSlides/notesSlide47.xml"/><Relationship Id="rId1" Type="http://schemas.openxmlformats.org/officeDocument/2006/relationships/slideLayout" Target="../slideLayouts/slideLayout13.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5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8.xml"/><Relationship Id="rId1" Type="http://schemas.openxmlformats.org/officeDocument/2006/relationships/slideLayout" Target="../slideLayouts/slideLayout13.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55.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0.png"/><Relationship Id="rId7" Type="http://schemas.openxmlformats.org/officeDocument/2006/relationships/image" Target="../media/image128.png"/><Relationship Id="rId2" Type="http://schemas.openxmlformats.org/officeDocument/2006/relationships/notesSlide" Target="../notesSlides/notesSlide49.xml"/><Relationship Id="rId1" Type="http://schemas.openxmlformats.org/officeDocument/2006/relationships/slideLayout" Target="../slideLayouts/slideLayout13.xml"/><Relationship Id="rId6" Type="http://schemas.openxmlformats.org/officeDocument/2006/relationships/image" Target="../media/image127.png"/><Relationship Id="rId5" Type="http://schemas.openxmlformats.org/officeDocument/2006/relationships/image" Target="../media/image126.png"/><Relationship Id="rId4" Type="http://schemas.openxmlformats.org/officeDocument/2006/relationships/image" Target="../media/image125.png"/><Relationship Id="rId9" Type="http://schemas.openxmlformats.org/officeDocument/2006/relationships/image" Target="../media/image130.png"/></Relationships>
</file>

<file path=ppt/slides/_rels/slide56.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50.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132.png"/></Relationships>
</file>

<file path=ppt/slides/_rels/slide5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1.xml"/><Relationship Id="rId1" Type="http://schemas.openxmlformats.org/officeDocument/2006/relationships/slideLayout" Target="../slideLayouts/slideLayout13.xml"/><Relationship Id="rId6" Type="http://schemas.openxmlformats.org/officeDocument/2006/relationships/image" Target="../media/image135.png"/><Relationship Id="rId5" Type="http://schemas.openxmlformats.org/officeDocument/2006/relationships/image" Target="../media/image134.png"/><Relationship Id="rId4" Type="http://schemas.openxmlformats.org/officeDocument/2006/relationships/image" Target="../media/image133.png"/></Relationships>
</file>

<file path=ppt/slides/_rels/slide5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2.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8.png"/><Relationship Id="rId4" Type="http://schemas.openxmlformats.org/officeDocument/2006/relationships/image" Target="../media/image24.png"/></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55420E7-55EB-4FFC-8265-9C9CFCE3C1FB}"/>
              </a:ext>
            </a:extLst>
          </p:cNvPr>
          <p:cNvSpPr>
            <a:spLocks noGrp="1"/>
          </p:cNvSpPr>
          <p:nvPr>
            <p:ph type="ctrTitle"/>
          </p:nvPr>
        </p:nvSpPr>
        <p:spPr>
          <a:xfrm>
            <a:off x="206991" y="0"/>
            <a:ext cx="11778018" cy="4110540"/>
          </a:xfrm>
        </p:spPr>
        <p:txBody>
          <a:bodyPr>
            <a:normAutofit fontScale="90000"/>
          </a:bodyPr>
          <a:lstStyle/>
          <a:p>
            <a:r>
              <a:rPr lang="ru-RU" u="sng" dirty="0">
                <a:solidFill>
                  <a:srgbClr val="0000FF"/>
                </a:solidFill>
                <a:latin typeface="arial" panose="020B0604020202020204" pitchFamily="34" charset="0"/>
              </a:rPr>
              <a:t>О</a:t>
            </a:r>
            <a:r>
              <a:rPr lang="ru-RU" u="sng" dirty="0">
                <a:solidFill>
                  <a:srgbClr val="0000FF"/>
                </a:solidFill>
                <a:latin typeface="arial" panose="020B0604020202020204" pitchFamily="34" charset="0"/>
                <a:hlinkClick r:id="rId3">
                  <a:extLst>
                    <a:ext uri="{A12FA001-AC4F-418D-AE19-62706E023703}">
                      <ahyp:hlinkClr xmlns:ahyp="http://schemas.microsoft.com/office/drawing/2018/hyperlinkcolor" val="tx"/>
                    </a:ext>
                  </a:extLst>
                </a:hlinkClick>
              </a:rPr>
              <a:t>ценивани</a:t>
            </a:r>
            <a:r>
              <a:rPr lang="ru-RU" u="sng" dirty="0">
                <a:solidFill>
                  <a:srgbClr val="0000FF"/>
                </a:solidFill>
                <a:latin typeface="arial" panose="020B0604020202020204" pitchFamily="34" charset="0"/>
              </a:rPr>
              <a:t>е</a:t>
            </a:r>
            <a:r>
              <a:rPr lang="en-US" u="sng" dirty="0">
                <a:solidFill>
                  <a:srgbClr val="0000FF"/>
                </a:solidFill>
                <a:latin typeface="arial" panose="020B0604020202020204" pitchFamily="34" charset="0"/>
              </a:rPr>
              <a:t> </a:t>
            </a:r>
            <a:r>
              <a:rPr lang="ru-RU" u="sng" dirty="0">
                <a:solidFill>
                  <a:srgbClr val="0000FF"/>
                </a:solidFill>
                <a:latin typeface="arial" panose="020B0604020202020204" pitchFamily="34" charset="0"/>
              </a:rPr>
              <a:t>влияния информационных технологий на эффективность производственных систем</a:t>
            </a:r>
            <a:r>
              <a:rPr lang="en-US" u="sng" dirty="0">
                <a:solidFill>
                  <a:srgbClr val="0000FF"/>
                </a:solidFill>
                <a:latin typeface="arial" panose="020B0604020202020204" pitchFamily="34" charset="0"/>
              </a:rPr>
              <a:t>: </a:t>
            </a:r>
            <a:r>
              <a:rPr lang="ru-RU" u="sng" dirty="0">
                <a:solidFill>
                  <a:srgbClr val="0000FF"/>
                </a:solidFill>
                <a:latin typeface="arial" panose="020B0604020202020204" pitchFamily="34" charset="0"/>
              </a:rPr>
              <a:t>проблема и подходы к ее решению</a:t>
            </a:r>
          </a:p>
        </p:txBody>
      </p:sp>
      <p:sp>
        <p:nvSpPr>
          <p:cNvPr id="2" name="TextBox 1">
            <a:extLst>
              <a:ext uri="{FF2B5EF4-FFF2-40B4-BE49-F238E27FC236}">
                <a16:creationId xmlns:a16="http://schemas.microsoft.com/office/drawing/2014/main" id="{184064F7-25E5-3185-F461-ED7EA7D884ED}"/>
              </a:ext>
            </a:extLst>
          </p:cNvPr>
          <p:cNvSpPr txBox="1"/>
          <p:nvPr/>
        </p:nvSpPr>
        <p:spPr>
          <a:xfrm>
            <a:off x="577049" y="5598543"/>
            <a:ext cx="10298097" cy="923330"/>
          </a:xfrm>
          <a:prstGeom prst="rect">
            <a:avLst/>
          </a:prstGeom>
          <a:noFill/>
        </p:spPr>
        <p:txBody>
          <a:bodyPr wrap="square" rtlCol="0">
            <a:spAutoFit/>
          </a:bodyPr>
          <a:lstStyle/>
          <a:p>
            <a:r>
              <a:rPr lang="ru-RU" dirty="0"/>
              <a:t>Гейда Александр Сергеевич, </a:t>
            </a:r>
          </a:p>
          <a:p>
            <a:r>
              <a:rPr lang="ru-RU" dirty="0"/>
              <a:t>доктор технических наук, главный научный сотрудник, </a:t>
            </a:r>
          </a:p>
          <a:p>
            <a:r>
              <a:rPr lang="ru-RU" dirty="0"/>
              <a:t>лаборатория Прикладной информатики и проблем информатизации общества СПИИРАН СПб ФИЦ РАН</a:t>
            </a:r>
          </a:p>
        </p:txBody>
      </p:sp>
      <p:pic>
        <p:nvPicPr>
          <p:cNvPr id="3" name="Рисунок 2">
            <a:extLst>
              <a:ext uri="{FF2B5EF4-FFF2-40B4-BE49-F238E27FC236}">
                <a16:creationId xmlns:a16="http://schemas.microsoft.com/office/drawing/2014/main" id="{67191F0C-8180-1FE0-5255-42E28925411D}"/>
              </a:ext>
            </a:extLst>
          </p:cNvPr>
          <p:cNvPicPr>
            <a:picLocks noChangeAspect="1"/>
          </p:cNvPicPr>
          <p:nvPr/>
        </p:nvPicPr>
        <p:blipFill>
          <a:blip r:embed="rId4"/>
          <a:stretch>
            <a:fillRect/>
          </a:stretch>
        </p:blipFill>
        <p:spPr>
          <a:xfrm>
            <a:off x="10716640" y="5382640"/>
            <a:ext cx="1475360" cy="1475360"/>
          </a:xfrm>
          <a:prstGeom prst="rect">
            <a:avLst/>
          </a:prstGeom>
        </p:spPr>
      </p:pic>
    </p:spTree>
    <p:extLst>
      <p:ext uri="{BB962C8B-B14F-4D97-AF65-F5344CB8AC3E}">
        <p14:creationId xmlns:p14="http://schemas.microsoft.com/office/powerpoint/2010/main" val="139054066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555420E7-55EB-4FFC-8265-9C9CFCE3C1FB}"/>
              </a:ext>
            </a:extLst>
          </p:cNvPr>
          <p:cNvSpPr>
            <a:spLocks noGrp="1"/>
          </p:cNvSpPr>
          <p:nvPr>
            <p:ph type="ctrTitle"/>
          </p:nvPr>
        </p:nvSpPr>
        <p:spPr>
          <a:xfrm>
            <a:off x="126061" y="18584"/>
            <a:ext cx="11778018" cy="801687"/>
          </a:xfrm>
        </p:spPr>
        <p:txBody>
          <a:bodyPr>
            <a:normAutofit fontScale="90000"/>
          </a:bodyPr>
          <a:lstStyle/>
          <a:p>
            <a:r>
              <a:rPr lang="ru-RU" dirty="0">
                <a:latin typeface="Times New Roman" panose="02020603050405020304" pitchFamily="18" charset="0"/>
                <a:cs typeface="Times New Roman" panose="02020603050405020304" pitchFamily="18" charset="0"/>
              </a:rPr>
              <a:t>Роль информации в жизни общества</a:t>
            </a:r>
          </a:p>
        </p:txBody>
      </p:sp>
      <p:pic>
        <p:nvPicPr>
          <p:cNvPr id="4" name="Picture 3">
            <a:extLst>
              <a:ext uri="{FF2B5EF4-FFF2-40B4-BE49-F238E27FC236}">
                <a16:creationId xmlns:a16="http://schemas.microsoft.com/office/drawing/2014/main" id="{9ED3DAAC-CA48-4373-B31B-B765C14EDB89}"/>
              </a:ext>
            </a:extLst>
          </p:cNvPr>
          <p:cNvPicPr>
            <a:picLocks noChangeAspect="1"/>
          </p:cNvPicPr>
          <p:nvPr/>
        </p:nvPicPr>
        <p:blipFill>
          <a:blip r:embed="rId3"/>
          <a:stretch>
            <a:fillRect/>
          </a:stretch>
        </p:blipFill>
        <p:spPr>
          <a:xfrm>
            <a:off x="126061" y="820271"/>
            <a:ext cx="2367531" cy="2505781"/>
          </a:xfrm>
          <a:prstGeom prst="rect">
            <a:avLst/>
          </a:prstGeom>
        </p:spPr>
      </p:pic>
      <p:pic>
        <p:nvPicPr>
          <p:cNvPr id="8" name="Picture 7">
            <a:extLst>
              <a:ext uri="{FF2B5EF4-FFF2-40B4-BE49-F238E27FC236}">
                <a16:creationId xmlns:a16="http://schemas.microsoft.com/office/drawing/2014/main" id="{64142B62-8171-48EC-AD7D-CB556A845E7D}"/>
              </a:ext>
            </a:extLst>
          </p:cNvPr>
          <p:cNvPicPr>
            <a:picLocks noChangeAspect="1"/>
          </p:cNvPicPr>
          <p:nvPr/>
        </p:nvPicPr>
        <p:blipFill>
          <a:blip r:embed="rId4"/>
          <a:stretch>
            <a:fillRect/>
          </a:stretch>
        </p:blipFill>
        <p:spPr>
          <a:xfrm>
            <a:off x="3504909" y="932809"/>
            <a:ext cx="3097960" cy="2375103"/>
          </a:xfrm>
          <a:prstGeom prst="rect">
            <a:avLst/>
          </a:prstGeom>
        </p:spPr>
      </p:pic>
      <p:pic>
        <p:nvPicPr>
          <p:cNvPr id="13" name="Picture 12">
            <a:extLst>
              <a:ext uri="{FF2B5EF4-FFF2-40B4-BE49-F238E27FC236}">
                <a16:creationId xmlns:a16="http://schemas.microsoft.com/office/drawing/2014/main" id="{82473B43-CED0-4E82-917F-4D453A6B7AE9}"/>
              </a:ext>
            </a:extLst>
          </p:cNvPr>
          <p:cNvPicPr>
            <a:picLocks noChangeAspect="1"/>
          </p:cNvPicPr>
          <p:nvPr/>
        </p:nvPicPr>
        <p:blipFill>
          <a:blip r:embed="rId5"/>
          <a:stretch>
            <a:fillRect/>
          </a:stretch>
        </p:blipFill>
        <p:spPr>
          <a:xfrm>
            <a:off x="8256803" y="932809"/>
            <a:ext cx="2859644" cy="2409306"/>
          </a:xfrm>
          <a:prstGeom prst="rect">
            <a:avLst/>
          </a:prstGeom>
        </p:spPr>
      </p:pic>
      <p:sp>
        <p:nvSpPr>
          <p:cNvPr id="2" name="Title 1">
            <a:extLst>
              <a:ext uri="{FF2B5EF4-FFF2-40B4-BE49-F238E27FC236}">
                <a16:creationId xmlns:a16="http://schemas.microsoft.com/office/drawing/2014/main" id="{2020CBDF-173B-B989-9AE6-A4EBD1837A6B}"/>
              </a:ext>
            </a:extLst>
          </p:cNvPr>
          <p:cNvSpPr txBox="1">
            <a:spLocks/>
          </p:cNvSpPr>
          <p:nvPr/>
        </p:nvSpPr>
        <p:spPr>
          <a:xfrm>
            <a:off x="-1" y="3532987"/>
            <a:ext cx="11693963" cy="308239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ru-RU" sz="2800" dirty="0">
                <a:latin typeface="Times New Roman" panose="02020603050405020304" pitchFamily="18" charset="0"/>
                <a:cs typeface="Times New Roman" panose="02020603050405020304" pitchFamily="18" charset="0"/>
              </a:rPr>
              <a:t>Использование информации привело к становлению человека (речь), как вида, затем – привело к становлению цивилизаций (письмо, счет) и нескольким научно-техническим революциям (вплоть до последней, цифровой революции). </a:t>
            </a:r>
          </a:p>
          <a:p>
            <a:pPr algn="l"/>
            <a:r>
              <a:rPr lang="ru-RU" sz="2800" dirty="0">
                <a:latin typeface="Times New Roman" panose="02020603050405020304" pitchFamily="18" charset="0"/>
                <a:cs typeface="Times New Roman" panose="02020603050405020304" pitchFamily="18" charset="0"/>
              </a:rPr>
              <a:t>При этом новые способы использования информации людьми каждый раз меняли отношение человека, общества и природы. </a:t>
            </a:r>
          </a:p>
          <a:p>
            <a:pPr algn="l"/>
            <a:r>
              <a:rPr lang="ru-RU" sz="2800" dirty="0">
                <a:latin typeface="Times New Roman" panose="02020603050405020304" pitchFamily="18" charset="0"/>
                <a:cs typeface="Times New Roman" panose="02020603050405020304" pitchFamily="18" charset="0"/>
              </a:rPr>
              <a:t>Последнее изменение – от «Мы не можем ждать милостей от природы, взять их у нее — наша задача» – к цифровому устойчивому развитию.</a:t>
            </a:r>
          </a:p>
        </p:txBody>
      </p:sp>
      <p:pic>
        <p:nvPicPr>
          <p:cNvPr id="3" name="Рисунок 2">
            <a:extLst>
              <a:ext uri="{FF2B5EF4-FFF2-40B4-BE49-F238E27FC236}">
                <a16:creationId xmlns:a16="http://schemas.microsoft.com/office/drawing/2014/main" id="{E7971A8D-AFDE-2991-11F6-BB2645BCC3BE}"/>
              </a:ext>
            </a:extLst>
          </p:cNvPr>
          <p:cNvPicPr>
            <a:picLocks noChangeAspect="1"/>
          </p:cNvPicPr>
          <p:nvPr/>
        </p:nvPicPr>
        <p:blipFill>
          <a:blip r:embed="rId6"/>
          <a:stretch>
            <a:fillRect/>
          </a:stretch>
        </p:blipFill>
        <p:spPr>
          <a:xfrm>
            <a:off x="10741024" y="5471096"/>
            <a:ext cx="1475360" cy="1475360"/>
          </a:xfrm>
          <a:prstGeom prst="rect">
            <a:avLst/>
          </a:prstGeom>
        </p:spPr>
      </p:pic>
      <p:sp>
        <p:nvSpPr>
          <p:cNvPr id="5" name="Номер слайда 10">
            <a:extLst>
              <a:ext uri="{FF2B5EF4-FFF2-40B4-BE49-F238E27FC236}">
                <a16:creationId xmlns:a16="http://schemas.microsoft.com/office/drawing/2014/main" id="{C258A0C2-ED56-30AB-661B-FD0683D7FE94}"/>
              </a:ext>
            </a:extLst>
          </p:cNvPr>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itchFamily="34" charset="0"/>
                <a:cs typeface="Arial" pitchFamily="34" charset="0"/>
              </a:rPr>
              <a:pPr algn="ctr">
                <a:defRPr/>
              </a:pPr>
              <a:t>10</a:t>
            </a:fld>
            <a:endParaRPr lang="ru-RU" sz="24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49268991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574E9CC-432A-425D-B58B-762384F09F84}"/>
              </a:ext>
            </a:extLst>
          </p:cNvPr>
          <p:cNvPicPr>
            <a:picLocks noChangeAspect="1"/>
          </p:cNvPicPr>
          <p:nvPr/>
        </p:nvPicPr>
        <p:blipFill>
          <a:blip r:embed="rId3"/>
          <a:stretch>
            <a:fillRect/>
          </a:stretch>
        </p:blipFill>
        <p:spPr>
          <a:xfrm>
            <a:off x="4633143" y="1471821"/>
            <a:ext cx="5329004" cy="2967969"/>
          </a:xfrm>
          <a:prstGeom prst="rect">
            <a:avLst/>
          </a:prstGeom>
        </p:spPr>
      </p:pic>
      <p:sp>
        <p:nvSpPr>
          <p:cNvPr id="10" name="Title 1">
            <a:extLst>
              <a:ext uri="{FF2B5EF4-FFF2-40B4-BE49-F238E27FC236}">
                <a16:creationId xmlns:a16="http://schemas.microsoft.com/office/drawing/2014/main" id="{555420E7-55EB-4FFC-8265-9C9CFCE3C1FB}"/>
              </a:ext>
            </a:extLst>
          </p:cNvPr>
          <p:cNvSpPr>
            <a:spLocks noGrp="1"/>
          </p:cNvSpPr>
          <p:nvPr>
            <p:ph type="ctrTitle"/>
          </p:nvPr>
        </p:nvSpPr>
        <p:spPr>
          <a:xfrm>
            <a:off x="33412" y="682400"/>
            <a:ext cx="11778018" cy="801687"/>
          </a:xfrm>
        </p:spPr>
        <p:txBody>
          <a:bodyPr>
            <a:noAutofit/>
          </a:bodyPr>
          <a:lstStyle/>
          <a:p>
            <a:r>
              <a:rPr lang="ru-RU" sz="5400" dirty="0">
                <a:latin typeface="Times New Roman" panose="02020603050405020304" pitchFamily="18" charset="0"/>
                <a:cs typeface="Times New Roman" panose="02020603050405020304" pitchFamily="18" charset="0"/>
              </a:rPr>
              <a:t>Информация и природа. Что остается в природе от цивилизаций</a:t>
            </a:r>
            <a:r>
              <a:rPr lang="en-US" sz="5400" dirty="0">
                <a:latin typeface="Times New Roman" panose="02020603050405020304" pitchFamily="18" charset="0"/>
                <a:cs typeface="Times New Roman" panose="02020603050405020304" pitchFamily="18" charset="0"/>
              </a:rPr>
              <a:t>?</a:t>
            </a:r>
            <a:endParaRPr lang="ru-RU" sz="5400" dirty="0">
              <a:latin typeface="Times New Roman" panose="02020603050405020304" pitchFamily="18" charset="0"/>
              <a:cs typeface="Times New Roman" panose="02020603050405020304" pitchFamily="18" charset="0"/>
            </a:endParaRPr>
          </a:p>
        </p:txBody>
      </p:sp>
      <p:pic>
        <p:nvPicPr>
          <p:cNvPr id="14" name="Picture 13">
            <a:extLst>
              <a:ext uri="{FF2B5EF4-FFF2-40B4-BE49-F238E27FC236}">
                <a16:creationId xmlns:a16="http://schemas.microsoft.com/office/drawing/2014/main" id="{BD559F65-29FA-48E7-BE37-6CE755242157}"/>
              </a:ext>
            </a:extLst>
          </p:cNvPr>
          <p:cNvPicPr>
            <a:picLocks noChangeAspect="1"/>
          </p:cNvPicPr>
          <p:nvPr/>
        </p:nvPicPr>
        <p:blipFill>
          <a:blip r:embed="rId4"/>
          <a:stretch>
            <a:fillRect/>
          </a:stretch>
        </p:blipFill>
        <p:spPr>
          <a:xfrm>
            <a:off x="483238" y="1428294"/>
            <a:ext cx="4073367" cy="3055025"/>
          </a:xfrm>
          <a:prstGeom prst="rect">
            <a:avLst/>
          </a:prstGeom>
        </p:spPr>
      </p:pic>
      <p:pic>
        <p:nvPicPr>
          <p:cNvPr id="2" name="Picture 1">
            <a:extLst>
              <a:ext uri="{FF2B5EF4-FFF2-40B4-BE49-F238E27FC236}">
                <a16:creationId xmlns:a16="http://schemas.microsoft.com/office/drawing/2014/main" id="{6688F6C6-0631-4C60-9426-21253F40DDD1}"/>
              </a:ext>
            </a:extLst>
          </p:cNvPr>
          <p:cNvPicPr>
            <a:picLocks noChangeAspect="1"/>
          </p:cNvPicPr>
          <p:nvPr/>
        </p:nvPicPr>
        <p:blipFill>
          <a:blip r:embed="rId5"/>
          <a:stretch>
            <a:fillRect/>
          </a:stretch>
        </p:blipFill>
        <p:spPr>
          <a:xfrm>
            <a:off x="7215549" y="3462878"/>
            <a:ext cx="4943039" cy="3292141"/>
          </a:xfrm>
          <a:prstGeom prst="rect">
            <a:avLst/>
          </a:prstGeom>
        </p:spPr>
      </p:pic>
      <p:pic>
        <p:nvPicPr>
          <p:cNvPr id="3" name="Picture 2">
            <a:extLst>
              <a:ext uri="{FF2B5EF4-FFF2-40B4-BE49-F238E27FC236}">
                <a16:creationId xmlns:a16="http://schemas.microsoft.com/office/drawing/2014/main" id="{79EF7B27-AE98-4331-9059-56201F19F4C2}"/>
              </a:ext>
            </a:extLst>
          </p:cNvPr>
          <p:cNvPicPr>
            <a:picLocks noChangeAspect="1"/>
          </p:cNvPicPr>
          <p:nvPr/>
        </p:nvPicPr>
        <p:blipFill>
          <a:blip r:embed="rId6"/>
          <a:stretch>
            <a:fillRect/>
          </a:stretch>
        </p:blipFill>
        <p:spPr>
          <a:xfrm>
            <a:off x="9535942" y="1471821"/>
            <a:ext cx="2622646" cy="3501232"/>
          </a:xfrm>
          <a:prstGeom prst="rect">
            <a:avLst/>
          </a:prstGeom>
        </p:spPr>
      </p:pic>
      <p:sp>
        <p:nvSpPr>
          <p:cNvPr id="4" name="Title 1">
            <a:extLst>
              <a:ext uri="{FF2B5EF4-FFF2-40B4-BE49-F238E27FC236}">
                <a16:creationId xmlns:a16="http://schemas.microsoft.com/office/drawing/2014/main" id="{E868FCF2-E296-BF8D-4D6D-1E063B838690}"/>
              </a:ext>
            </a:extLst>
          </p:cNvPr>
          <p:cNvSpPr txBox="1">
            <a:spLocks/>
          </p:cNvSpPr>
          <p:nvPr/>
        </p:nvSpPr>
        <p:spPr>
          <a:xfrm>
            <a:off x="151238" y="4483319"/>
            <a:ext cx="6997200" cy="35081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ru-RU" sz="2800" dirty="0">
                <a:latin typeface="Times New Roman" panose="02020603050405020304" pitchFamily="18" charset="0"/>
                <a:cs typeface="Times New Roman" panose="02020603050405020304" pitchFamily="18" charset="0"/>
              </a:rPr>
              <a:t>Информация – главный актив человечества.</a:t>
            </a:r>
          </a:p>
          <a:p>
            <a:r>
              <a:rPr lang="ru-RU" sz="2800" dirty="0">
                <a:latin typeface="Times New Roman" panose="02020603050405020304" pitchFamily="18" charset="0"/>
                <a:cs typeface="Times New Roman" panose="02020603050405020304" pitchFamily="18" charset="0"/>
              </a:rPr>
              <a:t>Однако, знаем ли мы точно, что это такое и каковы законы ее преобразований</a:t>
            </a:r>
            <a:r>
              <a:rPr lang="en-US" sz="2800" dirty="0">
                <a:latin typeface="Times New Roman" panose="02020603050405020304" pitchFamily="18" charset="0"/>
                <a:cs typeface="Times New Roman" panose="02020603050405020304" pitchFamily="18" charset="0"/>
              </a:rPr>
              <a:t>? </a:t>
            </a:r>
          </a:p>
          <a:p>
            <a:r>
              <a:rPr lang="ru-RU" sz="2800" dirty="0">
                <a:latin typeface="Times New Roman" panose="02020603050405020304" pitchFamily="18" charset="0"/>
                <a:cs typeface="Times New Roman" panose="02020603050405020304" pitchFamily="18" charset="0"/>
              </a:rPr>
              <a:t>И знаем ли мы законы использования информации в деятельности человека и  взаимодействия человека со средой</a:t>
            </a:r>
            <a:r>
              <a:rPr lang="en-US" sz="2800" dirty="0">
                <a:latin typeface="Times New Roman" panose="02020603050405020304" pitchFamily="18" charset="0"/>
                <a:cs typeface="Times New Roman" panose="02020603050405020304" pitchFamily="18" charset="0"/>
              </a:rPr>
              <a:t>?</a:t>
            </a:r>
          </a:p>
          <a:p>
            <a:endParaRPr lang="ru-RU" sz="2800" dirty="0">
              <a:latin typeface="Times New Roman" panose="02020603050405020304" pitchFamily="18" charset="0"/>
              <a:cs typeface="Times New Roman" panose="02020603050405020304" pitchFamily="18" charset="0"/>
            </a:endParaRPr>
          </a:p>
          <a:p>
            <a:endParaRPr lang="ru-RU" sz="2800" dirty="0">
              <a:latin typeface="Times New Roman" panose="02020603050405020304" pitchFamily="18" charset="0"/>
              <a:cs typeface="Times New Roman" panose="02020603050405020304" pitchFamily="18" charset="0"/>
            </a:endParaRPr>
          </a:p>
          <a:p>
            <a:endParaRPr lang="ru-RU" sz="2800" dirty="0">
              <a:latin typeface="Times New Roman" panose="02020603050405020304" pitchFamily="18" charset="0"/>
              <a:cs typeface="Times New Roman" panose="02020603050405020304" pitchFamily="18" charset="0"/>
            </a:endParaRPr>
          </a:p>
        </p:txBody>
      </p:sp>
      <p:sp>
        <p:nvSpPr>
          <p:cNvPr id="6" name="Номер слайда 10">
            <a:extLst>
              <a:ext uri="{FF2B5EF4-FFF2-40B4-BE49-F238E27FC236}">
                <a16:creationId xmlns:a16="http://schemas.microsoft.com/office/drawing/2014/main" id="{DE7D45BE-6C3C-3081-99BD-7228B9757459}"/>
              </a:ext>
            </a:extLst>
          </p:cNvPr>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itchFamily="34" charset="0"/>
                <a:cs typeface="Arial" pitchFamily="34" charset="0"/>
              </a:rPr>
              <a:pPr algn="ctr">
                <a:defRPr/>
              </a:pPr>
              <a:t>11</a:t>
            </a:fld>
            <a:endParaRPr lang="ru-RU" sz="2400" b="1" dirty="0">
              <a:solidFill>
                <a:schemeClr val="tx1"/>
              </a:solidFill>
              <a:latin typeface="Arial" pitchFamily="34" charset="0"/>
              <a:cs typeface="Arial" pitchFamily="34" charset="0"/>
            </a:endParaRPr>
          </a:p>
        </p:txBody>
      </p:sp>
      <p:pic>
        <p:nvPicPr>
          <p:cNvPr id="7" name="Рисунок 6">
            <a:extLst>
              <a:ext uri="{FF2B5EF4-FFF2-40B4-BE49-F238E27FC236}">
                <a16:creationId xmlns:a16="http://schemas.microsoft.com/office/drawing/2014/main" id="{CF3F7452-29DB-6633-AB6F-5036AEEF564A}"/>
              </a:ext>
            </a:extLst>
          </p:cNvPr>
          <p:cNvPicPr>
            <a:picLocks noChangeAspect="1"/>
          </p:cNvPicPr>
          <p:nvPr/>
        </p:nvPicPr>
        <p:blipFill>
          <a:blip r:embed="rId7"/>
          <a:stretch>
            <a:fillRect/>
          </a:stretch>
        </p:blipFill>
        <p:spPr>
          <a:xfrm>
            <a:off x="-128080" y="5827776"/>
            <a:ext cx="1025985" cy="1030224"/>
          </a:xfrm>
          <a:prstGeom prst="rect">
            <a:avLst/>
          </a:prstGeom>
        </p:spPr>
      </p:pic>
    </p:spTree>
    <p:extLst>
      <p:ext uri="{BB962C8B-B14F-4D97-AF65-F5344CB8AC3E}">
        <p14:creationId xmlns:p14="http://schemas.microsoft.com/office/powerpoint/2010/main" val="15260121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10"/>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anose="020B0604020202020204" pitchFamily="34" charset="0"/>
                <a:cs typeface="Arial" panose="020B0604020202020204" pitchFamily="34" charset="0"/>
              </a:rPr>
              <a:t>12</a:t>
            </a:fld>
            <a:endParaRPr lang="ru-RU" sz="2400" b="1" dirty="0">
              <a:solidFill>
                <a:schemeClr val="tx1"/>
              </a:solidFill>
              <a:latin typeface="Arial" panose="020B0604020202020204" pitchFamily="34" charset="0"/>
              <a:cs typeface="Arial" panose="020B0604020202020204" pitchFamily="34" charset="0"/>
            </a:endParaRPr>
          </a:p>
        </p:txBody>
      </p:sp>
      <p:sp>
        <p:nvSpPr>
          <p:cNvPr id="3" name="Заголовок 2"/>
          <p:cNvSpPr>
            <a:spLocks noGrp="1"/>
          </p:cNvSpPr>
          <p:nvPr>
            <p:ph type="title"/>
          </p:nvPr>
        </p:nvSpPr>
        <p:spPr>
          <a:xfrm>
            <a:off x="1136848" y="0"/>
            <a:ext cx="10515600" cy="851239"/>
          </a:xfrm>
        </p:spPr>
        <p:txBody>
          <a:bodyPr>
            <a:normAutofit fontScale="90000"/>
          </a:bodyPr>
          <a:lstStyle/>
          <a:p>
            <a:pPr algn="ctr"/>
            <a:r>
              <a:rPr lang="ru-RU" b="1" dirty="0">
                <a:latin typeface="Times New Roman" panose="02020603050405020304" pitchFamily="18" charset="0"/>
                <a:cs typeface="Times New Roman" panose="02020603050405020304" pitchFamily="18" charset="0"/>
              </a:rPr>
              <a:t>Проблема «экологического агностицизма»</a:t>
            </a:r>
            <a:endParaRPr lang="en-US" b="1" dirty="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3"/>
          <a:stretch>
            <a:fillRect/>
          </a:stretch>
        </p:blipFill>
        <p:spPr>
          <a:xfrm>
            <a:off x="194872" y="1450496"/>
            <a:ext cx="5651292" cy="3957008"/>
          </a:xfrm>
          <a:prstGeom prst="rect">
            <a:avLst/>
          </a:prstGeom>
        </p:spPr>
      </p:pic>
      <p:pic>
        <p:nvPicPr>
          <p:cNvPr id="14" name="Рисунок 13"/>
          <p:cNvPicPr>
            <a:picLocks noChangeAspect="1"/>
          </p:cNvPicPr>
          <p:nvPr/>
        </p:nvPicPr>
        <p:blipFill>
          <a:blip r:embed="rId4"/>
          <a:stretch>
            <a:fillRect/>
          </a:stretch>
        </p:blipFill>
        <p:spPr>
          <a:xfrm>
            <a:off x="6022313" y="1249844"/>
            <a:ext cx="6169687" cy="5407621"/>
          </a:xfrm>
          <a:prstGeom prst="rect">
            <a:avLst/>
          </a:prstGeom>
        </p:spPr>
      </p:pic>
    </p:spTree>
    <p:extLst>
      <p:ext uri="{BB962C8B-B14F-4D97-AF65-F5344CB8AC3E}">
        <p14:creationId xmlns:p14="http://schemas.microsoft.com/office/powerpoint/2010/main" val="4249242727"/>
      </p:ext>
    </p:extLst>
  </p:cSld>
  <p:clrMapOvr>
    <a:masterClrMapping/>
  </p:clrMapOvr>
  <mc:AlternateContent xmlns:mc="http://schemas.openxmlformats.org/markup-compatibility/2006" xmlns:p14="http://schemas.microsoft.com/office/powerpoint/2010/main">
    <mc:Choice Requires="p14">
      <p:transition spd="slow" p14:dur="2000" advTm="93247"/>
    </mc:Choice>
    <mc:Fallback xmlns="">
      <p:transition spd="slow" advTm="93247"/>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nvSpPr>
        <p:spPr>
          <a:xfrm>
            <a:off x="329540" y="0"/>
            <a:ext cx="11778018" cy="80168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60000"/>
              </a:lnSpc>
            </a:pPr>
            <a:endParaRPr lang="ru-RU" sz="3600" dirty="0">
              <a:effectLst/>
              <a:latin typeface="Calibri" panose="020F0502020204030204" pitchFamily="34" charset="0"/>
              <a:ea typeface="Times New Roman" panose="02020603050405020304" pitchFamily="18" charset="0"/>
              <a:cs typeface="Times New Roman" panose="02020603050405020304" pitchFamily="18" charset="0"/>
            </a:endParaRPr>
          </a:p>
          <a:p>
            <a:pPr>
              <a:lnSpc>
                <a:spcPct val="60000"/>
              </a:lnSpc>
            </a:pPr>
            <a:r>
              <a:rPr lang="ru-RU" sz="3600" dirty="0">
                <a:latin typeface="Calibri" panose="020F0502020204030204" pitchFamily="34" charset="0"/>
                <a:ea typeface="Times New Roman" panose="02020603050405020304" pitchFamily="18" charset="0"/>
                <a:cs typeface="Times New Roman" panose="02020603050405020304" pitchFamily="18" charset="0"/>
              </a:rPr>
              <a:t>В начале. Было слово</a:t>
            </a:r>
            <a:r>
              <a:rPr lang="en-US" sz="3600" dirty="0">
                <a:latin typeface="Calibri" panose="020F0502020204030204" pitchFamily="34" charset="0"/>
                <a:ea typeface="Times New Roman" panose="02020603050405020304" pitchFamily="18" charset="0"/>
                <a:cs typeface="Times New Roman" panose="02020603050405020304" pitchFamily="18" charset="0"/>
              </a:rPr>
              <a:t> (</a:t>
            </a:r>
            <a:r>
              <a:rPr lang="el-GR" sz="3600" b="0" i="0" dirty="0">
                <a:solidFill>
                  <a:srgbClr val="242F33"/>
                </a:solidFill>
                <a:effectLst/>
                <a:latin typeface="PT Serif" panose="020A0603040505020204" pitchFamily="18" charset="-52"/>
              </a:rPr>
              <a:t>Λόγος</a:t>
            </a:r>
            <a:r>
              <a:rPr lang="en-US" sz="3600" dirty="0">
                <a:latin typeface="Calibri" panose="020F0502020204030204" pitchFamily="34" charset="0"/>
                <a:ea typeface="Times New Roman" panose="02020603050405020304" pitchFamily="18" charset="0"/>
                <a:cs typeface="Times New Roman" panose="02020603050405020304" pitchFamily="18" charset="0"/>
              </a:rPr>
              <a:t>)</a:t>
            </a:r>
            <a:r>
              <a:rPr lang="ru-RU" sz="3600" dirty="0">
                <a:latin typeface="Calibri" panose="020F0502020204030204" pitchFamily="34" charset="0"/>
                <a:ea typeface="Times New Roman" panose="02020603050405020304" pitchFamily="18" charset="0"/>
                <a:cs typeface="Times New Roman" panose="02020603050405020304" pitchFamily="18" charset="0"/>
              </a:rPr>
              <a:t>. п.1 пар 1. кн.1. (От Иоанна)</a:t>
            </a:r>
            <a:endParaRPr lang="en-US" sz="3600" dirty="0">
              <a:effectLst/>
              <a:latin typeface="Calibri" panose="020F0502020204030204" pitchFamily="34" charset="0"/>
              <a:ea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2AA9D95F-910A-54C6-5124-F46C05FB174D}"/>
              </a:ext>
            </a:extLst>
          </p:cNvPr>
          <p:cNvSpPr txBox="1"/>
          <p:nvPr/>
        </p:nvSpPr>
        <p:spPr>
          <a:xfrm>
            <a:off x="539685" y="801687"/>
            <a:ext cx="6094428" cy="523220"/>
          </a:xfrm>
          <a:prstGeom prst="rect">
            <a:avLst/>
          </a:prstGeom>
          <a:noFill/>
        </p:spPr>
        <p:txBody>
          <a:bodyPr wrap="square">
            <a:spAutoFit/>
          </a:bodyPr>
          <a:lstStyle/>
          <a:p>
            <a:r>
              <a:rPr lang="ru-RU" sz="2800" b="1" i="0" dirty="0" err="1">
                <a:solidFill>
                  <a:srgbClr val="242F33"/>
                </a:solidFill>
                <a:effectLst/>
                <a:latin typeface="PT Serif" panose="020A0603040505020204" pitchFamily="18" charset="-52"/>
              </a:rPr>
              <a:t>Теос</a:t>
            </a:r>
            <a:r>
              <a:rPr lang="ru-RU" sz="2800" b="1" i="0" dirty="0">
                <a:solidFill>
                  <a:srgbClr val="242F33"/>
                </a:solidFill>
                <a:effectLst/>
                <a:latin typeface="PT Serif" panose="020A0603040505020204" pitchFamily="18" charset="-52"/>
              </a:rPr>
              <a:t> (</a:t>
            </a:r>
            <a:r>
              <a:rPr lang="el-GR" sz="2800" b="0" i="0" dirty="0">
                <a:solidFill>
                  <a:srgbClr val="242F33"/>
                </a:solidFill>
                <a:effectLst/>
                <a:latin typeface="PT Serif" panose="020A0603040505020204" pitchFamily="18" charset="-52"/>
              </a:rPr>
              <a:t>Θεὸς</a:t>
            </a:r>
            <a:r>
              <a:rPr lang="el-GR" sz="2800" b="1" i="0" dirty="0">
                <a:solidFill>
                  <a:srgbClr val="242F33"/>
                </a:solidFill>
                <a:effectLst/>
                <a:latin typeface="PT Serif" panose="020A0603040505020204" pitchFamily="18" charset="-52"/>
              </a:rPr>
              <a:t>)</a:t>
            </a:r>
            <a:r>
              <a:rPr lang="ru-RU" sz="2800" b="1" i="0" dirty="0">
                <a:solidFill>
                  <a:srgbClr val="242F33"/>
                </a:solidFill>
                <a:effectLst/>
                <a:latin typeface="PT Serif" panose="020A0603040505020204" pitchFamily="18" charset="-52"/>
              </a:rPr>
              <a:t> и Логос (</a:t>
            </a:r>
            <a:r>
              <a:rPr lang="el-GR" sz="2800" b="0" i="0" dirty="0">
                <a:solidFill>
                  <a:srgbClr val="242F33"/>
                </a:solidFill>
                <a:effectLst/>
                <a:latin typeface="PT Serif" panose="020A0603040505020204" pitchFamily="18" charset="-52"/>
              </a:rPr>
              <a:t>Λόγος</a:t>
            </a:r>
            <a:r>
              <a:rPr lang="el-GR" sz="2800" b="1" i="0" dirty="0">
                <a:solidFill>
                  <a:srgbClr val="242F33"/>
                </a:solidFill>
                <a:effectLst/>
                <a:latin typeface="PT Serif" panose="020A0603040505020204" pitchFamily="18" charset="-52"/>
              </a:rPr>
              <a:t>)</a:t>
            </a:r>
            <a:endParaRPr lang="ru-RU" sz="2800" dirty="0"/>
          </a:p>
        </p:txBody>
      </p:sp>
      <p:sp>
        <p:nvSpPr>
          <p:cNvPr id="9" name="TextBox 8">
            <a:extLst>
              <a:ext uri="{FF2B5EF4-FFF2-40B4-BE49-F238E27FC236}">
                <a16:creationId xmlns:a16="http://schemas.microsoft.com/office/drawing/2014/main" id="{F47993DD-03F6-FDA8-092F-98541C76F6FD}"/>
              </a:ext>
            </a:extLst>
          </p:cNvPr>
          <p:cNvSpPr txBox="1"/>
          <p:nvPr/>
        </p:nvSpPr>
        <p:spPr>
          <a:xfrm>
            <a:off x="539685" y="1225843"/>
            <a:ext cx="11234393" cy="923330"/>
          </a:xfrm>
          <a:prstGeom prst="rect">
            <a:avLst/>
          </a:prstGeom>
          <a:noFill/>
        </p:spPr>
        <p:txBody>
          <a:bodyPr wrap="square">
            <a:spAutoFit/>
          </a:bodyPr>
          <a:lstStyle/>
          <a:p>
            <a:r>
              <a:rPr lang="ru-RU" b="0" i="0" dirty="0" err="1">
                <a:solidFill>
                  <a:srgbClr val="2D2D2D"/>
                </a:solidFill>
                <a:effectLst/>
                <a:latin typeface="Poppins" panose="00000500000000000000" pitchFamily="2" charset="0"/>
              </a:rPr>
              <a:t>Мемра</a:t>
            </a:r>
            <a:r>
              <a:rPr lang="ru-RU" b="0" i="0" dirty="0">
                <a:solidFill>
                  <a:srgbClr val="2D2D2D"/>
                </a:solidFill>
                <a:effectLst/>
                <a:latin typeface="Poppins" panose="00000500000000000000" pitchFamily="2" charset="0"/>
              </a:rPr>
              <a:t> —  арамейский термин, связанный с ивритским словом </a:t>
            </a:r>
            <a:r>
              <a:rPr lang="he-IL" b="0" i="0" dirty="0">
                <a:solidFill>
                  <a:srgbClr val="2D2D2D"/>
                </a:solidFill>
                <a:effectLst/>
                <a:latin typeface="Poppins" panose="00000500000000000000" pitchFamily="2" charset="0"/>
              </a:rPr>
              <a:t>אמר), </a:t>
            </a:r>
            <a:r>
              <a:rPr lang="ru-RU" b="0" i="0" dirty="0">
                <a:solidFill>
                  <a:srgbClr val="2D2D2D"/>
                </a:solidFill>
                <a:effectLst/>
                <a:latin typeface="Poppins" panose="00000500000000000000" pitchFamily="2" charset="0"/>
              </a:rPr>
              <a:t>) произносимым как </a:t>
            </a:r>
            <a:r>
              <a:rPr lang="ru-RU" b="0" i="0" dirty="0" err="1">
                <a:solidFill>
                  <a:srgbClr val="2D2D2D"/>
                </a:solidFill>
                <a:effectLst/>
                <a:latin typeface="Poppins" panose="00000500000000000000" pitchFamily="2" charset="0"/>
              </a:rPr>
              <a:t>амаир</a:t>
            </a:r>
            <a:r>
              <a:rPr lang="ru-RU" b="0" i="0" dirty="0">
                <a:solidFill>
                  <a:srgbClr val="2D2D2D"/>
                </a:solidFill>
                <a:effectLst/>
                <a:latin typeface="Poppins" panose="00000500000000000000" pitchFamily="2" charset="0"/>
              </a:rPr>
              <a:t>, что означает слово, указ или речь. Иногда вместо </a:t>
            </a:r>
            <a:r>
              <a:rPr lang="ru-RU" b="0" i="0" dirty="0" err="1">
                <a:solidFill>
                  <a:srgbClr val="2D2D2D"/>
                </a:solidFill>
                <a:effectLst/>
                <a:latin typeface="Poppins" panose="00000500000000000000" pitchFamily="2" charset="0"/>
              </a:rPr>
              <a:t>мемра</a:t>
            </a:r>
            <a:r>
              <a:rPr lang="ru-RU" b="0" i="0" dirty="0">
                <a:solidFill>
                  <a:srgbClr val="2D2D2D"/>
                </a:solidFill>
                <a:effectLst/>
                <a:latin typeface="Poppins" panose="00000500000000000000" pitchFamily="2" charset="0"/>
              </a:rPr>
              <a:t> используется еврейское слово </a:t>
            </a:r>
            <a:r>
              <a:rPr lang="he-IL" b="0" i="0" dirty="0">
                <a:solidFill>
                  <a:srgbClr val="2D2D2D"/>
                </a:solidFill>
                <a:effectLst/>
                <a:latin typeface="Poppins" panose="00000500000000000000" pitchFamily="2" charset="0"/>
              </a:rPr>
              <a:t>דבר), </a:t>
            </a:r>
            <a:r>
              <a:rPr lang="ru-RU" b="0" i="0" dirty="0">
                <a:solidFill>
                  <a:srgbClr val="2D2D2D"/>
                </a:solidFill>
                <a:effectLst/>
                <a:latin typeface="Poppins" panose="00000500000000000000" pitchFamily="2" charset="0"/>
              </a:rPr>
              <a:t>)</a:t>
            </a:r>
            <a:r>
              <a:rPr lang="en-US" b="0" i="0" dirty="0">
                <a:solidFill>
                  <a:srgbClr val="2D2D2D"/>
                </a:solidFill>
                <a:effectLst/>
                <a:latin typeface="Poppins" panose="00000500000000000000" pitchFamily="2" charset="0"/>
              </a:rPr>
              <a:t>,</a:t>
            </a:r>
            <a:r>
              <a:rPr lang="ru-RU" b="0" i="0" dirty="0">
                <a:solidFill>
                  <a:srgbClr val="2D2D2D"/>
                </a:solidFill>
                <a:effectLst/>
                <a:latin typeface="Poppins" panose="00000500000000000000" pitchFamily="2" charset="0"/>
              </a:rPr>
              <a:t> произносимое как </a:t>
            </a:r>
            <a:r>
              <a:rPr lang="ru-RU" b="0" i="0" dirty="0" err="1">
                <a:solidFill>
                  <a:srgbClr val="2D2D2D"/>
                </a:solidFill>
                <a:effectLst/>
                <a:latin typeface="Poppins" panose="00000500000000000000" pitchFamily="2" charset="0"/>
              </a:rPr>
              <a:t>дебаир</a:t>
            </a:r>
            <a:r>
              <a:rPr lang="ru-RU" b="0" i="0" dirty="0">
                <a:solidFill>
                  <a:srgbClr val="2D2D2D"/>
                </a:solidFill>
                <a:effectLst/>
                <a:latin typeface="Poppins" panose="00000500000000000000" pitchFamily="2" charset="0"/>
              </a:rPr>
              <a:t>, которое также означает слово, а также дело, вещь, вопрос.</a:t>
            </a:r>
            <a:endParaRPr lang="ru-RU" dirty="0"/>
          </a:p>
        </p:txBody>
      </p:sp>
      <p:sp>
        <p:nvSpPr>
          <p:cNvPr id="11" name="TextBox 10">
            <a:extLst>
              <a:ext uri="{FF2B5EF4-FFF2-40B4-BE49-F238E27FC236}">
                <a16:creationId xmlns:a16="http://schemas.microsoft.com/office/drawing/2014/main" id="{63B9314A-F524-AEA5-6465-D243B747E21B}"/>
              </a:ext>
            </a:extLst>
          </p:cNvPr>
          <p:cNvSpPr txBox="1"/>
          <p:nvPr/>
        </p:nvSpPr>
        <p:spPr>
          <a:xfrm>
            <a:off x="539685" y="2020007"/>
            <a:ext cx="11376580" cy="2954655"/>
          </a:xfrm>
          <a:prstGeom prst="rect">
            <a:avLst/>
          </a:prstGeom>
          <a:noFill/>
        </p:spPr>
        <p:txBody>
          <a:bodyPr wrap="square">
            <a:spAutoFit/>
          </a:bodyPr>
          <a:lstStyle/>
          <a:p>
            <a:pPr algn="l" fontAlgn="base"/>
            <a:r>
              <a:rPr lang="ru-RU" sz="1400" b="1" i="0" dirty="0" err="1">
                <a:solidFill>
                  <a:srgbClr val="67828F"/>
                </a:solidFill>
                <a:effectLst/>
                <a:latin typeface="Oranienbaum" panose="020F0502020204030204" pitchFamily="2" charset="0"/>
              </a:rPr>
              <a:t>Йоханана</a:t>
            </a:r>
            <a:r>
              <a:rPr lang="ru-RU" sz="1400" b="1" i="0" dirty="0">
                <a:solidFill>
                  <a:srgbClr val="67828F"/>
                </a:solidFill>
                <a:effectLst/>
                <a:latin typeface="Oranienbaum" panose="020F0502020204030204" pitchFamily="2" charset="0"/>
              </a:rPr>
              <a:t> – 1 глава</a:t>
            </a:r>
          </a:p>
          <a:p>
            <a:pPr algn="l" fontAlgn="base"/>
            <a:r>
              <a:rPr lang="ru-RU" sz="1400" b="0" i="0" dirty="0">
                <a:solidFill>
                  <a:srgbClr val="777777"/>
                </a:solidFill>
                <a:effectLst/>
                <a:latin typeface="Verdana" panose="020B0604030504040204" pitchFamily="34" charset="0"/>
              </a:rPr>
              <a:t>1 В начале было Слово, и Слово было у </a:t>
            </a:r>
            <a:r>
              <a:rPr lang="ru-RU" sz="1400" b="0" i="0" dirty="0" err="1">
                <a:solidFill>
                  <a:srgbClr val="777777"/>
                </a:solidFill>
                <a:effectLst/>
                <a:latin typeface="Verdana" panose="020B0604030504040204" pitchFamily="34" charset="0"/>
              </a:rPr>
              <a:t>Элоhим</a:t>
            </a:r>
            <a:r>
              <a:rPr lang="ru-RU" sz="1400" b="0" i="0" dirty="0">
                <a:solidFill>
                  <a:srgbClr val="777777"/>
                </a:solidFill>
                <a:effectLst/>
                <a:latin typeface="Verdana" panose="020B0604030504040204" pitchFamily="34" charset="0"/>
              </a:rPr>
              <a:t>, и Слово изрек </a:t>
            </a:r>
            <a:r>
              <a:rPr lang="ru-RU" sz="1400" b="0" i="0" dirty="0" err="1">
                <a:solidFill>
                  <a:srgbClr val="777777"/>
                </a:solidFill>
                <a:effectLst/>
                <a:latin typeface="Verdana" panose="020B0604030504040204" pitchFamily="34" charset="0"/>
              </a:rPr>
              <a:t>Элоhим</a:t>
            </a:r>
            <a:r>
              <a:rPr lang="ru-RU" sz="1400" b="0" i="0" dirty="0">
                <a:solidFill>
                  <a:srgbClr val="777777"/>
                </a:solidFill>
                <a:effectLst/>
                <a:latin typeface="Verdana" panose="020B0604030504040204" pitchFamily="34" charset="0"/>
              </a:rPr>
              <a:t>.</a:t>
            </a:r>
          </a:p>
          <a:p>
            <a:pPr algn="l" fontAlgn="base"/>
            <a:r>
              <a:rPr lang="ru-RU" sz="1400" b="0" i="0" dirty="0">
                <a:solidFill>
                  <a:srgbClr val="777777"/>
                </a:solidFill>
                <a:effectLst/>
                <a:latin typeface="Verdana" panose="020B0604030504040204" pitchFamily="34" charset="0"/>
              </a:rPr>
              <a:t>2 Оно было у </a:t>
            </a:r>
            <a:r>
              <a:rPr lang="ru-RU" sz="1400" b="0" i="0" dirty="0" err="1">
                <a:solidFill>
                  <a:srgbClr val="777777"/>
                </a:solidFill>
                <a:effectLst/>
                <a:latin typeface="Verdana" panose="020B0604030504040204" pitchFamily="34" charset="0"/>
              </a:rPr>
              <a:t>Элоhим</a:t>
            </a:r>
            <a:r>
              <a:rPr lang="ru-RU" sz="1400" b="0" i="0" dirty="0">
                <a:solidFill>
                  <a:srgbClr val="777777"/>
                </a:solidFill>
                <a:effectLst/>
                <a:latin typeface="Verdana" panose="020B0604030504040204" pitchFamily="34" charset="0"/>
              </a:rPr>
              <a:t> в начале.</a:t>
            </a:r>
          </a:p>
          <a:p>
            <a:pPr algn="l" fontAlgn="base"/>
            <a:r>
              <a:rPr lang="ru-RU" sz="1400" b="0" i="0" dirty="0">
                <a:solidFill>
                  <a:srgbClr val="777777"/>
                </a:solidFill>
                <a:effectLst/>
                <a:latin typeface="Verdana" panose="020B0604030504040204" pitchFamily="34" charset="0"/>
              </a:rPr>
              <a:t>3 Всё существующее произошло через него (слово), и без него не существовало ничто из сотворённого.</a:t>
            </a:r>
          </a:p>
          <a:p>
            <a:pPr algn="l" fontAlgn="base"/>
            <a:r>
              <a:rPr lang="ru-RU" sz="1400" b="0" i="0" dirty="0">
                <a:solidFill>
                  <a:srgbClr val="777777"/>
                </a:solidFill>
                <a:effectLst/>
                <a:latin typeface="Verdana" panose="020B0604030504040204" pitchFamily="34" charset="0"/>
              </a:rPr>
              <a:t>4 В нём была жизнь, и эта жизнь была светом человечества.</a:t>
            </a:r>
          </a:p>
          <a:p>
            <a:pPr algn="l" fontAlgn="base"/>
            <a:r>
              <a:rPr lang="ru-RU" sz="1400" b="0" i="0" dirty="0">
                <a:solidFill>
                  <a:srgbClr val="777777"/>
                </a:solidFill>
                <a:effectLst/>
                <a:latin typeface="Verdana" panose="020B0604030504040204" pitchFamily="34" charset="0"/>
              </a:rPr>
              <a:t>5 Свет светит во тьме, и тьма не поглотила его.</a:t>
            </a:r>
          </a:p>
          <a:p>
            <a:pPr algn="l" fontAlgn="base"/>
            <a:r>
              <a:rPr lang="ru-RU" sz="1400" b="1" i="0" dirty="0" err="1">
                <a:solidFill>
                  <a:srgbClr val="67828F"/>
                </a:solidFill>
                <a:effectLst/>
                <a:latin typeface="Oranienbaum" panose="02000506080000020003" pitchFamily="2" charset="0"/>
              </a:rPr>
              <a:t>Берейшит</a:t>
            </a:r>
            <a:r>
              <a:rPr lang="ru-RU" sz="1400" b="1" i="0" dirty="0">
                <a:solidFill>
                  <a:srgbClr val="67828F"/>
                </a:solidFill>
                <a:effectLst/>
                <a:latin typeface="Oranienbaum" panose="02000506080000020003" pitchFamily="2" charset="0"/>
              </a:rPr>
              <a:t> [В начале]</a:t>
            </a:r>
          </a:p>
          <a:p>
            <a:pPr algn="l" fontAlgn="base"/>
            <a:r>
              <a:rPr lang="ru-RU" sz="1400" b="1" i="0" dirty="0" err="1">
                <a:solidFill>
                  <a:srgbClr val="67828F"/>
                </a:solidFill>
                <a:effectLst/>
                <a:latin typeface="Oranienbaum" panose="02000506080000020003" pitchFamily="2" charset="0"/>
              </a:rPr>
              <a:t>Берейшит</a:t>
            </a:r>
            <a:r>
              <a:rPr lang="ru-RU" sz="1400" b="1" i="0" dirty="0">
                <a:solidFill>
                  <a:srgbClr val="67828F"/>
                </a:solidFill>
                <a:effectLst/>
                <a:latin typeface="Oranienbaum" panose="02000506080000020003" pitchFamily="2" charset="0"/>
              </a:rPr>
              <a:t> — 1 глава</a:t>
            </a:r>
          </a:p>
          <a:p>
            <a:pPr algn="l" fontAlgn="base"/>
            <a:r>
              <a:rPr lang="ru-RU" sz="1400" b="0" i="0" dirty="0">
                <a:solidFill>
                  <a:srgbClr val="777777"/>
                </a:solidFill>
                <a:effectLst/>
                <a:latin typeface="Verdana" panose="020B0604030504040204" pitchFamily="34" charset="0"/>
              </a:rPr>
              <a:t>1 В начале сотворения </a:t>
            </a:r>
            <a:r>
              <a:rPr lang="ru-RU" sz="1400" b="0" i="0" dirty="0" err="1">
                <a:solidFill>
                  <a:srgbClr val="777777"/>
                </a:solidFill>
                <a:effectLst/>
                <a:latin typeface="Verdana" panose="020B0604030504040204" pitchFamily="34" charset="0"/>
              </a:rPr>
              <a:t>Элоhим</a:t>
            </a:r>
            <a:r>
              <a:rPr lang="ru-RU" sz="1400" b="0" i="0" dirty="0">
                <a:solidFill>
                  <a:srgbClr val="777777"/>
                </a:solidFill>
                <a:effectLst/>
                <a:latin typeface="Verdana" panose="020B0604030504040204" pitchFamily="34" charset="0"/>
              </a:rPr>
              <a:t> неба и земли,</a:t>
            </a:r>
          </a:p>
          <a:p>
            <a:pPr algn="l" fontAlgn="base"/>
            <a:r>
              <a:rPr lang="ru-RU" sz="1400" b="0" i="0" dirty="0">
                <a:solidFill>
                  <a:srgbClr val="777777"/>
                </a:solidFill>
                <a:effectLst/>
                <a:latin typeface="Verdana" panose="020B0604030504040204" pitchFamily="34" charset="0"/>
              </a:rPr>
              <a:t>2 Мир был безвидным и необитаем. Мрак покрывал (водную) пучину, а поверхность вод трепетала от дыхания </a:t>
            </a:r>
            <a:r>
              <a:rPr lang="ru-RU" sz="1400" b="0" i="0" dirty="0" err="1">
                <a:solidFill>
                  <a:srgbClr val="777777"/>
                </a:solidFill>
                <a:effectLst/>
                <a:latin typeface="Verdana" panose="020B0604030504040204" pitchFamily="34" charset="0"/>
              </a:rPr>
              <a:t>Элоhим</a:t>
            </a:r>
            <a:r>
              <a:rPr lang="ru-RU" sz="1400" b="0" i="0" dirty="0">
                <a:solidFill>
                  <a:srgbClr val="777777"/>
                </a:solidFill>
                <a:effectLst/>
                <a:latin typeface="Verdana" panose="020B0604030504040204" pitchFamily="34" charset="0"/>
              </a:rPr>
              <a:t>.</a:t>
            </a:r>
          </a:p>
          <a:p>
            <a:pPr algn="l" fontAlgn="base"/>
            <a:r>
              <a:rPr lang="ru-RU" sz="1400" b="0" i="0" dirty="0">
                <a:solidFill>
                  <a:srgbClr val="777777"/>
                </a:solidFill>
                <a:effectLst/>
                <a:latin typeface="Verdana" panose="020B0604030504040204" pitchFamily="34" charset="0"/>
              </a:rPr>
              <a:t>3 И сказал </a:t>
            </a:r>
            <a:r>
              <a:rPr lang="ru-RU" sz="1400" b="0" i="0" dirty="0" err="1">
                <a:solidFill>
                  <a:srgbClr val="777777"/>
                </a:solidFill>
                <a:effectLst/>
                <a:latin typeface="Verdana" panose="020B0604030504040204" pitchFamily="34" charset="0"/>
              </a:rPr>
              <a:t>Элоhим</a:t>
            </a:r>
            <a:r>
              <a:rPr lang="ru-RU" sz="1400" b="0" i="0" dirty="0">
                <a:solidFill>
                  <a:srgbClr val="777777"/>
                </a:solidFill>
                <a:effectLst/>
                <a:latin typeface="Verdana" panose="020B0604030504040204" pitchFamily="34" charset="0"/>
              </a:rPr>
              <a:t>: «Да будет свет». И стал свет.</a:t>
            </a:r>
          </a:p>
          <a:p>
            <a:pPr algn="l" fontAlgn="base"/>
            <a:endParaRPr lang="ru-RU" b="0" i="0" dirty="0">
              <a:solidFill>
                <a:srgbClr val="777777"/>
              </a:solidFill>
              <a:effectLst/>
              <a:latin typeface="Verdana" panose="020B0604030504040204" pitchFamily="34" charset="0"/>
            </a:endParaRPr>
          </a:p>
        </p:txBody>
      </p:sp>
      <p:pic>
        <p:nvPicPr>
          <p:cNvPr id="1051" name="Picture 27">
            <a:extLst>
              <a:ext uri="{FF2B5EF4-FFF2-40B4-BE49-F238E27FC236}">
                <a16:creationId xmlns:a16="http://schemas.microsoft.com/office/drawing/2014/main" id="{64734A64-F56D-4F3F-C721-FBDD001276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619" y="4981902"/>
            <a:ext cx="247650" cy="20955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D9149A2D-E3C2-CC6B-DD3B-72C1664B07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55569" y="4981902"/>
            <a:ext cx="190500" cy="161925"/>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a:extLst>
              <a:ext uri="{FF2B5EF4-FFF2-40B4-BE49-F238E27FC236}">
                <a16:creationId xmlns:a16="http://schemas.microsoft.com/office/drawing/2014/main" id="{713BC986-24E2-6606-E0A6-448718F8EC7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0369" y="4981902"/>
            <a:ext cx="190500" cy="23812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E4AA0314-A0E7-029C-0C97-3044859CF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5169" y="4981902"/>
            <a:ext cx="247650" cy="209550"/>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31">
            <a:extLst>
              <a:ext uri="{FF2B5EF4-FFF2-40B4-BE49-F238E27FC236}">
                <a16:creationId xmlns:a16="http://schemas.microsoft.com/office/drawing/2014/main" id="{AB928195-216A-9CCB-A183-F0E0B6E6093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27119" y="4981902"/>
            <a:ext cx="161925" cy="21907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4BE511D2-777B-E9B9-5500-14BEB3B8B30C}"/>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6519" y="4981902"/>
            <a:ext cx="295275" cy="209550"/>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a:extLst>
              <a:ext uri="{FF2B5EF4-FFF2-40B4-BE49-F238E27FC236}">
                <a16:creationId xmlns:a16="http://schemas.microsoft.com/office/drawing/2014/main" id="{0F663A82-DA4F-78DB-7ABA-663BBF91F64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851019" y="4981902"/>
            <a:ext cx="314325" cy="20955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0C199EB8-EDD7-A2CF-2234-7F11A60C31B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95519" y="4981902"/>
            <a:ext cx="314325" cy="190500"/>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a:extLst>
              <a:ext uri="{FF2B5EF4-FFF2-40B4-BE49-F238E27FC236}">
                <a16:creationId xmlns:a16="http://schemas.microsoft.com/office/drawing/2014/main" id="{3CE971C1-6D63-6186-C50F-DDDBA07324A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52719" y="4981902"/>
            <a:ext cx="400050" cy="20955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AE30F8A3-D956-4A7F-7E4F-D0C0A78F28BB}"/>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279769" y="4981902"/>
            <a:ext cx="209550" cy="209550"/>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a:extLst>
              <a:ext uri="{FF2B5EF4-FFF2-40B4-BE49-F238E27FC236}">
                <a16:creationId xmlns:a16="http://schemas.microsoft.com/office/drawing/2014/main" id="{B595F5D8-9AB7-3EA6-DD5F-7CB866BADA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41719" y="4981902"/>
            <a:ext cx="190500" cy="238125"/>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4E1B288D-CE7F-5051-48E9-D1378261256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946519" y="4981902"/>
            <a:ext cx="285750" cy="190500"/>
          </a:xfrm>
          <a:prstGeom prst="rect">
            <a:avLst/>
          </a:prstGeom>
          <a:noFill/>
          <a:extLst>
            <a:ext uri="{909E8E84-426E-40DD-AFC4-6F175D3DCCD1}">
              <a14:hiddenFill xmlns:a14="http://schemas.microsoft.com/office/drawing/2010/main">
                <a:solidFill>
                  <a:srgbClr val="FFFFFF"/>
                </a:solidFill>
              </a14:hiddenFill>
            </a:ext>
          </a:extLst>
        </p:spPr>
      </p:pic>
      <p:sp>
        <p:nvSpPr>
          <p:cNvPr id="2" name="Номер слайда 10">
            <a:extLst>
              <a:ext uri="{FF2B5EF4-FFF2-40B4-BE49-F238E27FC236}">
                <a16:creationId xmlns:a16="http://schemas.microsoft.com/office/drawing/2014/main" id="{458CF5D1-338B-72FB-9CDA-ADB08A74C98E}"/>
              </a:ext>
            </a:extLst>
          </p:cNvPr>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itchFamily="34" charset="0"/>
                <a:cs typeface="Arial" pitchFamily="34" charset="0"/>
              </a:rPr>
              <a:pPr algn="ctr">
                <a:defRPr/>
              </a:pPr>
              <a:t>13</a:t>
            </a:fld>
            <a:endParaRPr lang="ru-RU" sz="2400" b="1" dirty="0">
              <a:solidFill>
                <a:schemeClr val="tx1"/>
              </a:solidFill>
              <a:latin typeface="Arial" pitchFamily="34" charset="0"/>
              <a:cs typeface="Arial" pitchFamily="34" charset="0"/>
            </a:endParaRPr>
          </a:p>
        </p:txBody>
      </p:sp>
      <p:pic>
        <p:nvPicPr>
          <p:cNvPr id="3" name="Рисунок 2">
            <a:extLst>
              <a:ext uri="{FF2B5EF4-FFF2-40B4-BE49-F238E27FC236}">
                <a16:creationId xmlns:a16="http://schemas.microsoft.com/office/drawing/2014/main" id="{6FD57D55-9DC9-3001-1071-28024E5B23EB}"/>
              </a:ext>
            </a:extLst>
          </p:cNvPr>
          <p:cNvPicPr>
            <a:picLocks noChangeAspect="1"/>
          </p:cNvPicPr>
          <p:nvPr/>
        </p:nvPicPr>
        <p:blipFill>
          <a:blip r:embed="rId13"/>
          <a:stretch>
            <a:fillRect/>
          </a:stretch>
        </p:blipFill>
        <p:spPr>
          <a:xfrm>
            <a:off x="-129291" y="5455302"/>
            <a:ext cx="1475360" cy="1475360"/>
          </a:xfrm>
          <a:prstGeom prst="rect">
            <a:avLst/>
          </a:prstGeom>
        </p:spPr>
      </p:pic>
    </p:spTree>
    <p:extLst>
      <p:ext uri="{BB962C8B-B14F-4D97-AF65-F5344CB8AC3E}">
        <p14:creationId xmlns:p14="http://schemas.microsoft.com/office/powerpoint/2010/main" val="93224767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20">
            <a:extLst>
              <a:ext uri="{FF2B5EF4-FFF2-40B4-BE49-F238E27FC236}">
                <a16:creationId xmlns:a16="http://schemas.microsoft.com/office/drawing/2014/main" id="{3D22C654-05F7-4F0C-6EFF-8C5D6ADE0892}"/>
              </a:ext>
            </a:extLst>
          </p:cNvPr>
          <p:cNvSpPr>
            <a:spLocks noChangeArrowheads="1"/>
          </p:cNvSpPr>
          <p:nvPr/>
        </p:nvSpPr>
        <p:spPr bwMode="auto">
          <a:xfrm>
            <a:off x="273279" y="1175359"/>
            <a:ext cx="7554440" cy="2862322"/>
          </a:xfrm>
          <a:prstGeom prst="rect">
            <a:avLst/>
          </a:prstGeom>
          <a:solidFill>
            <a:srgbClr val="F2EAD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a:ln>
                  <a:noFill/>
                </a:ln>
                <a:solidFill>
                  <a:srgbClr val="000000"/>
                </a:solidFill>
                <a:effectLst/>
                <a:latin typeface="Times New Roman" panose="02020603050405020304" pitchFamily="18" charset="0"/>
              </a:rPr>
              <a:t>  </a:t>
            </a:r>
            <a:r>
              <a:rPr kumimoji="0" lang="ru-RU" altLang="ru-RU" sz="1300" b="0" i="0" u="none" strike="noStrike" cap="none" normalizeH="0" baseline="0" dirty="0">
                <a:ln>
                  <a:noFill/>
                </a:ln>
                <a:solidFill>
                  <a:srgbClr val="000000"/>
                </a:solidFill>
                <a:effectLst/>
                <a:latin typeface="Times New Roman" panose="02020603050405020304" pitchFamily="18" charset="0"/>
              </a:rPr>
              <a:t>      </a:t>
            </a:r>
            <a:r>
              <a:rPr kumimoji="0" lang="ru-RU" altLang="ru-RU" sz="1800" b="0" i="0" u="none" strike="noStrike" cap="none" normalizeH="0" baseline="0" dirty="0">
                <a:ln>
                  <a:noFill/>
                </a:ln>
                <a:solidFill>
                  <a:srgbClr val="000000"/>
                </a:solidFill>
                <a:effectLst/>
                <a:latin typeface="Times New Roman" panose="02020603050405020304" pitchFamily="18" charset="0"/>
              </a:rPr>
              <a:t>   </a:t>
            </a:r>
            <a:r>
              <a:rPr kumimoji="0" lang="ru-RU" altLang="ru-RU" sz="1000" b="0" i="0" u="none" strike="noStrike" cap="none" normalizeH="0" baseline="0" dirty="0">
                <a:ln>
                  <a:noFill/>
                </a:ln>
                <a:solidFill>
                  <a:srgbClr val="000000"/>
                </a:solidFill>
                <a:effectLst/>
                <a:latin typeface="Times New Roman" panose="02020603050405020304" pitchFamily="18" charset="0"/>
              </a:rPr>
              <a:t>      </a:t>
            </a:r>
            <a:r>
              <a:rPr kumimoji="0" lang="ru-RU" altLang="ru-RU" sz="1800" b="0" i="0" u="none" strike="noStrike" cap="none" normalizeH="0" baseline="0" dirty="0">
                <a:ln>
                  <a:noFill/>
                </a:ln>
                <a:solidFill>
                  <a:srgbClr val="000000"/>
                </a:solidFill>
                <a:effectLst/>
                <a:latin typeface="Times New Roman" panose="02020603050405020304" pitchFamily="18" charset="0"/>
              </a:rPr>
              <a:t>   </a:t>
            </a:r>
            <a:r>
              <a:rPr kumimoji="0" lang="ru-RU" altLang="ru-RU" sz="1500" b="0" i="0" u="none" strike="noStrike" cap="none" normalizeH="0" baseline="0" dirty="0">
                <a:ln>
                  <a:noFill/>
                </a:ln>
                <a:solidFill>
                  <a:srgbClr val="000000"/>
                </a:solidFill>
                <a:effectLst/>
                <a:latin typeface="Times New Roman" panose="02020603050405020304" pitchFamily="18" charset="0"/>
              </a:rPr>
              <a:t>    </a:t>
            </a:r>
            <a:r>
              <a:rPr kumimoji="0" lang="ru-RU" altLang="ru-RU" sz="1800" b="0" i="0" u="none" strike="noStrike" cap="none" normalizeH="0" baseline="0" dirty="0">
                <a:ln>
                  <a:noFill/>
                </a:ln>
                <a:solidFill>
                  <a:srgbClr val="000000"/>
                </a:solidFill>
                <a:effectLst/>
                <a:latin typeface="Times New Roman" panose="02020603050405020304" pitchFamily="18" charset="0"/>
              </a:rPr>
              <a:t>   </a:t>
            </a:r>
            <a:r>
              <a:rPr kumimoji="0" lang="ru-RU" altLang="ru-RU" sz="1300" b="0" i="0" u="none" strike="noStrike" cap="none" normalizeH="0" baseline="0" dirty="0">
                <a:ln>
                  <a:noFill/>
                </a:ln>
                <a:solidFill>
                  <a:srgbClr val="000000"/>
                </a:solidFill>
                <a:effectLst/>
                <a:latin typeface="Times New Roman" panose="02020603050405020304" pitchFamily="18" charset="0"/>
              </a:rPr>
              <a:t>      </a:t>
            </a:r>
            <a:r>
              <a:rPr kumimoji="0" lang="ru-RU" altLang="ru-RU" sz="1800" b="0" i="0" u="none" strike="noStrike" cap="none" normalizeH="0" baseline="0" dirty="0">
                <a:ln>
                  <a:noFill/>
                </a:ln>
                <a:solidFill>
                  <a:srgbClr val="000000"/>
                </a:solidFill>
                <a:effectLst/>
                <a:latin typeface="Times New Roman" panose="02020603050405020304" pitchFamily="18" charset="0"/>
              </a:rPr>
              <a:t>   </a:t>
            </a:r>
            <a:r>
              <a:rPr kumimoji="0" lang="ru-RU" altLang="ru-RU" sz="1300" b="0" i="0" u="none" strike="noStrike" cap="none" normalizeH="0" baseline="0" dirty="0">
                <a:ln>
                  <a:noFill/>
                </a:ln>
                <a:solidFill>
                  <a:srgbClr val="000000"/>
                </a:solidFill>
                <a:effectLst/>
                <a:latin typeface="Times New Roman" panose="02020603050405020304" pitchFamily="18" charset="0"/>
              </a:rPr>
              <a:t>    </a:t>
            </a:r>
            <a:r>
              <a:rPr kumimoji="0" lang="ru-RU" altLang="ru-RU" sz="1800" b="0" i="0" u="none" strike="noStrike" cap="none" normalizeH="0" baseline="0" dirty="0">
                <a:ln>
                  <a:noFill/>
                </a:ln>
                <a:solidFill>
                  <a:srgbClr val="000000"/>
                </a:solidFill>
                <a:effectLst/>
                <a:latin typeface="Times New Roman" panose="02020603050405020304" pitchFamily="18" charset="0"/>
              </a:rPr>
              <a:t> </a:t>
            </a:r>
            <a:endParaRPr kumimoji="0" lang="ru-RU" altLang="ru-RU" sz="1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a:ln>
                  <a:noFill/>
                </a:ln>
                <a:solidFill>
                  <a:srgbClr val="000000"/>
                </a:solidFill>
                <a:effectLst/>
                <a:latin typeface="Times New Roman" panose="02020603050405020304" pitchFamily="18" charset="0"/>
              </a:rPr>
              <a:t>      </a:t>
            </a:r>
            <a:r>
              <a:rPr kumimoji="0" lang="ru-RU" altLang="ru-RU" sz="1800" b="0" i="1" u="none" strike="noStrike" cap="none" normalizeH="0" baseline="0" dirty="0">
                <a:ln>
                  <a:noFill/>
                </a:ln>
                <a:solidFill>
                  <a:srgbClr val="000000"/>
                </a:solidFill>
                <a:effectLst/>
                <a:latin typeface="Times New Roman" panose="02020603050405020304" pitchFamily="18" charset="0"/>
              </a:rPr>
              <a:t>  e – </a:t>
            </a:r>
            <a:r>
              <a:rPr kumimoji="0" lang="ru-RU" altLang="ru-RU" sz="1800" b="0" i="1" u="none" strike="noStrike" cap="none" normalizeH="0" baseline="0" dirty="0" err="1">
                <a:ln>
                  <a:noFill/>
                </a:ln>
                <a:solidFill>
                  <a:srgbClr val="000000"/>
                </a:solidFill>
                <a:effectLst/>
                <a:latin typeface="Times New Roman" panose="02020603050405020304" pitchFamily="18" charset="0"/>
              </a:rPr>
              <a:t>nu</a:t>
            </a:r>
            <a:r>
              <a:rPr kumimoji="0" lang="ru-RU" altLang="ru-RU" sz="1800" b="0" i="1" u="none" strike="noStrike" cap="none" normalizeH="0" baseline="0" dirty="0">
                <a:ln>
                  <a:noFill/>
                </a:ln>
                <a:solidFill>
                  <a:srgbClr val="000000"/>
                </a:solidFill>
                <a:effectLst/>
                <a:latin typeface="Times New Roman" panose="02020603050405020304" pitchFamily="18" charset="0"/>
              </a:rPr>
              <a:t> - </a:t>
            </a:r>
            <a:r>
              <a:rPr kumimoji="0" lang="ru-RU" altLang="ru-RU" sz="1800" b="0" i="1" u="none" strike="noStrike" cap="none" normalizeH="0" baseline="0" dirty="0" err="1">
                <a:ln>
                  <a:noFill/>
                </a:ln>
                <a:solidFill>
                  <a:srgbClr val="000000"/>
                </a:solidFill>
                <a:effectLst/>
                <a:latin typeface="Times New Roman" panose="02020603050405020304" pitchFamily="18" charset="0"/>
              </a:rPr>
              <a:t>ma</a:t>
            </a:r>
            <a:r>
              <a:rPr kumimoji="0" lang="ru-RU" altLang="ru-RU" sz="1800" b="0" i="1" u="none" strike="noStrike" cap="none" normalizeH="0" baseline="0" dirty="0">
                <a:ln>
                  <a:noFill/>
                </a:ln>
                <a:solidFill>
                  <a:srgbClr val="000000"/>
                </a:solidFill>
                <a:effectLst/>
                <a:latin typeface="Times New Roman" panose="02020603050405020304" pitchFamily="18" charset="0"/>
              </a:rPr>
              <a:t>  e - </a:t>
            </a:r>
            <a:r>
              <a:rPr kumimoji="0" lang="ru-RU" altLang="ru-RU" sz="1800" b="0" i="1" u="none" strike="noStrike" cap="none" normalizeH="0" baseline="0" dirty="0" err="1">
                <a:ln>
                  <a:noFill/>
                </a:ln>
                <a:solidFill>
                  <a:srgbClr val="000000"/>
                </a:solidFill>
                <a:effectLst/>
                <a:latin typeface="Times New Roman" panose="02020603050405020304" pitchFamily="18" charset="0"/>
              </a:rPr>
              <a:t>li</a:t>
            </a:r>
            <a:r>
              <a:rPr kumimoji="0" lang="ru-RU" altLang="ru-RU" sz="1800" b="0" i="1" u="none" strike="noStrike" cap="none" normalizeH="0" baseline="0" dirty="0">
                <a:ln>
                  <a:noFill/>
                </a:ln>
                <a:solidFill>
                  <a:srgbClr val="000000"/>
                </a:solidFill>
                <a:effectLst/>
                <a:latin typeface="Times New Roman" panose="02020603050405020304" pitchFamily="18" charset="0"/>
              </a:rPr>
              <a:t>  </a:t>
            </a:r>
            <a:r>
              <a:rPr kumimoji="0" lang="ru-RU" altLang="ru-RU" sz="700" b="0" i="1" u="none" strike="noStrike" cap="none" normalizeH="0" baseline="0" dirty="0">
                <a:ln>
                  <a:noFill/>
                </a:ln>
                <a:solidFill>
                  <a:srgbClr val="000000"/>
                </a:solidFill>
                <a:effectLst/>
                <a:latin typeface="Times New Roman" panose="02020603050405020304" pitchFamily="18" charset="0"/>
              </a:rPr>
              <a:t>   </a:t>
            </a:r>
            <a:endParaRPr kumimoji="0" lang="ru-RU" altLang="ru-RU" sz="1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a:ln>
                  <a:noFill/>
                </a:ln>
                <a:solidFill>
                  <a:srgbClr val="000000"/>
                </a:solidFill>
                <a:effectLst/>
                <a:latin typeface="Times New Roman" panose="02020603050405020304" pitchFamily="18" charset="0"/>
              </a:rPr>
              <a:t> </a:t>
            </a:r>
            <a:endParaRPr kumimoji="0" lang="ru-RU" altLang="ru-RU" sz="1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a:ln>
                  <a:noFill/>
                </a:ln>
                <a:solidFill>
                  <a:srgbClr val="000000"/>
                </a:solidFill>
                <a:effectLst/>
                <a:latin typeface="Times New Roman" panose="02020603050405020304" pitchFamily="18" charset="0"/>
              </a:rPr>
              <a:t>а полная строчка выглядит и читается так</a:t>
            </a:r>
            <a:r>
              <a:rPr kumimoji="0" lang="ru-RU" altLang="ru-RU" sz="1200" b="0" i="0" u="none" strike="noStrike" cap="none" normalizeH="0" baseline="30000" dirty="0">
                <a:ln>
                  <a:noFill/>
                </a:ln>
                <a:solidFill>
                  <a:srgbClr val="663622"/>
                </a:solidFill>
                <a:effectLst/>
                <a:latin typeface="Times New Roman" panose="02020603050405020304" pitchFamily="18" charset="0"/>
                <a:hlinkClick r:id="rId3"/>
              </a:rPr>
              <a:t>[</a:t>
            </a:r>
            <a:r>
              <a:rPr kumimoji="0" lang="ru-RU" altLang="ru-RU" sz="1200" b="0" i="0" u="none" strike="noStrike" cap="none" normalizeH="0" baseline="30000" dirty="0" bmk="">
                <a:ln>
                  <a:noFill/>
                </a:ln>
                <a:solidFill>
                  <a:srgbClr val="663622"/>
                </a:solidFill>
                <a:effectLst/>
                <a:latin typeface="Times New Roman" panose="02020603050405020304" pitchFamily="18" charset="0"/>
                <a:hlinkClick r:id="rId3"/>
              </a:rPr>
              <a:t>2]</a:t>
            </a:r>
            <a:r>
              <a:rPr kumimoji="0" lang="ru-RU" altLang="ru-RU" sz="800" b="0" i="0" u="none" strike="noStrike" cap="none" normalizeH="0" baseline="0" dirty="0" bmk="">
                <a:ln>
                  <a:noFill/>
                </a:ln>
                <a:solidFill>
                  <a:srgbClr val="000000"/>
                </a:solidFill>
                <a:effectLst/>
                <a:latin typeface="Times New Roman" panose="02020603050405020304" pitchFamily="18" charset="0"/>
              </a:rPr>
              <a:t>:</a:t>
            </a:r>
            <a:endParaRPr kumimoji="0" lang="ru-RU" altLang="ru-RU" sz="1800" b="0" i="0" u="none" strike="noStrike" cap="none" normalizeH="0" baseline="0" dirty="0" bmk="">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bmk="">
                <a:ln>
                  <a:noFill/>
                </a:ln>
                <a:solidFill>
                  <a:srgbClr val="000000"/>
                </a:solidFill>
                <a:effectLst/>
                <a:latin typeface="Times New Roman" panose="02020603050405020304" pitchFamily="18" charset="0"/>
              </a:rPr>
              <a:t> </a:t>
            </a:r>
            <a:endParaRPr kumimoji="0" lang="ru-RU" altLang="ru-RU" sz="1800" b="0" i="0" u="none" strike="noStrike" cap="none" normalizeH="0" baseline="0" dirty="0" bmk="">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bmk="">
                <a:ln>
                  <a:noFill/>
                </a:ln>
                <a:solidFill>
                  <a:srgbClr val="000000"/>
                </a:solidFill>
                <a:effectLst/>
                <a:latin typeface="Times New Roman" panose="02020603050405020304" pitchFamily="18" charset="0"/>
              </a:rPr>
              <a:t>   </a:t>
            </a:r>
            <a:r>
              <a:rPr kumimoji="0" lang="ru-RU" altLang="ru-RU" sz="1300" b="0" i="0" u="none" strike="noStrike" cap="none" normalizeH="0" baseline="0" dirty="0" bmk="">
                <a:ln>
                  <a:noFill/>
                </a:ln>
                <a:solidFill>
                  <a:srgbClr val="000000"/>
                </a:solidFill>
                <a:effectLst/>
                <a:latin typeface="Times New Roman" panose="02020603050405020304" pitchFamily="18" charset="0"/>
              </a:rPr>
              <a:t>      </a:t>
            </a:r>
            <a:r>
              <a:rPr kumimoji="0" lang="ru-RU" altLang="ru-RU" sz="1800" b="0" i="0" u="none" strike="noStrike" cap="none" normalizeH="0" baseline="0" dirty="0" bmk="">
                <a:ln>
                  <a:noFill/>
                </a:ln>
                <a:solidFill>
                  <a:srgbClr val="000000"/>
                </a:solidFill>
                <a:effectLst/>
                <a:latin typeface="Times New Roman" panose="02020603050405020304" pitchFamily="18" charset="0"/>
              </a:rPr>
              <a:t>  </a:t>
            </a:r>
            <a:r>
              <a:rPr kumimoji="0" lang="ru-RU" altLang="ru-RU" sz="1000" b="0" i="0" u="none" strike="noStrike" cap="none" normalizeH="0" baseline="0" dirty="0" bmk="">
                <a:ln>
                  <a:noFill/>
                </a:ln>
                <a:solidFill>
                  <a:srgbClr val="000000"/>
                </a:solidFill>
                <a:effectLst/>
                <a:latin typeface="Times New Roman" panose="02020603050405020304" pitchFamily="18" charset="0"/>
              </a:rPr>
              <a:t>      </a:t>
            </a:r>
            <a:r>
              <a:rPr kumimoji="0" lang="ru-RU" altLang="ru-RU" sz="1800" b="0" i="0" u="none" strike="noStrike" cap="none" normalizeH="0" baseline="0" dirty="0" bmk="">
                <a:ln>
                  <a:noFill/>
                </a:ln>
                <a:solidFill>
                  <a:srgbClr val="000000"/>
                </a:solidFill>
                <a:effectLst/>
                <a:latin typeface="Times New Roman" panose="02020603050405020304" pitchFamily="18" charset="0"/>
              </a:rPr>
              <a:t>  </a:t>
            </a:r>
            <a:r>
              <a:rPr kumimoji="0" lang="ru-RU" altLang="ru-RU" sz="1500" b="0" i="0" u="none" strike="noStrike" cap="none" normalizeH="0" baseline="0" dirty="0" bmk="">
                <a:ln>
                  <a:noFill/>
                </a:ln>
                <a:solidFill>
                  <a:srgbClr val="000000"/>
                </a:solidFill>
                <a:effectLst/>
                <a:latin typeface="Times New Roman" panose="02020603050405020304" pitchFamily="18" charset="0"/>
              </a:rPr>
              <a:t>    </a:t>
            </a:r>
            <a:r>
              <a:rPr kumimoji="0" lang="ru-RU" altLang="ru-RU" sz="1800" b="0" i="0" u="none" strike="noStrike" cap="none" normalizeH="0" baseline="0" dirty="0" bmk="">
                <a:ln>
                  <a:noFill/>
                </a:ln>
                <a:solidFill>
                  <a:srgbClr val="000000"/>
                </a:solidFill>
                <a:effectLst/>
                <a:latin typeface="Times New Roman" panose="02020603050405020304" pitchFamily="18" charset="0"/>
              </a:rPr>
              <a:t>  </a:t>
            </a:r>
            <a:r>
              <a:rPr kumimoji="0" lang="ru-RU" altLang="ru-RU" sz="1300" b="0" i="0" u="none" strike="noStrike" cap="none" normalizeH="0" baseline="0" dirty="0" bmk="">
                <a:ln>
                  <a:noFill/>
                </a:ln>
                <a:solidFill>
                  <a:srgbClr val="000000"/>
                </a:solidFill>
                <a:effectLst/>
                <a:latin typeface="Times New Roman" panose="02020603050405020304" pitchFamily="18" charset="0"/>
              </a:rPr>
              <a:t>      </a:t>
            </a:r>
            <a:r>
              <a:rPr kumimoji="0" lang="ru-RU" altLang="ru-RU" sz="1800" b="0" i="0" u="none" strike="noStrike" cap="none" normalizeH="0" baseline="0" dirty="0" bmk="">
                <a:ln>
                  <a:noFill/>
                </a:ln>
                <a:solidFill>
                  <a:srgbClr val="000000"/>
                </a:solidFill>
                <a:effectLst/>
                <a:latin typeface="Times New Roman" panose="02020603050405020304" pitchFamily="18" charset="0"/>
              </a:rPr>
              <a:t>  </a:t>
            </a:r>
            <a:r>
              <a:rPr kumimoji="0" lang="ru-RU" altLang="ru-RU" sz="1300" b="0" i="0" u="none" strike="noStrike" cap="none" normalizeH="0" baseline="0" dirty="0" bmk="">
                <a:ln>
                  <a:noFill/>
                </a:ln>
                <a:solidFill>
                  <a:srgbClr val="000000"/>
                </a:solidFill>
                <a:effectLst/>
                <a:latin typeface="Times New Roman" panose="02020603050405020304" pitchFamily="18" charset="0"/>
              </a:rPr>
              <a:t>    </a:t>
            </a:r>
            <a:r>
              <a:rPr kumimoji="0" lang="ru-RU" altLang="ru-RU" sz="1800" b="0" i="0" u="none" strike="noStrike" cap="none" normalizeH="0" baseline="0" dirty="0" bmk="">
                <a:ln>
                  <a:noFill/>
                </a:ln>
                <a:solidFill>
                  <a:srgbClr val="000000"/>
                </a:solidFill>
                <a:effectLst/>
                <a:latin typeface="Times New Roman" panose="02020603050405020304" pitchFamily="18" charset="0"/>
              </a:rPr>
              <a:t>  </a:t>
            </a:r>
            <a:r>
              <a:rPr kumimoji="0" lang="ru-RU" altLang="ru-RU" sz="1300" b="0" i="0" u="none" strike="noStrike" cap="none" normalizeH="0" baseline="0" dirty="0" bmk="">
                <a:ln>
                  <a:noFill/>
                </a:ln>
                <a:solidFill>
                  <a:srgbClr val="000000"/>
                </a:solidFill>
                <a:effectLst/>
                <a:latin typeface="Times New Roman" panose="02020603050405020304" pitchFamily="18" charset="0"/>
              </a:rPr>
              <a:t>        </a:t>
            </a:r>
            <a:r>
              <a:rPr kumimoji="0" lang="ru-RU" altLang="ru-RU" sz="1800" b="0" i="0" u="none" strike="noStrike" cap="none" normalizeH="0" baseline="0" dirty="0" bmk="">
                <a:ln>
                  <a:noFill/>
                </a:ln>
                <a:solidFill>
                  <a:srgbClr val="000000"/>
                </a:solidFill>
                <a:effectLst/>
                <a:latin typeface="Times New Roman" panose="02020603050405020304" pitchFamily="18" charset="0"/>
              </a:rPr>
              <a:t>  </a:t>
            </a:r>
            <a:r>
              <a:rPr kumimoji="0" lang="ru-RU" altLang="ru-RU" sz="1300" b="0" i="0" u="none" strike="noStrike" cap="none" normalizeH="0" baseline="0" dirty="0" bmk="">
                <a:ln>
                  <a:noFill/>
                </a:ln>
                <a:solidFill>
                  <a:srgbClr val="000000"/>
                </a:solidFill>
                <a:effectLst/>
                <a:latin typeface="Times New Roman" panose="02020603050405020304" pitchFamily="18" charset="0"/>
              </a:rPr>
              <a:t>        </a:t>
            </a:r>
            <a:r>
              <a:rPr kumimoji="0" lang="ru-RU" altLang="ru-RU" sz="1800" b="0" i="0" u="none" strike="noStrike" cap="none" normalizeH="0" baseline="0" dirty="0" bmk="">
                <a:ln>
                  <a:noFill/>
                </a:ln>
                <a:solidFill>
                  <a:srgbClr val="000000"/>
                </a:solidFill>
                <a:effectLst/>
                <a:latin typeface="Times New Roman" panose="02020603050405020304" pitchFamily="18" charset="0"/>
              </a:rPr>
              <a:t>  </a:t>
            </a:r>
            <a:r>
              <a:rPr kumimoji="0" lang="ru-RU" altLang="ru-RU" sz="1200" b="0" i="0" u="none" strike="noStrike" cap="none" normalizeH="0" baseline="0" dirty="0" bmk="">
                <a:ln>
                  <a:noFill/>
                </a:ln>
                <a:solidFill>
                  <a:srgbClr val="000000"/>
                </a:solidFill>
                <a:effectLst/>
                <a:latin typeface="Times New Roman" panose="02020603050405020304" pitchFamily="18" charset="0"/>
              </a:rPr>
              <a:t>         </a:t>
            </a:r>
            <a:r>
              <a:rPr kumimoji="0" lang="ru-RU" altLang="ru-RU" sz="1800" b="0" i="0" u="none" strike="noStrike" cap="none" normalizeH="0" baseline="0" dirty="0" bmk="">
                <a:ln>
                  <a:noFill/>
                </a:ln>
                <a:solidFill>
                  <a:srgbClr val="000000"/>
                </a:solidFill>
                <a:effectLst/>
                <a:latin typeface="Times New Roman" panose="02020603050405020304" pitchFamily="18" charset="0"/>
              </a:rPr>
              <a:t>  </a:t>
            </a:r>
            <a:r>
              <a:rPr kumimoji="0" lang="ru-RU" altLang="ru-RU" sz="1300" b="0" i="0" u="none" strike="noStrike" cap="none" normalizeH="0" baseline="0" dirty="0" bmk="">
                <a:ln>
                  <a:noFill/>
                </a:ln>
                <a:solidFill>
                  <a:srgbClr val="000000"/>
                </a:solidFill>
                <a:effectLst/>
                <a:latin typeface="Times New Roman" panose="02020603050405020304" pitchFamily="18" charset="0"/>
              </a:rPr>
              <a:t>          </a:t>
            </a:r>
            <a:r>
              <a:rPr kumimoji="0" lang="ru-RU" altLang="ru-RU" sz="1800" b="0" i="0" u="none" strike="noStrike" cap="none" normalizeH="0" baseline="0" dirty="0" bmk="">
                <a:ln>
                  <a:noFill/>
                </a:ln>
                <a:solidFill>
                  <a:srgbClr val="000000"/>
                </a:solidFill>
                <a:effectLst/>
                <a:latin typeface="Times New Roman" panose="02020603050405020304" pitchFamily="18" charset="0"/>
              </a:rPr>
              <a:t>  </a:t>
            </a:r>
            <a:r>
              <a:rPr kumimoji="0" lang="ru-RU" altLang="ru-RU" sz="1300" b="0" i="0" u="none" strike="noStrike" cap="none" normalizeH="0" baseline="0" dirty="0" bmk="">
                <a:ln>
                  <a:noFill/>
                </a:ln>
                <a:solidFill>
                  <a:srgbClr val="000000"/>
                </a:solidFill>
                <a:effectLst/>
                <a:latin typeface="Times New Roman" panose="02020603050405020304" pitchFamily="18" charset="0"/>
              </a:rPr>
              <a:t>      </a:t>
            </a:r>
            <a:r>
              <a:rPr kumimoji="0" lang="ru-RU" altLang="ru-RU" sz="1800" b="0" i="0" u="none" strike="noStrike" cap="none" normalizeH="0" baseline="0" dirty="0" bmk="">
                <a:ln>
                  <a:noFill/>
                </a:ln>
                <a:solidFill>
                  <a:srgbClr val="000000"/>
                </a:solidFill>
                <a:effectLst/>
                <a:latin typeface="Times New Roman" panose="02020603050405020304" pitchFamily="18" charset="0"/>
              </a:rPr>
              <a:t>  </a:t>
            </a:r>
            <a:r>
              <a:rPr kumimoji="0" lang="ru-RU" altLang="ru-RU" sz="1500" b="0" i="0" u="none" strike="noStrike" cap="none" normalizeH="0" baseline="0" dirty="0" bmk="">
                <a:ln>
                  <a:noFill/>
                </a:ln>
                <a:solidFill>
                  <a:srgbClr val="000000"/>
                </a:solidFill>
                <a:effectLst/>
                <a:latin typeface="Times New Roman" panose="02020603050405020304" pitchFamily="18" charset="0"/>
              </a:rPr>
              <a:t>    </a:t>
            </a:r>
            <a:r>
              <a:rPr kumimoji="0" lang="ru-RU" altLang="ru-RU" sz="1800" b="0" i="0" u="none" strike="noStrike" cap="none" normalizeH="0" baseline="0" dirty="0" bmk="">
                <a:ln>
                  <a:noFill/>
                </a:ln>
                <a:solidFill>
                  <a:srgbClr val="000000"/>
                </a:solidFill>
                <a:effectLst/>
                <a:latin typeface="Times New Roman" panose="02020603050405020304" pitchFamily="18" charset="0"/>
              </a:rPr>
              <a:t>  </a:t>
            </a:r>
            <a:r>
              <a:rPr kumimoji="0" lang="ru-RU" altLang="ru-RU" sz="1200" b="0" i="0" u="none" strike="noStrike" cap="none" normalizeH="0" baseline="0" dirty="0" bmk="">
                <a:ln>
                  <a:noFill/>
                </a:ln>
                <a:solidFill>
                  <a:srgbClr val="000000"/>
                </a:solidFill>
                <a:effectLst/>
                <a:latin typeface="Times New Roman" panose="02020603050405020304" pitchFamily="18" charset="0"/>
              </a:rPr>
              <a:t>        </a:t>
            </a:r>
            <a:br>
              <a:rPr kumimoji="0" lang="fr-FR" altLang="ru-RU" sz="1800" b="0" i="0" u="none" strike="noStrike" cap="none" normalizeH="0" baseline="0" dirty="0" bmk="">
                <a:ln>
                  <a:noFill/>
                </a:ln>
                <a:solidFill>
                  <a:srgbClr val="000000"/>
                </a:solidFill>
                <a:effectLst/>
                <a:latin typeface="Times New Roman" panose="02020603050405020304" pitchFamily="18" charset="0"/>
              </a:rPr>
            </a:br>
            <a:r>
              <a:rPr kumimoji="0" lang="fr-FR" altLang="ru-RU" sz="1800" b="0" i="0" u="none" strike="noStrike" cap="none" normalizeH="0" baseline="0" dirty="0" bmk="">
                <a:ln>
                  <a:noFill/>
                </a:ln>
                <a:solidFill>
                  <a:srgbClr val="000000"/>
                </a:solidFill>
                <a:effectLst/>
                <a:latin typeface="Times New Roman" panose="02020603050405020304" pitchFamily="18" charset="0"/>
              </a:rPr>
              <a:t>    </a:t>
            </a:r>
            <a:r>
              <a:rPr kumimoji="0" lang="fr-FR" altLang="ru-RU" sz="1800" b="0" i="1" u="none" strike="noStrike" cap="none" normalizeH="0" baseline="0" dirty="0" bmk="">
                <a:ln>
                  <a:noFill/>
                </a:ln>
                <a:solidFill>
                  <a:srgbClr val="000000"/>
                </a:solidFill>
                <a:effectLst/>
                <a:latin typeface="Times New Roman" panose="02020603050405020304" pitchFamily="18" charset="0"/>
              </a:rPr>
              <a:t>e–nu–ma   e-</a:t>
            </a:r>
            <a:r>
              <a:rPr kumimoji="0" lang="fr-FR" altLang="ru-RU" sz="1800" b="0" i="1" u="none" strike="noStrike" cap="none" normalizeH="0" baseline="0" dirty="0" err="1" bmk="">
                <a:ln>
                  <a:noFill/>
                </a:ln>
                <a:solidFill>
                  <a:srgbClr val="000000"/>
                </a:solidFill>
                <a:effectLst/>
                <a:latin typeface="Times New Roman" panose="02020603050405020304" pitchFamily="18" charset="0"/>
              </a:rPr>
              <a:t>lish</a:t>
            </a:r>
            <a:r>
              <a:rPr kumimoji="0" lang="fr-FR" altLang="ru-RU" sz="1800" b="0" i="1" u="none" strike="noStrike" cap="none" normalizeH="0" baseline="0" dirty="0" bmk="">
                <a:ln>
                  <a:noFill/>
                </a:ln>
                <a:solidFill>
                  <a:srgbClr val="000000"/>
                </a:solidFill>
                <a:effectLst/>
                <a:latin typeface="Times New Roman" panose="02020603050405020304" pitchFamily="18" charset="0"/>
              </a:rPr>
              <a:t>   la    na-bu      -ú     </a:t>
            </a:r>
            <a:r>
              <a:rPr kumimoji="0" lang="fr-FR" altLang="ru-RU" sz="1800" b="0" i="1" u="none" strike="noStrike" cap="none" normalizeH="0" baseline="0" dirty="0" err="1" bmk="">
                <a:ln>
                  <a:noFill/>
                </a:ln>
                <a:solidFill>
                  <a:srgbClr val="000000"/>
                </a:solidFill>
                <a:effectLst/>
                <a:latin typeface="Times New Roman" panose="02020603050405020304" pitchFamily="18" charset="0"/>
              </a:rPr>
              <a:t>shá</a:t>
            </a:r>
            <a:r>
              <a:rPr kumimoji="0" lang="fr-FR" altLang="ru-RU" sz="1800" b="0" i="1" u="none" strike="noStrike" cap="none" normalizeH="0" baseline="0" dirty="0" bmk="">
                <a:ln>
                  <a:noFill/>
                </a:ln>
                <a:solidFill>
                  <a:srgbClr val="000000"/>
                </a:solidFill>
                <a:effectLst/>
                <a:latin typeface="Times New Roman" panose="02020603050405020304" pitchFamily="18" charset="0"/>
              </a:rPr>
              <a:t>-ma-mu</a:t>
            </a:r>
            <a:endParaRPr kumimoji="0" lang="fr-FR" altLang="ru-RU" sz="1800" b="0" i="0" u="none" strike="noStrike" cap="none" normalizeH="0" baseline="0" dirty="0" bmk="">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br>
              <a:rPr kumimoji="0" lang="fr-FR" altLang="ru-RU" sz="1800" b="0" i="0" u="none" strike="noStrike" cap="none" normalizeH="0" baseline="0" dirty="0" bmk="">
                <a:ln>
                  <a:noFill/>
                </a:ln>
                <a:solidFill>
                  <a:srgbClr val="000000"/>
                </a:solidFill>
                <a:effectLst/>
                <a:latin typeface="Times New Roman" panose="02020603050405020304" pitchFamily="18" charset="0"/>
              </a:rPr>
            </a:br>
            <a:r>
              <a:rPr kumimoji="0" lang="fr-FR" altLang="ru-RU" sz="1800" b="1" i="0" u="none" strike="noStrike" cap="none" normalizeH="0" baseline="0" dirty="0" err="1" bmk="">
                <a:ln>
                  <a:noFill/>
                </a:ln>
                <a:solidFill>
                  <a:srgbClr val="000000"/>
                </a:solidFill>
                <a:effectLst/>
                <a:latin typeface="Times New Roman" panose="02020603050405020304" pitchFamily="18" charset="0"/>
              </a:rPr>
              <a:t>enüma</a:t>
            </a:r>
            <a:r>
              <a:rPr kumimoji="0" lang="fr-FR" altLang="ru-RU" sz="1800" b="1" i="0" u="none" strike="noStrike" cap="none" normalizeH="0" baseline="0" dirty="0" bmk="">
                <a:ln>
                  <a:noFill/>
                </a:ln>
                <a:solidFill>
                  <a:srgbClr val="000000"/>
                </a:solidFill>
                <a:effectLst/>
                <a:latin typeface="Times New Roman" panose="02020603050405020304" pitchFamily="18" charset="0"/>
              </a:rPr>
              <a:t> </a:t>
            </a:r>
            <a:r>
              <a:rPr kumimoji="0" lang="fr-FR" altLang="ru-RU" sz="1800" b="1" i="0" u="none" strike="noStrike" cap="none" normalizeH="0" baseline="0" dirty="0" err="1" bmk="">
                <a:ln>
                  <a:noFill/>
                </a:ln>
                <a:solidFill>
                  <a:srgbClr val="000000"/>
                </a:solidFill>
                <a:effectLst/>
                <a:latin typeface="Times New Roman" panose="02020603050405020304" pitchFamily="18" charset="0"/>
              </a:rPr>
              <a:t>elish</a:t>
            </a:r>
            <a:r>
              <a:rPr kumimoji="0" lang="fr-FR" altLang="ru-RU" sz="1800" b="1" i="0" u="none" strike="noStrike" cap="none" normalizeH="0" baseline="0" dirty="0" bmk="">
                <a:ln>
                  <a:noFill/>
                </a:ln>
                <a:solidFill>
                  <a:srgbClr val="000000"/>
                </a:solidFill>
                <a:effectLst/>
                <a:latin typeface="Times New Roman" panose="02020603050405020304" pitchFamily="18" charset="0"/>
              </a:rPr>
              <a:t> </a:t>
            </a:r>
            <a:r>
              <a:rPr kumimoji="0" lang="fr-FR" altLang="ru-RU" sz="1800" b="1" i="0" u="none" strike="noStrike" cap="none" normalizeH="0" baseline="0" dirty="0" err="1" bmk="">
                <a:ln>
                  <a:noFill/>
                </a:ln>
                <a:solidFill>
                  <a:srgbClr val="000000"/>
                </a:solidFill>
                <a:effectLst/>
                <a:latin typeface="Times New Roman" panose="02020603050405020304" pitchFamily="18" charset="0"/>
              </a:rPr>
              <a:t>lä</a:t>
            </a:r>
            <a:r>
              <a:rPr kumimoji="0" lang="fr-FR" altLang="ru-RU" sz="1800" b="1" i="0" u="none" strike="noStrike" cap="none" normalizeH="0" baseline="0" dirty="0" bmk="">
                <a:ln>
                  <a:noFill/>
                </a:ln>
                <a:solidFill>
                  <a:srgbClr val="000000"/>
                </a:solidFill>
                <a:effectLst/>
                <a:latin typeface="Times New Roman" panose="02020603050405020304" pitchFamily="18" charset="0"/>
              </a:rPr>
              <a:t> </a:t>
            </a:r>
            <a:r>
              <a:rPr kumimoji="0" lang="fr-FR" altLang="ru-RU" sz="1800" b="1" i="0" u="none" strike="noStrike" cap="none" normalizeH="0" baseline="0" dirty="0" err="1" bmk="">
                <a:ln>
                  <a:noFill/>
                </a:ln>
                <a:solidFill>
                  <a:srgbClr val="000000"/>
                </a:solidFill>
                <a:effectLst/>
                <a:latin typeface="Times New Roman" panose="02020603050405020304" pitchFamily="18" charset="0"/>
              </a:rPr>
              <a:t>nabû</a:t>
            </a:r>
            <a:r>
              <a:rPr kumimoji="0" lang="fr-FR" altLang="ru-RU" sz="1800" b="1" i="0" u="none" strike="noStrike" cap="none" normalizeH="0" baseline="0" dirty="0" bmk="">
                <a:ln>
                  <a:noFill/>
                </a:ln>
                <a:solidFill>
                  <a:srgbClr val="000000"/>
                </a:solidFill>
                <a:effectLst/>
                <a:latin typeface="Times New Roman" panose="02020603050405020304" pitchFamily="18" charset="0"/>
              </a:rPr>
              <a:t> </a:t>
            </a:r>
            <a:r>
              <a:rPr kumimoji="0" lang="fr-FR" altLang="ru-RU" sz="1800" b="1" i="0" u="none" strike="noStrike" cap="none" normalizeH="0" baseline="0" dirty="0" err="1" bmk="">
                <a:ln>
                  <a:noFill/>
                </a:ln>
                <a:solidFill>
                  <a:srgbClr val="000000"/>
                </a:solidFill>
                <a:effectLst/>
                <a:latin typeface="Times New Roman" panose="02020603050405020304" pitchFamily="18" charset="0"/>
              </a:rPr>
              <a:t>shamämü</a:t>
            </a:r>
            <a:r>
              <a:rPr kumimoji="0" lang="fr-FR" altLang="ru-RU" sz="1800" b="1" i="0" u="none" strike="noStrike" cap="none" normalizeH="0" baseline="0" dirty="0" bmk="">
                <a:ln>
                  <a:noFill/>
                </a:ln>
                <a:solidFill>
                  <a:srgbClr val="000000"/>
                </a:solidFill>
                <a:effectLst/>
                <a:latin typeface="Times New Roman" panose="02020603050405020304" pitchFamily="18" charset="0"/>
              </a:rPr>
              <a:t> -</a:t>
            </a:r>
            <a:r>
              <a:rPr kumimoji="0" lang="fr-FR" altLang="ru-RU" sz="1800" b="0" i="0" u="none" strike="noStrike" cap="none" normalizeH="0" baseline="0" dirty="0" bmk="">
                <a:ln>
                  <a:noFill/>
                </a:ln>
                <a:solidFill>
                  <a:srgbClr val="000000"/>
                </a:solidFill>
                <a:effectLst/>
                <a:latin typeface="Times New Roman" panose="02020603050405020304" pitchFamily="18" charset="0"/>
              </a:rPr>
              <a:t> </a:t>
            </a:r>
            <a:endParaRPr kumimoji="0" lang="ru-RU" altLang="ru-RU" sz="1800" b="0" i="0" u="none" strike="noStrike" cap="none" normalizeH="0" baseline="0" dirty="0" bmk="">
              <a:ln>
                <a:noFill/>
              </a:ln>
              <a:solidFill>
                <a:srgbClr val="000000"/>
              </a:solidFill>
              <a:effectLst/>
              <a:latin typeface="Times New Roman" panose="02020603050405020304" pitchFamily="18"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ru-RU" sz="1800" b="0" i="0" u="none" strike="noStrike" cap="none" normalizeH="0" baseline="0" dirty="0" bmk="">
                <a:ln>
                  <a:noFill/>
                </a:ln>
                <a:solidFill>
                  <a:srgbClr val="000000"/>
                </a:solidFill>
                <a:effectLst/>
                <a:latin typeface="Times New Roman" panose="02020603050405020304" pitchFamily="18" charset="0"/>
              </a:rPr>
              <a:t>'</a:t>
            </a:r>
            <a:r>
              <a:rPr kumimoji="0" lang="fr-FR" altLang="ru-RU" sz="1800" b="0" i="0" u="none" strike="noStrike" cap="none" normalizeH="0" baseline="0" dirty="0" err="1" bmk="">
                <a:ln>
                  <a:noFill/>
                </a:ln>
                <a:solidFill>
                  <a:srgbClr val="000000"/>
                </a:solidFill>
                <a:effectLst/>
                <a:latin typeface="Times New Roman" panose="02020603050405020304" pitchFamily="18" charset="0"/>
              </a:rPr>
              <a:t>When</a:t>
            </a:r>
            <a:r>
              <a:rPr kumimoji="0" lang="fr-FR" altLang="ru-RU" sz="1800" b="0" i="0" u="none" strike="noStrike" cap="none" normalizeH="0" baseline="0" dirty="0" bmk="">
                <a:ln>
                  <a:noFill/>
                </a:ln>
                <a:solidFill>
                  <a:srgbClr val="000000"/>
                </a:solidFill>
                <a:effectLst/>
                <a:latin typeface="Times New Roman" panose="02020603050405020304" pitchFamily="18" charset="0"/>
              </a:rPr>
              <a:t> </a:t>
            </a:r>
            <a:r>
              <a:rPr kumimoji="0" lang="fr-FR" altLang="ru-RU" sz="1800" b="0" i="0" u="none" strike="noStrike" cap="none" normalizeH="0" baseline="0" dirty="0" err="1" bmk="">
                <a:ln>
                  <a:noFill/>
                </a:ln>
                <a:solidFill>
                  <a:srgbClr val="000000"/>
                </a:solidFill>
                <a:effectLst/>
                <a:latin typeface="Times New Roman" panose="02020603050405020304" pitchFamily="18" charset="0"/>
              </a:rPr>
              <a:t>above</a:t>
            </a:r>
            <a:r>
              <a:rPr kumimoji="0" lang="fr-FR" altLang="ru-RU" sz="1800" b="0" i="0" u="none" strike="noStrike" cap="none" normalizeH="0" baseline="0" dirty="0" bmk="">
                <a:ln>
                  <a:noFill/>
                </a:ln>
                <a:solidFill>
                  <a:srgbClr val="000000"/>
                </a:solidFill>
                <a:effectLst/>
                <a:latin typeface="Times New Roman" panose="02020603050405020304" pitchFamily="18" charset="0"/>
              </a:rPr>
              <a:t> </a:t>
            </a:r>
            <a:r>
              <a:rPr kumimoji="0" lang="fr-FR" altLang="ru-RU" sz="1800" b="0" i="0" u="none" strike="noStrike" cap="none" normalizeH="0" baseline="0" dirty="0" err="1" bmk="">
                <a:ln>
                  <a:noFill/>
                </a:ln>
                <a:solidFill>
                  <a:srgbClr val="000000"/>
                </a:solidFill>
                <a:effectLst/>
                <a:latin typeface="Times New Roman" panose="02020603050405020304" pitchFamily="18" charset="0"/>
              </a:rPr>
              <a:t>heaven</a:t>
            </a:r>
            <a:r>
              <a:rPr kumimoji="0" lang="fr-FR" altLang="ru-RU" sz="1800" b="0" i="0" u="none" strike="noStrike" cap="none" normalizeH="0" baseline="0" dirty="0" bmk="">
                <a:ln>
                  <a:noFill/>
                </a:ln>
                <a:solidFill>
                  <a:srgbClr val="000000"/>
                </a:solidFill>
                <a:effectLst/>
                <a:latin typeface="Times New Roman" panose="02020603050405020304" pitchFamily="18" charset="0"/>
              </a:rPr>
              <a:t> </a:t>
            </a:r>
            <a:r>
              <a:rPr kumimoji="0" lang="fr-FR" altLang="ru-RU" sz="1800" b="0" i="0" u="none" strike="noStrike" cap="none" normalizeH="0" baseline="0" dirty="0" err="1" bmk="">
                <a:ln>
                  <a:noFill/>
                </a:ln>
                <a:solidFill>
                  <a:srgbClr val="000000"/>
                </a:solidFill>
                <a:effectLst/>
                <a:latin typeface="Times New Roman" panose="02020603050405020304" pitchFamily="18" charset="0"/>
              </a:rPr>
              <a:t>was</a:t>
            </a:r>
            <a:r>
              <a:rPr kumimoji="0" lang="fr-FR" altLang="ru-RU" sz="1800" b="0" i="0" u="none" strike="noStrike" cap="none" normalizeH="0" baseline="0" dirty="0" bmk="">
                <a:ln>
                  <a:noFill/>
                </a:ln>
                <a:solidFill>
                  <a:srgbClr val="000000"/>
                </a:solidFill>
                <a:effectLst/>
                <a:latin typeface="Times New Roman" panose="02020603050405020304" pitchFamily="18" charset="0"/>
              </a:rPr>
              <a:t> not (</a:t>
            </a:r>
            <a:r>
              <a:rPr kumimoji="0" lang="fr-FR" altLang="ru-RU" sz="1800" b="0" i="0" u="none" strike="noStrike" cap="none" normalizeH="0" baseline="0" dirty="0" err="1" bmk="">
                <a:ln>
                  <a:noFill/>
                </a:ln>
                <a:solidFill>
                  <a:srgbClr val="000000"/>
                </a:solidFill>
                <a:effectLst/>
                <a:latin typeface="Times New Roman" panose="02020603050405020304" pitchFamily="18" charset="0"/>
              </a:rPr>
              <a:t>yet</a:t>
            </a:r>
            <a:r>
              <a:rPr kumimoji="0" lang="fr-FR" altLang="ru-RU" sz="1800" b="0" i="0" u="none" strike="noStrike" cap="none" normalizeH="0" baseline="0" dirty="0" bmk="">
                <a:ln>
                  <a:noFill/>
                </a:ln>
                <a:solidFill>
                  <a:srgbClr val="000000"/>
                </a:solidFill>
                <a:effectLst/>
                <a:latin typeface="Times New Roman" panose="02020603050405020304" pitchFamily="18" charset="0"/>
              </a:rPr>
              <a:t>) </a:t>
            </a:r>
            <a:r>
              <a:rPr kumimoji="0" lang="fr-FR" altLang="ru-RU" sz="1800" b="0" i="0" u="none" strike="noStrike" cap="none" normalizeH="0" baseline="0" dirty="0" err="1" bmk="">
                <a:ln>
                  <a:noFill/>
                </a:ln>
                <a:solidFill>
                  <a:srgbClr val="000000"/>
                </a:solidFill>
                <a:effectLst/>
                <a:latin typeface="Times New Roman" panose="02020603050405020304" pitchFamily="18" charset="0"/>
              </a:rPr>
              <a:t>named</a:t>
            </a:r>
            <a:r>
              <a:rPr kumimoji="0" lang="fr-FR" altLang="ru-RU" sz="1800" b="0" i="0" u="none" strike="noStrike" cap="none" normalizeH="0" baseline="0" dirty="0" bmk="">
                <a:ln>
                  <a:noFill/>
                </a:ln>
                <a:solidFill>
                  <a:srgbClr val="000000"/>
                </a:solidFill>
                <a:effectLst/>
                <a:latin typeface="Times New Roman" panose="02020603050405020304" pitchFamily="18" charset="0"/>
              </a:rPr>
              <a:t>' – «</a:t>
            </a:r>
            <a:r>
              <a:rPr kumimoji="0" lang="fr-FR" altLang="ru-RU" sz="1800" b="0" i="0" u="none" strike="noStrike" cap="none" normalizeH="0" baseline="0" dirty="0" err="1" bmk="">
                <a:ln>
                  <a:noFill/>
                </a:ln>
                <a:solidFill>
                  <a:srgbClr val="000000"/>
                </a:solidFill>
                <a:effectLst/>
                <a:latin typeface="Times New Roman" panose="02020603050405020304" pitchFamily="18" charset="0"/>
              </a:rPr>
              <a:t>Когда</a:t>
            </a:r>
            <a:r>
              <a:rPr kumimoji="0" lang="fr-FR" altLang="ru-RU" sz="1800" b="0" i="0" u="none" strike="noStrike" cap="none" normalizeH="0" baseline="0" dirty="0" bmk="">
                <a:ln>
                  <a:noFill/>
                </a:ln>
                <a:solidFill>
                  <a:srgbClr val="000000"/>
                </a:solidFill>
                <a:effectLst/>
                <a:latin typeface="Times New Roman" panose="02020603050405020304" pitchFamily="18" charset="0"/>
              </a:rPr>
              <a:t> </a:t>
            </a:r>
            <a:r>
              <a:rPr kumimoji="0" lang="fr-FR" altLang="ru-RU" sz="1800" b="0" i="0" u="none" strike="noStrike" cap="none" normalizeH="0" baseline="0" dirty="0" err="1" bmk="">
                <a:ln>
                  <a:noFill/>
                </a:ln>
                <a:solidFill>
                  <a:srgbClr val="000000"/>
                </a:solidFill>
                <a:effectLst/>
                <a:latin typeface="Times New Roman" panose="02020603050405020304" pitchFamily="18" charset="0"/>
              </a:rPr>
              <a:t>вверху</a:t>
            </a:r>
            <a:r>
              <a:rPr kumimoji="0" lang="fr-FR" altLang="ru-RU" sz="1800" b="0" i="0" u="none" strike="noStrike" cap="none" normalizeH="0" baseline="0" dirty="0" bmk="">
                <a:ln>
                  <a:noFill/>
                </a:ln>
                <a:solidFill>
                  <a:srgbClr val="000000"/>
                </a:solidFill>
                <a:effectLst/>
                <a:latin typeface="Times New Roman" panose="02020603050405020304" pitchFamily="18" charset="0"/>
              </a:rPr>
              <a:t> </a:t>
            </a:r>
            <a:r>
              <a:rPr kumimoji="0" lang="fr-FR" altLang="ru-RU" sz="1800" b="0" i="0" u="none" strike="noStrike" cap="none" normalizeH="0" baseline="0" dirty="0" err="1" bmk="">
                <a:ln>
                  <a:noFill/>
                </a:ln>
                <a:solidFill>
                  <a:srgbClr val="000000"/>
                </a:solidFill>
                <a:effectLst/>
                <a:latin typeface="Times New Roman" panose="02020603050405020304" pitchFamily="18" charset="0"/>
              </a:rPr>
              <a:t>не</a:t>
            </a:r>
            <a:r>
              <a:rPr kumimoji="0" lang="fr-FR" altLang="ru-RU" sz="1800" b="0" i="0" u="none" strike="noStrike" cap="none" normalizeH="0" baseline="0" dirty="0" bmk="">
                <a:ln>
                  <a:noFill/>
                </a:ln>
                <a:solidFill>
                  <a:srgbClr val="000000"/>
                </a:solidFill>
                <a:effectLst/>
                <a:latin typeface="Times New Roman" panose="02020603050405020304" pitchFamily="18" charset="0"/>
              </a:rPr>
              <a:t> </a:t>
            </a:r>
            <a:r>
              <a:rPr kumimoji="0" lang="fr-FR" altLang="ru-RU" sz="1800" b="0" i="0" u="none" strike="noStrike" cap="none" normalizeH="0" baseline="0" dirty="0" err="1" bmk="">
                <a:ln>
                  <a:noFill/>
                </a:ln>
                <a:solidFill>
                  <a:srgbClr val="000000"/>
                </a:solidFill>
                <a:effectLst/>
                <a:latin typeface="Times New Roman" panose="02020603050405020304" pitchFamily="18" charset="0"/>
              </a:rPr>
              <a:t>названо</a:t>
            </a:r>
            <a:r>
              <a:rPr kumimoji="0" lang="fr-FR" altLang="ru-RU" sz="1800" b="0" i="0" u="none" strike="noStrike" cap="none" normalizeH="0" baseline="0" dirty="0" bmk="">
                <a:ln>
                  <a:noFill/>
                </a:ln>
                <a:solidFill>
                  <a:srgbClr val="000000"/>
                </a:solidFill>
                <a:effectLst/>
                <a:latin typeface="Times New Roman" panose="02020603050405020304" pitchFamily="18" charset="0"/>
              </a:rPr>
              <a:t> </a:t>
            </a:r>
            <a:r>
              <a:rPr kumimoji="0" lang="fr-FR" altLang="ru-RU" sz="1800" b="0" i="0" u="none" strike="noStrike" cap="none" normalizeH="0" baseline="0" dirty="0" err="1" bmk="">
                <a:ln>
                  <a:noFill/>
                </a:ln>
                <a:solidFill>
                  <a:srgbClr val="000000"/>
                </a:solidFill>
                <a:effectLst/>
                <a:latin typeface="Times New Roman" panose="02020603050405020304" pitchFamily="18" charset="0"/>
              </a:rPr>
              <a:t>небо</a:t>
            </a:r>
            <a:r>
              <a:rPr kumimoji="0" lang="fr-FR" altLang="ru-RU" sz="1800" b="0" i="0" u="none" strike="noStrike" cap="none" normalizeH="0" baseline="0" dirty="0" bmk="">
                <a:ln>
                  <a:noFill/>
                </a:ln>
                <a:solidFill>
                  <a:srgbClr val="000000"/>
                </a:solidFill>
                <a:effectLst/>
                <a:latin typeface="Times New Roman" panose="02020603050405020304" pitchFamily="18" charset="0"/>
              </a:rPr>
              <a:t>»</a:t>
            </a:r>
            <a:r>
              <a:rPr kumimoji="0" lang="fr-FR" altLang="ru-RU" sz="1200" b="0" i="0" u="none" strike="noStrike" cap="none" normalizeH="0" baseline="30000" dirty="0" bmk="">
                <a:ln>
                  <a:noFill/>
                </a:ln>
                <a:solidFill>
                  <a:srgbClr val="663622"/>
                </a:solidFill>
                <a:effectLst/>
                <a:latin typeface="Times New Roman" panose="02020603050405020304" pitchFamily="18" charset="0"/>
                <a:hlinkClick r:id="rId4"/>
              </a:rPr>
              <a:t>[3]</a:t>
            </a:r>
            <a:endParaRPr kumimoji="0" lang="fr-FR" altLang="ru-RU" sz="1800" b="0" i="0" u="none" strike="noStrike" cap="none" normalizeH="0" baseline="0" dirty="0">
              <a:ln>
                <a:noFill/>
              </a:ln>
              <a:solidFill>
                <a:schemeClr val="tx1"/>
              </a:solidFill>
              <a:effectLst/>
              <a:latin typeface="Arial" panose="020B0604020202020204" pitchFamily="34" charset="0"/>
            </a:endParaRPr>
          </a:p>
        </p:txBody>
      </p:sp>
      <p:pic>
        <p:nvPicPr>
          <p:cNvPr id="1045" name="Picture 21">
            <a:extLst>
              <a:ext uri="{FF2B5EF4-FFF2-40B4-BE49-F238E27FC236}">
                <a16:creationId xmlns:a16="http://schemas.microsoft.com/office/drawing/2014/main" id="{025B3ABE-3D9B-243A-29AF-FCC05F76E3B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1525" y="4199648"/>
            <a:ext cx="247650" cy="209550"/>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a:extLst>
              <a:ext uri="{FF2B5EF4-FFF2-40B4-BE49-F238E27FC236}">
                <a16:creationId xmlns:a16="http://schemas.microsoft.com/office/drawing/2014/main" id="{DA53CA3E-68D1-7714-B12E-45AB913B61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29805" y="4223460"/>
            <a:ext cx="190500" cy="161925"/>
          </a:xfrm>
          <a:prstGeom prst="rect">
            <a:avLst/>
          </a:prstGeom>
          <a:noFill/>
          <a:extLst>
            <a:ext uri="{909E8E84-426E-40DD-AFC4-6F175D3DCCD1}">
              <a14:hiddenFill xmlns:a14="http://schemas.microsoft.com/office/drawing/2010/main">
                <a:solidFill>
                  <a:srgbClr val="FFFFFF"/>
                </a:solidFill>
              </a14:hiddenFill>
            </a:ext>
          </a:extLst>
        </p:spPr>
      </p:pic>
      <p:pic>
        <p:nvPicPr>
          <p:cNvPr id="1047" name="Picture 23">
            <a:extLst>
              <a:ext uri="{FF2B5EF4-FFF2-40B4-BE49-F238E27FC236}">
                <a16:creationId xmlns:a16="http://schemas.microsoft.com/office/drawing/2014/main" id="{B660E2B9-CFF6-871A-296E-06F304A37D5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41639" y="4162752"/>
            <a:ext cx="190500" cy="238125"/>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a:extLst>
              <a:ext uri="{FF2B5EF4-FFF2-40B4-BE49-F238E27FC236}">
                <a16:creationId xmlns:a16="http://schemas.microsoft.com/office/drawing/2014/main" id="{A637196A-0E71-EC82-2E03-30D9F413E1A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41394" y="4223460"/>
            <a:ext cx="247650" cy="209550"/>
          </a:xfrm>
          <a:prstGeom prst="rect">
            <a:avLst/>
          </a:prstGeom>
          <a:noFill/>
          <a:extLst>
            <a:ext uri="{909E8E84-426E-40DD-AFC4-6F175D3DCCD1}">
              <a14:hiddenFill xmlns:a14="http://schemas.microsoft.com/office/drawing/2010/main">
                <a:solidFill>
                  <a:srgbClr val="FFFFFF"/>
                </a:solidFill>
              </a14:hiddenFill>
            </a:ext>
          </a:extLst>
        </p:spPr>
      </p:pic>
      <p:pic>
        <p:nvPicPr>
          <p:cNvPr id="1049" name="Picture 25">
            <a:extLst>
              <a:ext uri="{FF2B5EF4-FFF2-40B4-BE49-F238E27FC236}">
                <a16:creationId xmlns:a16="http://schemas.microsoft.com/office/drawing/2014/main" id="{4249372A-D5BD-2097-B6CE-9F77586CA65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65012" y="4223460"/>
            <a:ext cx="161925" cy="219075"/>
          </a:xfrm>
          <a:prstGeom prst="rect">
            <a:avLst/>
          </a:prstGeom>
          <a:noFill/>
          <a:extLst>
            <a:ext uri="{909E8E84-426E-40DD-AFC4-6F175D3DCCD1}">
              <a14:hiddenFill xmlns:a14="http://schemas.microsoft.com/office/drawing/2010/main">
                <a:solidFill>
                  <a:srgbClr val="FFFFFF"/>
                </a:solidFill>
              </a14:hiddenFill>
            </a:ext>
          </a:extLst>
        </p:spPr>
      </p:pic>
      <p:pic>
        <p:nvPicPr>
          <p:cNvPr id="1051" name="Picture 27">
            <a:extLst>
              <a:ext uri="{FF2B5EF4-FFF2-40B4-BE49-F238E27FC236}">
                <a16:creationId xmlns:a16="http://schemas.microsoft.com/office/drawing/2014/main" id="{64734A64-F56D-4F3F-C721-FBDD001276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3619" y="4981902"/>
            <a:ext cx="247650" cy="209550"/>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a:extLst>
              <a:ext uri="{FF2B5EF4-FFF2-40B4-BE49-F238E27FC236}">
                <a16:creationId xmlns:a16="http://schemas.microsoft.com/office/drawing/2014/main" id="{D9149A2D-E3C2-CC6B-DD3B-72C1664B078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55569" y="4981902"/>
            <a:ext cx="190500" cy="161925"/>
          </a:xfrm>
          <a:prstGeom prst="rect">
            <a:avLst/>
          </a:prstGeom>
          <a:noFill/>
          <a:extLst>
            <a:ext uri="{909E8E84-426E-40DD-AFC4-6F175D3DCCD1}">
              <a14:hiddenFill xmlns:a14="http://schemas.microsoft.com/office/drawing/2010/main">
                <a:solidFill>
                  <a:srgbClr val="FFFFFF"/>
                </a:solidFill>
              </a14:hiddenFill>
            </a:ext>
          </a:extLst>
        </p:spPr>
      </p:pic>
      <p:pic>
        <p:nvPicPr>
          <p:cNvPr id="1053" name="Picture 29">
            <a:extLst>
              <a:ext uri="{FF2B5EF4-FFF2-40B4-BE49-F238E27FC236}">
                <a16:creationId xmlns:a16="http://schemas.microsoft.com/office/drawing/2014/main" id="{713BC986-24E2-6606-E0A6-448718F8EC7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460369" y="4981902"/>
            <a:ext cx="190500" cy="238125"/>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a:extLst>
              <a:ext uri="{FF2B5EF4-FFF2-40B4-BE49-F238E27FC236}">
                <a16:creationId xmlns:a16="http://schemas.microsoft.com/office/drawing/2014/main" id="{E4AA0314-A0E7-029C-0C97-3044859CF7F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65169" y="4981902"/>
            <a:ext cx="247650" cy="209550"/>
          </a:xfrm>
          <a:prstGeom prst="rect">
            <a:avLst/>
          </a:prstGeom>
          <a:noFill/>
          <a:extLst>
            <a:ext uri="{909E8E84-426E-40DD-AFC4-6F175D3DCCD1}">
              <a14:hiddenFill xmlns:a14="http://schemas.microsoft.com/office/drawing/2010/main">
                <a:solidFill>
                  <a:srgbClr val="FFFFFF"/>
                </a:solidFill>
              </a14:hiddenFill>
            </a:ext>
          </a:extLst>
        </p:spPr>
      </p:pic>
      <p:pic>
        <p:nvPicPr>
          <p:cNvPr id="1055" name="Picture 31">
            <a:extLst>
              <a:ext uri="{FF2B5EF4-FFF2-40B4-BE49-F238E27FC236}">
                <a16:creationId xmlns:a16="http://schemas.microsoft.com/office/drawing/2014/main" id="{AB928195-216A-9CCB-A183-F0E0B6E6093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27119" y="4981902"/>
            <a:ext cx="161925" cy="219075"/>
          </a:xfrm>
          <a:prstGeom prst="rect">
            <a:avLst/>
          </a:prstGeom>
          <a:noFill/>
          <a:extLst>
            <a:ext uri="{909E8E84-426E-40DD-AFC4-6F175D3DCCD1}">
              <a14:hiddenFill xmlns:a14="http://schemas.microsoft.com/office/drawing/2010/main">
                <a:solidFill>
                  <a:srgbClr val="FFFFFF"/>
                </a:solidFill>
              </a14:hiddenFill>
            </a:ext>
          </a:extLst>
        </p:spPr>
      </p:pic>
      <p:pic>
        <p:nvPicPr>
          <p:cNvPr id="1056" name="Picture 32">
            <a:extLst>
              <a:ext uri="{FF2B5EF4-FFF2-40B4-BE49-F238E27FC236}">
                <a16:creationId xmlns:a16="http://schemas.microsoft.com/office/drawing/2014/main" id="{4BE511D2-777B-E9B9-5500-14BEB3B8B30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06519" y="4981902"/>
            <a:ext cx="295275" cy="209550"/>
          </a:xfrm>
          <a:prstGeom prst="rect">
            <a:avLst/>
          </a:prstGeom>
          <a:noFill/>
          <a:extLst>
            <a:ext uri="{909E8E84-426E-40DD-AFC4-6F175D3DCCD1}">
              <a14:hiddenFill xmlns:a14="http://schemas.microsoft.com/office/drawing/2010/main">
                <a:solidFill>
                  <a:srgbClr val="FFFFFF"/>
                </a:solidFill>
              </a14:hiddenFill>
            </a:ext>
          </a:extLst>
        </p:spPr>
      </p:pic>
      <p:pic>
        <p:nvPicPr>
          <p:cNvPr id="1057" name="Picture 33">
            <a:extLst>
              <a:ext uri="{FF2B5EF4-FFF2-40B4-BE49-F238E27FC236}">
                <a16:creationId xmlns:a16="http://schemas.microsoft.com/office/drawing/2014/main" id="{0F663A82-DA4F-78DB-7ABA-663BBF91F64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851019" y="4981902"/>
            <a:ext cx="314325" cy="20955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a:extLst>
              <a:ext uri="{FF2B5EF4-FFF2-40B4-BE49-F238E27FC236}">
                <a16:creationId xmlns:a16="http://schemas.microsoft.com/office/drawing/2014/main" id="{0C199EB8-EDD7-A2CF-2234-7F11A60C31B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95519" y="4981902"/>
            <a:ext cx="314325" cy="190500"/>
          </a:xfrm>
          <a:prstGeom prst="rect">
            <a:avLst/>
          </a:prstGeom>
          <a:noFill/>
          <a:extLst>
            <a:ext uri="{909E8E84-426E-40DD-AFC4-6F175D3DCCD1}">
              <a14:hiddenFill xmlns:a14="http://schemas.microsoft.com/office/drawing/2010/main">
                <a:solidFill>
                  <a:srgbClr val="FFFFFF"/>
                </a:solidFill>
              </a14:hiddenFill>
            </a:ext>
          </a:extLst>
        </p:spPr>
      </p:pic>
      <p:pic>
        <p:nvPicPr>
          <p:cNvPr id="1059" name="Picture 35">
            <a:extLst>
              <a:ext uri="{FF2B5EF4-FFF2-40B4-BE49-F238E27FC236}">
                <a16:creationId xmlns:a16="http://schemas.microsoft.com/office/drawing/2014/main" id="{3CE971C1-6D63-6186-C50F-DDDBA07324A4}"/>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52719" y="4981902"/>
            <a:ext cx="400050" cy="209550"/>
          </a:xfrm>
          <a:prstGeom prst="rect">
            <a:avLst/>
          </a:prstGeom>
          <a:noFill/>
          <a:extLst>
            <a:ext uri="{909E8E84-426E-40DD-AFC4-6F175D3DCCD1}">
              <a14:hiddenFill xmlns:a14="http://schemas.microsoft.com/office/drawing/2010/main">
                <a:solidFill>
                  <a:srgbClr val="FFFFFF"/>
                </a:solidFill>
              </a14:hiddenFill>
            </a:ext>
          </a:extLst>
        </p:spPr>
      </p:pic>
      <p:pic>
        <p:nvPicPr>
          <p:cNvPr id="1060" name="Picture 36">
            <a:extLst>
              <a:ext uri="{FF2B5EF4-FFF2-40B4-BE49-F238E27FC236}">
                <a16:creationId xmlns:a16="http://schemas.microsoft.com/office/drawing/2014/main" id="{AE30F8A3-D956-4A7F-7E4F-D0C0A78F28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279769" y="4981902"/>
            <a:ext cx="209550" cy="209550"/>
          </a:xfrm>
          <a:prstGeom prst="rect">
            <a:avLst/>
          </a:prstGeom>
          <a:noFill/>
          <a:extLst>
            <a:ext uri="{909E8E84-426E-40DD-AFC4-6F175D3DCCD1}">
              <a14:hiddenFill xmlns:a14="http://schemas.microsoft.com/office/drawing/2010/main">
                <a:solidFill>
                  <a:srgbClr val="FFFFFF"/>
                </a:solidFill>
              </a14:hiddenFill>
            </a:ext>
          </a:extLst>
        </p:spPr>
      </p:pic>
      <p:pic>
        <p:nvPicPr>
          <p:cNvPr id="1061" name="Picture 37">
            <a:extLst>
              <a:ext uri="{FF2B5EF4-FFF2-40B4-BE49-F238E27FC236}">
                <a16:creationId xmlns:a16="http://schemas.microsoft.com/office/drawing/2014/main" id="{B595F5D8-9AB7-3EA6-DD5F-7CB866BADAE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1719" y="4981902"/>
            <a:ext cx="190500" cy="238125"/>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a:extLst>
              <a:ext uri="{FF2B5EF4-FFF2-40B4-BE49-F238E27FC236}">
                <a16:creationId xmlns:a16="http://schemas.microsoft.com/office/drawing/2014/main" id="{4E1B288D-CE7F-5051-48E9-D1378261256A}"/>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4946519" y="4981902"/>
            <a:ext cx="285750" cy="1905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570322B7-7CF7-BF97-F10E-E9226053FA2E}"/>
              </a:ext>
            </a:extLst>
          </p:cNvPr>
          <p:cNvSpPr>
            <a:spLocks noChangeArrowheads="1"/>
          </p:cNvSpPr>
          <p:nvPr/>
        </p:nvSpPr>
        <p:spPr bwMode="auto">
          <a:xfrm>
            <a:off x="273279" y="905750"/>
            <a:ext cx="12192000" cy="457200"/>
          </a:xfrm>
          <a:prstGeom prst="rect">
            <a:avLst/>
          </a:prstGeom>
          <a:solidFill>
            <a:srgbClr val="F2EAD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a:ln>
                  <a:noFill/>
                </a:ln>
                <a:solidFill>
                  <a:srgbClr val="000000"/>
                </a:solidFill>
                <a:effectLst/>
                <a:latin typeface="Times New Roman" panose="02020603050405020304" pitchFamily="18" charset="0"/>
              </a:rPr>
              <a:t>Название «</a:t>
            </a:r>
            <a:r>
              <a:rPr kumimoji="0" lang="ru-RU" altLang="ru-RU" sz="1800" b="0" i="0" u="none" strike="noStrike" cap="none" normalizeH="0" baseline="0" dirty="0" err="1">
                <a:ln>
                  <a:noFill/>
                </a:ln>
                <a:solidFill>
                  <a:srgbClr val="000000"/>
                </a:solidFill>
                <a:effectLst/>
                <a:latin typeface="Times New Roman" panose="02020603050405020304" pitchFamily="18" charset="0"/>
              </a:rPr>
              <a:t>Энума</a:t>
            </a:r>
            <a:r>
              <a:rPr kumimoji="0" lang="ru-RU" altLang="ru-RU" sz="1800" b="0" i="0" u="none" strike="noStrike" cap="none" normalizeH="0" baseline="0" dirty="0">
                <a:ln>
                  <a:noFill/>
                </a:ln>
                <a:solidFill>
                  <a:srgbClr val="000000"/>
                </a:solidFill>
                <a:effectLst/>
                <a:latin typeface="Times New Roman" panose="02020603050405020304" pitchFamily="18" charset="0"/>
              </a:rPr>
              <a:t> </a:t>
            </a:r>
            <a:r>
              <a:rPr kumimoji="0" lang="ru-RU" altLang="ru-RU" sz="1800" b="0" i="0" u="none" strike="noStrike" cap="none" normalizeH="0" baseline="0" dirty="0" err="1">
                <a:ln>
                  <a:noFill/>
                </a:ln>
                <a:solidFill>
                  <a:srgbClr val="000000"/>
                </a:solidFill>
                <a:effectLst/>
                <a:latin typeface="Times New Roman" panose="02020603050405020304" pitchFamily="18" charset="0"/>
              </a:rPr>
              <a:t>Элиш</a:t>
            </a:r>
            <a:r>
              <a:rPr kumimoji="0" lang="ru-RU" altLang="ru-RU" sz="1800" b="0" i="0" u="none" strike="noStrike" cap="none" normalizeH="0" baseline="0" dirty="0">
                <a:ln>
                  <a:noFill/>
                </a:ln>
                <a:solidFill>
                  <a:srgbClr val="000000"/>
                </a:solidFill>
                <a:effectLst/>
                <a:latin typeface="Times New Roman" panose="02020603050405020304" pitchFamily="18" charset="0"/>
              </a:rPr>
              <a:t>» происходит от первых слов поэмы</a:t>
            </a:r>
            <a:r>
              <a:rPr kumimoji="0" lang="ru-RU" altLang="ru-RU" sz="1200" b="0" i="0" u="none" strike="noStrike" cap="none" normalizeH="0" baseline="30000" dirty="0">
                <a:ln>
                  <a:noFill/>
                </a:ln>
                <a:solidFill>
                  <a:srgbClr val="663622"/>
                </a:solidFill>
                <a:effectLst/>
                <a:latin typeface="Times New Roman" panose="02020603050405020304" pitchFamily="18" charset="0"/>
                <a:hlinkClick r:id="rId15"/>
              </a:rPr>
              <a:t>[</a:t>
            </a:r>
            <a:r>
              <a:rPr kumimoji="0" lang="ru-RU" altLang="ru-RU" sz="1200" b="0" i="0" u="none" strike="noStrike" cap="none" normalizeH="0" baseline="30000" dirty="0" bmk="">
                <a:ln>
                  <a:noFill/>
                </a:ln>
                <a:solidFill>
                  <a:srgbClr val="663622"/>
                </a:solidFill>
                <a:effectLst/>
                <a:latin typeface="Times New Roman" panose="02020603050405020304" pitchFamily="18" charset="0"/>
                <a:hlinkClick r:id="rId15"/>
              </a:rPr>
              <a:t>1]</a:t>
            </a:r>
            <a:r>
              <a:rPr kumimoji="0" lang="ru-RU" altLang="ru-RU" sz="800" b="0" i="0" u="none" strike="noStrike" cap="none" normalizeH="0" baseline="0" dirty="0">
                <a:ln>
                  <a:noFill/>
                </a:ln>
                <a:solidFill>
                  <a:srgbClr val="000000"/>
                </a:solidFill>
                <a:effectLst/>
                <a:latin typeface="Times New Roman" panose="02020603050405020304" pitchFamily="18" charset="0"/>
              </a:rPr>
              <a:t>:</a:t>
            </a:r>
            <a:endParaRPr kumimoji="0" lang="ru-RU" altLang="ru-RU" sz="1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a:ln>
                  <a:noFill/>
                </a:ln>
                <a:solidFill>
                  <a:srgbClr val="000000"/>
                </a:solidFill>
                <a:effectLst/>
                <a:latin typeface="Times New Roman" panose="02020603050405020304" pitchFamily="18" charset="0"/>
              </a:rPr>
              <a:t> </a:t>
            </a:r>
            <a:endParaRPr kumimoji="0" lang="ru-RU" altLang="ru-RU" sz="1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a:ln>
                  <a:noFill/>
                </a:ln>
                <a:solidFill>
                  <a:srgbClr val="000000"/>
                </a:solidFill>
                <a:effectLst/>
                <a:latin typeface="Times New Roman" panose="02020603050405020304" pitchFamily="18" charset="0"/>
              </a:rPr>
              <a:t>  </a:t>
            </a:r>
            <a:r>
              <a:rPr kumimoji="0" lang="ru-RU" altLang="ru-RU" sz="1300" b="0" i="0" u="none" strike="noStrike" cap="none" normalizeH="0" baseline="0" dirty="0">
                <a:ln>
                  <a:noFill/>
                </a:ln>
                <a:solidFill>
                  <a:srgbClr val="000000"/>
                </a:solidFill>
                <a:effectLst/>
                <a:latin typeface="Times New Roman" panose="02020603050405020304" pitchFamily="18" charset="0"/>
              </a:rPr>
              <a:t>      </a:t>
            </a:r>
            <a:r>
              <a:rPr kumimoji="0" lang="ru-RU" altLang="ru-RU" sz="1800" b="0" i="0" u="none" strike="noStrike" cap="none" normalizeH="0" baseline="0" dirty="0">
                <a:ln>
                  <a:noFill/>
                </a:ln>
                <a:solidFill>
                  <a:srgbClr val="000000"/>
                </a:solidFill>
                <a:effectLst/>
                <a:latin typeface="Times New Roman" panose="02020603050405020304" pitchFamily="18" charset="0"/>
              </a:rPr>
              <a:t>   </a:t>
            </a:r>
            <a:r>
              <a:rPr kumimoji="0" lang="ru-RU" altLang="ru-RU" sz="1000" b="0" i="0" u="none" strike="noStrike" cap="none" normalizeH="0" baseline="0" dirty="0">
                <a:ln>
                  <a:noFill/>
                </a:ln>
                <a:solidFill>
                  <a:srgbClr val="000000"/>
                </a:solidFill>
                <a:effectLst/>
                <a:latin typeface="Times New Roman" panose="02020603050405020304" pitchFamily="18" charset="0"/>
              </a:rPr>
              <a:t>      </a:t>
            </a:r>
            <a:r>
              <a:rPr kumimoji="0" lang="ru-RU" altLang="ru-RU" sz="1800" b="0" i="0" u="none" strike="noStrike" cap="none" normalizeH="0" baseline="0" dirty="0">
                <a:ln>
                  <a:noFill/>
                </a:ln>
                <a:solidFill>
                  <a:srgbClr val="000000"/>
                </a:solidFill>
                <a:effectLst/>
                <a:latin typeface="Times New Roman" panose="02020603050405020304" pitchFamily="18" charset="0"/>
              </a:rPr>
              <a:t>   </a:t>
            </a:r>
            <a:r>
              <a:rPr kumimoji="0" lang="ru-RU" altLang="ru-RU" sz="1500" b="0" i="0" u="none" strike="noStrike" cap="none" normalizeH="0" baseline="0" dirty="0">
                <a:ln>
                  <a:noFill/>
                </a:ln>
                <a:solidFill>
                  <a:srgbClr val="000000"/>
                </a:solidFill>
                <a:effectLst/>
                <a:latin typeface="Times New Roman" panose="02020603050405020304" pitchFamily="18" charset="0"/>
              </a:rPr>
              <a:t>    </a:t>
            </a:r>
            <a:r>
              <a:rPr kumimoji="0" lang="ru-RU" altLang="ru-RU" sz="1800" b="0" i="0" u="none" strike="noStrike" cap="none" normalizeH="0" baseline="0" dirty="0">
                <a:ln>
                  <a:noFill/>
                </a:ln>
                <a:solidFill>
                  <a:srgbClr val="000000"/>
                </a:solidFill>
                <a:effectLst/>
                <a:latin typeface="Times New Roman" panose="02020603050405020304" pitchFamily="18" charset="0"/>
              </a:rPr>
              <a:t>   </a:t>
            </a:r>
            <a:r>
              <a:rPr kumimoji="0" lang="ru-RU" altLang="ru-RU" sz="1300" b="0" i="0" u="none" strike="noStrike" cap="none" normalizeH="0" baseline="0" dirty="0">
                <a:ln>
                  <a:noFill/>
                </a:ln>
                <a:solidFill>
                  <a:srgbClr val="000000"/>
                </a:solidFill>
                <a:effectLst/>
                <a:latin typeface="Times New Roman" panose="02020603050405020304" pitchFamily="18" charset="0"/>
              </a:rPr>
              <a:t>      </a:t>
            </a:r>
            <a:r>
              <a:rPr kumimoji="0" lang="ru-RU" altLang="ru-RU" sz="1800" b="0" i="0" u="none" strike="noStrike" cap="none" normalizeH="0" baseline="0" dirty="0">
                <a:ln>
                  <a:noFill/>
                </a:ln>
                <a:solidFill>
                  <a:srgbClr val="000000"/>
                </a:solidFill>
                <a:effectLst/>
                <a:latin typeface="Times New Roman" panose="02020603050405020304" pitchFamily="18" charset="0"/>
              </a:rPr>
              <a:t>   </a:t>
            </a:r>
            <a:r>
              <a:rPr kumimoji="0" lang="ru-RU" altLang="ru-RU" sz="1300" b="0" i="0" u="none" strike="noStrike" cap="none" normalizeH="0" baseline="0" dirty="0">
                <a:ln>
                  <a:noFill/>
                </a:ln>
                <a:solidFill>
                  <a:srgbClr val="000000"/>
                </a:solidFill>
                <a:effectLst/>
                <a:latin typeface="Times New Roman" panose="02020603050405020304" pitchFamily="18" charset="0"/>
              </a:rPr>
              <a:t>    </a:t>
            </a:r>
            <a:r>
              <a:rPr kumimoji="0" lang="ru-RU" altLang="ru-RU" sz="1800" b="0" i="0" u="none" strike="noStrike" cap="none" normalizeH="0" baseline="0" dirty="0">
                <a:ln>
                  <a:noFill/>
                </a:ln>
                <a:solidFill>
                  <a:srgbClr val="000000"/>
                </a:solidFill>
                <a:effectLst/>
                <a:latin typeface="Times New Roman" panose="02020603050405020304" pitchFamily="18" charset="0"/>
              </a:rPr>
              <a:t> </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pic>
        <p:nvPicPr>
          <p:cNvPr id="2050" name="Picture 2">
            <a:extLst>
              <a:ext uri="{FF2B5EF4-FFF2-40B4-BE49-F238E27FC236}">
                <a16:creationId xmlns:a16="http://schemas.microsoft.com/office/drawing/2014/main" id="{9C020B6C-A49A-BF39-446D-37A79112FFD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653" y="1258175"/>
            <a:ext cx="247650" cy="20955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a:extLst>
              <a:ext uri="{FF2B5EF4-FFF2-40B4-BE49-F238E27FC236}">
                <a16:creationId xmlns:a16="http://schemas.microsoft.com/office/drawing/2014/main" id="{B39EF3C0-059A-78F4-0394-CF22E1742F8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6674" y="1293914"/>
            <a:ext cx="190500" cy="16192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57D1DC84-BCBA-4643-5C34-75A47D6674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276545" y="1229600"/>
            <a:ext cx="190500" cy="23812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a:extLst>
              <a:ext uri="{FF2B5EF4-FFF2-40B4-BE49-F238E27FC236}">
                <a16:creationId xmlns:a16="http://schemas.microsoft.com/office/drawing/2014/main" id="{EED1DCB2-346A-6FEB-92C1-EE0E31D7E01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26416" y="1282321"/>
            <a:ext cx="247650" cy="20955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6E494CAE-6C02-9CB1-3AB4-49EF2410B1D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81098" y="1308783"/>
            <a:ext cx="161925" cy="219075"/>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id="{1F725A19-B6CB-EE78-AF56-214430D0DBAB}"/>
              </a:ext>
            </a:extLst>
          </p:cNvPr>
          <p:cNvPicPr>
            <a:picLocks noChangeAspect="1"/>
          </p:cNvPicPr>
          <p:nvPr/>
        </p:nvPicPr>
        <p:blipFill>
          <a:blip r:embed="rId16"/>
          <a:stretch>
            <a:fillRect/>
          </a:stretch>
        </p:blipFill>
        <p:spPr>
          <a:xfrm>
            <a:off x="8922980" y="-35268"/>
            <a:ext cx="3261831" cy="6858000"/>
          </a:xfrm>
          <a:prstGeom prst="rect">
            <a:avLst/>
          </a:prstGeom>
        </p:spPr>
      </p:pic>
      <p:sp>
        <p:nvSpPr>
          <p:cNvPr id="6" name="Rectangle 1">
            <a:extLst>
              <a:ext uri="{FF2B5EF4-FFF2-40B4-BE49-F238E27FC236}">
                <a16:creationId xmlns:a16="http://schemas.microsoft.com/office/drawing/2014/main" id="{08D827A8-60C4-F140-B435-C8A4B39285EB}"/>
              </a:ext>
            </a:extLst>
          </p:cNvPr>
          <p:cNvSpPr>
            <a:spLocks noChangeArrowheads="1"/>
          </p:cNvSpPr>
          <p:nvPr/>
        </p:nvSpPr>
        <p:spPr bwMode="auto">
          <a:xfrm>
            <a:off x="1246397" y="-10897"/>
            <a:ext cx="7190226" cy="800219"/>
          </a:xfrm>
          <a:prstGeom prst="rect">
            <a:avLst/>
          </a:prstGeom>
          <a:solidFill>
            <a:srgbClr val="F2EADE"/>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r>
              <a:rPr kumimoji="0" lang="en-US" altLang="ru-RU" sz="2800" b="0" i="0" u="none" strike="noStrike" cap="none" normalizeH="0" baseline="0" dirty="0">
                <a:ln>
                  <a:noFill/>
                </a:ln>
                <a:solidFill>
                  <a:schemeClr val="tx1"/>
                </a:solidFill>
                <a:effectLst/>
              </a:rPr>
              <a:t>“</a:t>
            </a:r>
            <a:r>
              <a:rPr kumimoji="0" lang="ru-RU" altLang="ru-RU" sz="2800" b="0" i="0" u="none" strike="noStrike" cap="none" normalizeH="0" baseline="0" dirty="0">
                <a:ln>
                  <a:noFill/>
                </a:ln>
                <a:solidFill>
                  <a:schemeClr val="tx1"/>
                </a:solidFill>
                <a:effectLst/>
              </a:rPr>
              <a:t>В начале.</a:t>
            </a:r>
            <a:r>
              <a:rPr kumimoji="0" lang="en-US" altLang="ru-RU" sz="2800" b="0" i="0" u="none" strike="noStrike" cap="none" normalizeH="0" baseline="0" dirty="0">
                <a:ln>
                  <a:noFill/>
                </a:ln>
                <a:solidFill>
                  <a:schemeClr val="tx1"/>
                </a:solidFill>
                <a:effectLst/>
              </a:rPr>
              <a:t>”</a:t>
            </a:r>
            <a:r>
              <a:rPr kumimoji="0" lang="ru-RU" altLang="ru-RU" sz="2800" b="0" i="0" u="none" strike="noStrike" cap="none" normalizeH="0" baseline="0" dirty="0">
                <a:ln>
                  <a:noFill/>
                </a:ln>
                <a:solidFill>
                  <a:schemeClr val="tx1"/>
                </a:solidFill>
                <a:effectLst/>
              </a:rPr>
              <a:t> Шумерский миф творения.</a:t>
            </a:r>
            <a:r>
              <a:rPr kumimoji="0" lang="ru-RU" altLang="ru-RU" sz="2800" b="0" i="0" u="none" strike="noStrike" cap="none" normalizeH="0" baseline="0" dirty="0">
                <a:ln>
                  <a:noFill/>
                </a:ln>
                <a:solidFill>
                  <a:srgbClr val="000000"/>
                </a:solidFill>
                <a:effectLst/>
                <a:latin typeface="Times New Roman" panose="02020603050405020304" pitchFamily="18" charset="0"/>
              </a:rPr>
              <a:t> </a:t>
            </a:r>
            <a:endParaRPr kumimoji="0" lang="ru-RU" altLang="ru-RU" sz="2800" b="0" i="0" u="none" strike="noStrike" cap="none" normalizeH="0" baseline="0" dirty="0">
              <a:ln>
                <a:noFill/>
              </a:ln>
              <a:solidFill>
                <a:schemeClr val="tx1"/>
              </a:solidFill>
              <a:effectLst/>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ru-RU" altLang="ru-RU" sz="1800" b="0" i="0" u="none" strike="noStrike" cap="none" normalizeH="0" baseline="0" dirty="0">
                <a:ln>
                  <a:noFill/>
                </a:ln>
                <a:solidFill>
                  <a:srgbClr val="000000"/>
                </a:solidFill>
                <a:effectLst/>
                <a:latin typeface="Times New Roman" panose="02020603050405020304" pitchFamily="18" charset="0"/>
              </a:rPr>
              <a:t>  </a:t>
            </a:r>
            <a:r>
              <a:rPr kumimoji="0" lang="ru-RU" altLang="ru-RU" sz="1300" b="0" i="0" u="none" strike="noStrike" cap="none" normalizeH="0" baseline="0" dirty="0">
                <a:ln>
                  <a:noFill/>
                </a:ln>
                <a:solidFill>
                  <a:srgbClr val="000000"/>
                </a:solidFill>
                <a:effectLst/>
                <a:latin typeface="Times New Roman" panose="02020603050405020304" pitchFamily="18" charset="0"/>
              </a:rPr>
              <a:t>      </a:t>
            </a:r>
            <a:r>
              <a:rPr kumimoji="0" lang="ru-RU" altLang="ru-RU" sz="1800" b="0" i="0" u="none" strike="noStrike" cap="none" normalizeH="0" baseline="0" dirty="0">
                <a:ln>
                  <a:noFill/>
                </a:ln>
                <a:solidFill>
                  <a:srgbClr val="000000"/>
                </a:solidFill>
                <a:effectLst/>
                <a:latin typeface="Times New Roman" panose="02020603050405020304" pitchFamily="18" charset="0"/>
              </a:rPr>
              <a:t>   </a:t>
            </a:r>
            <a:r>
              <a:rPr kumimoji="0" lang="ru-RU" altLang="ru-RU" sz="1000" b="0" i="0" u="none" strike="noStrike" cap="none" normalizeH="0" baseline="0" dirty="0">
                <a:ln>
                  <a:noFill/>
                </a:ln>
                <a:solidFill>
                  <a:srgbClr val="000000"/>
                </a:solidFill>
                <a:effectLst/>
                <a:latin typeface="Times New Roman" panose="02020603050405020304" pitchFamily="18" charset="0"/>
              </a:rPr>
              <a:t>      </a:t>
            </a:r>
            <a:r>
              <a:rPr kumimoji="0" lang="ru-RU" altLang="ru-RU" sz="1800" b="0" i="0" u="none" strike="noStrike" cap="none" normalizeH="0" baseline="0" dirty="0">
                <a:ln>
                  <a:noFill/>
                </a:ln>
                <a:solidFill>
                  <a:srgbClr val="000000"/>
                </a:solidFill>
                <a:effectLst/>
                <a:latin typeface="Times New Roman" panose="02020603050405020304" pitchFamily="18" charset="0"/>
              </a:rPr>
              <a:t>   </a:t>
            </a:r>
            <a:r>
              <a:rPr kumimoji="0" lang="ru-RU" altLang="ru-RU" sz="1500" b="0" i="0" u="none" strike="noStrike" cap="none" normalizeH="0" baseline="0" dirty="0">
                <a:ln>
                  <a:noFill/>
                </a:ln>
                <a:solidFill>
                  <a:srgbClr val="000000"/>
                </a:solidFill>
                <a:effectLst/>
                <a:latin typeface="Times New Roman" panose="02020603050405020304" pitchFamily="18" charset="0"/>
              </a:rPr>
              <a:t>    </a:t>
            </a:r>
            <a:r>
              <a:rPr kumimoji="0" lang="ru-RU" altLang="ru-RU" sz="1800" b="0" i="0" u="none" strike="noStrike" cap="none" normalizeH="0" baseline="0" dirty="0">
                <a:ln>
                  <a:noFill/>
                </a:ln>
                <a:solidFill>
                  <a:srgbClr val="000000"/>
                </a:solidFill>
                <a:effectLst/>
                <a:latin typeface="Times New Roman" panose="02020603050405020304" pitchFamily="18" charset="0"/>
              </a:rPr>
              <a:t>   </a:t>
            </a:r>
            <a:r>
              <a:rPr kumimoji="0" lang="ru-RU" altLang="ru-RU" sz="1300" b="0" i="0" u="none" strike="noStrike" cap="none" normalizeH="0" baseline="0" dirty="0">
                <a:ln>
                  <a:noFill/>
                </a:ln>
                <a:solidFill>
                  <a:srgbClr val="000000"/>
                </a:solidFill>
                <a:effectLst/>
                <a:latin typeface="Times New Roman" panose="02020603050405020304" pitchFamily="18" charset="0"/>
              </a:rPr>
              <a:t>      </a:t>
            </a:r>
            <a:r>
              <a:rPr kumimoji="0" lang="ru-RU" altLang="ru-RU" sz="1800" b="0" i="0" u="none" strike="noStrike" cap="none" normalizeH="0" baseline="0" dirty="0">
                <a:ln>
                  <a:noFill/>
                </a:ln>
                <a:solidFill>
                  <a:srgbClr val="000000"/>
                </a:solidFill>
                <a:effectLst/>
                <a:latin typeface="Times New Roman" panose="02020603050405020304" pitchFamily="18" charset="0"/>
              </a:rPr>
              <a:t>   </a:t>
            </a:r>
            <a:r>
              <a:rPr kumimoji="0" lang="ru-RU" altLang="ru-RU" sz="1300" b="0" i="0" u="none" strike="noStrike" cap="none" normalizeH="0" baseline="0" dirty="0">
                <a:ln>
                  <a:noFill/>
                </a:ln>
                <a:solidFill>
                  <a:srgbClr val="000000"/>
                </a:solidFill>
                <a:effectLst/>
                <a:latin typeface="Times New Roman" panose="02020603050405020304" pitchFamily="18" charset="0"/>
              </a:rPr>
              <a:t>    </a:t>
            </a:r>
            <a:r>
              <a:rPr kumimoji="0" lang="ru-RU" altLang="ru-RU" sz="1800" b="0" i="0" u="none" strike="noStrike" cap="none" normalizeH="0" baseline="0" dirty="0">
                <a:ln>
                  <a:noFill/>
                </a:ln>
                <a:solidFill>
                  <a:srgbClr val="000000"/>
                </a:solidFill>
                <a:effectLst/>
                <a:latin typeface="Times New Roman" panose="02020603050405020304" pitchFamily="18" charset="0"/>
              </a:rPr>
              <a:t> </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pic>
        <p:nvPicPr>
          <p:cNvPr id="3" name="Рисунок 2">
            <a:extLst>
              <a:ext uri="{FF2B5EF4-FFF2-40B4-BE49-F238E27FC236}">
                <a16:creationId xmlns:a16="http://schemas.microsoft.com/office/drawing/2014/main" id="{79F71CF5-A1D7-70F9-AB72-345A9C62F221}"/>
              </a:ext>
            </a:extLst>
          </p:cNvPr>
          <p:cNvPicPr>
            <a:picLocks noChangeAspect="1"/>
          </p:cNvPicPr>
          <p:nvPr/>
        </p:nvPicPr>
        <p:blipFill>
          <a:blip r:embed="rId17"/>
          <a:stretch>
            <a:fillRect/>
          </a:stretch>
        </p:blipFill>
        <p:spPr>
          <a:xfrm>
            <a:off x="6905724" y="4037681"/>
            <a:ext cx="1875512" cy="2820319"/>
          </a:xfrm>
          <a:prstGeom prst="rect">
            <a:avLst/>
          </a:prstGeom>
        </p:spPr>
      </p:pic>
      <p:sp>
        <p:nvSpPr>
          <p:cNvPr id="7" name="TextBox 6">
            <a:extLst>
              <a:ext uri="{FF2B5EF4-FFF2-40B4-BE49-F238E27FC236}">
                <a16:creationId xmlns:a16="http://schemas.microsoft.com/office/drawing/2014/main" id="{00415008-D1B1-B350-FBC1-5223E202E685}"/>
              </a:ext>
            </a:extLst>
          </p:cNvPr>
          <p:cNvSpPr txBox="1"/>
          <p:nvPr/>
        </p:nvSpPr>
        <p:spPr>
          <a:xfrm>
            <a:off x="370795" y="5447840"/>
            <a:ext cx="6469952" cy="1477328"/>
          </a:xfrm>
          <a:prstGeom prst="rect">
            <a:avLst/>
          </a:prstGeom>
          <a:noFill/>
        </p:spPr>
        <p:txBody>
          <a:bodyPr wrap="square">
            <a:spAutoFit/>
          </a:bodyPr>
          <a:lstStyle/>
          <a:p>
            <a:r>
              <a:rPr lang="ru-RU" b="0" i="0" dirty="0" err="1">
                <a:solidFill>
                  <a:srgbClr val="000000"/>
                </a:solidFill>
                <a:effectLst/>
                <a:latin typeface="-apple-system"/>
              </a:rPr>
              <a:t>Набу</a:t>
            </a:r>
            <a:r>
              <a:rPr lang="ru-RU" b="0" i="0" dirty="0">
                <a:solidFill>
                  <a:srgbClr val="000000"/>
                </a:solidFill>
                <a:effectLst/>
                <a:latin typeface="-apple-system"/>
              </a:rPr>
              <a:t> (</a:t>
            </a:r>
            <a:r>
              <a:rPr lang="ru-RU" b="0" i="0" dirty="0" err="1">
                <a:solidFill>
                  <a:srgbClr val="000000"/>
                </a:solidFill>
                <a:effectLst/>
                <a:latin typeface="-apple-system"/>
              </a:rPr>
              <a:t>Nabū</a:t>
            </a:r>
            <a:r>
              <a:rPr lang="ru-RU" b="0" i="0" dirty="0">
                <a:solidFill>
                  <a:srgbClr val="000000"/>
                </a:solidFill>
                <a:effectLst/>
                <a:latin typeface="-apple-system"/>
              </a:rPr>
              <a:t>, на классическом сирийском: </a:t>
            </a:r>
            <a:r>
              <a:rPr lang="ru-RU" b="0" i="0" dirty="0" err="1">
                <a:solidFill>
                  <a:srgbClr val="000000"/>
                </a:solidFill>
                <a:effectLst/>
                <a:latin typeface="-apple-system"/>
              </a:rPr>
              <a:t>ܢܒܘ</a:t>
            </a:r>
            <a:r>
              <a:rPr lang="ru-RU" dirty="0">
                <a:solidFill>
                  <a:srgbClr val="000000"/>
                </a:solidFill>
                <a:latin typeface="-apple-system"/>
              </a:rPr>
              <a:t>, библ. небо</a:t>
            </a:r>
            <a:r>
              <a:rPr lang="ru-RU" b="0" i="0" dirty="0">
                <a:solidFill>
                  <a:srgbClr val="000000"/>
                </a:solidFill>
                <a:effectLst/>
                <a:latin typeface="-apple-system"/>
              </a:rPr>
              <a:t>) – древнее месопотамское языческое божество, покровитель литературы, науки, писцов, бог мудрецов, бог – оракул, божественный писец.  Зороастризм – тир. Также тот (Ег</a:t>
            </a:r>
            <a:r>
              <a:rPr lang="ru-RU" dirty="0">
                <a:solidFill>
                  <a:srgbClr val="000000"/>
                </a:solidFill>
                <a:latin typeface="-apple-system"/>
              </a:rPr>
              <a:t>ипет</a:t>
            </a:r>
            <a:r>
              <a:rPr lang="ru-RU" b="0" i="0" dirty="0">
                <a:solidFill>
                  <a:srgbClr val="000000"/>
                </a:solidFill>
                <a:effectLst/>
                <a:latin typeface="-apple-system"/>
              </a:rPr>
              <a:t>), меркурий, аполлон (Греция, Рим)</a:t>
            </a:r>
            <a:endParaRPr lang="ru-RU" dirty="0"/>
          </a:p>
        </p:txBody>
      </p:sp>
      <p:pic>
        <p:nvPicPr>
          <p:cNvPr id="4" name="Рисунок 3">
            <a:extLst>
              <a:ext uri="{FF2B5EF4-FFF2-40B4-BE49-F238E27FC236}">
                <a16:creationId xmlns:a16="http://schemas.microsoft.com/office/drawing/2014/main" id="{2FEE2023-FBF8-18C1-57E0-D7D7D9C222CC}"/>
              </a:ext>
            </a:extLst>
          </p:cNvPr>
          <p:cNvPicPr>
            <a:picLocks noChangeAspect="1"/>
          </p:cNvPicPr>
          <p:nvPr/>
        </p:nvPicPr>
        <p:blipFill>
          <a:blip r:embed="rId18"/>
          <a:stretch>
            <a:fillRect/>
          </a:stretch>
        </p:blipFill>
        <p:spPr>
          <a:xfrm>
            <a:off x="10854741" y="5445383"/>
            <a:ext cx="1371681" cy="1377349"/>
          </a:xfrm>
          <a:prstGeom prst="rect">
            <a:avLst/>
          </a:prstGeom>
        </p:spPr>
      </p:pic>
      <p:sp>
        <p:nvSpPr>
          <p:cNvPr id="9" name="Номер слайда 10">
            <a:extLst>
              <a:ext uri="{FF2B5EF4-FFF2-40B4-BE49-F238E27FC236}">
                <a16:creationId xmlns:a16="http://schemas.microsoft.com/office/drawing/2014/main" id="{EB125F0F-1D6E-2FAE-9E5E-F8FE234A99D1}"/>
              </a:ext>
            </a:extLst>
          </p:cNvPr>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itchFamily="34" charset="0"/>
                <a:cs typeface="Arial" pitchFamily="34" charset="0"/>
              </a:rPr>
              <a:pPr algn="ctr">
                <a:defRPr/>
              </a:pPr>
              <a:t>14</a:t>
            </a:fld>
            <a:endParaRPr lang="ru-RU" sz="24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7132059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E6D0C1-E617-76A7-F7A4-94EE6A52D842}"/>
            </a:ext>
          </a:extLst>
        </p:cNvPr>
        <p:cNvGrpSpPr/>
        <p:nvPr/>
      </p:nvGrpSpPr>
      <p:grpSpPr>
        <a:xfrm>
          <a:off x="0" y="0"/>
          <a:ext cx="0" cy="0"/>
          <a:chOff x="0" y="0"/>
          <a:chExt cx="0" cy="0"/>
        </a:xfrm>
      </p:grpSpPr>
      <p:pic>
        <p:nvPicPr>
          <p:cNvPr id="6" name="Рисунок 5">
            <a:extLst>
              <a:ext uri="{FF2B5EF4-FFF2-40B4-BE49-F238E27FC236}">
                <a16:creationId xmlns:a16="http://schemas.microsoft.com/office/drawing/2014/main" id="{393C5F21-9AE5-36A4-2422-E33940861A83}"/>
              </a:ext>
            </a:extLst>
          </p:cNvPr>
          <p:cNvPicPr>
            <a:picLocks noChangeAspect="1"/>
          </p:cNvPicPr>
          <p:nvPr/>
        </p:nvPicPr>
        <p:blipFill>
          <a:blip r:embed="rId3"/>
          <a:stretch>
            <a:fillRect/>
          </a:stretch>
        </p:blipFill>
        <p:spPr>
          <a:xfrm>
            <a:off x="3267211" y="1337891"/>
            <a:ext cx="5657578" cy="4182218"/>
          </a:xfrm>
          <a:prstGeom prst="rect">
            <a:avLst/>
          </a:prstGeom>
        </p:spPr>
      </p:pic>
      <p:pic>
        <p:nvPicPr>
          <p:cNvPr id="3" name="Рисунок 2">
            <a:extLst>
              <a:ext uri="{FF2B5EF4-FFF2-40B4-BE49-F238E27FC236}">
                <a16:creationId xmlns:a16="http://schemas.microsoft.com/office/drawing/2014/main" id="{BCCB077E-0871-40D1-3281-FA8558258163}"/>
              </a:ext>
            </a:extLst>
          </p:cNvPr>
          <p:cNvPicPr>
            <a:picLocks noChangeAspect="1"/>
          </p:cNvPicPr>
          <p:nvPr/>
        </p:nvPicPr>
        <p:blipFill>
          <a:blip r:embed="rId4"/>
          <a:stretch>
            <a:fillRect/>
          </a:stretch>
        </p:blipFill>
        <p:spPr>
          <a:xfrm>
            <a:off x="0" y="5376544"/>
            <a:ext cx="1475360" cy="1481456"/>
          </a:xfrm>
          <a:prstGeom prst="rect">
            <a:avLst/>
          </a:prstGeom>
        </p:spPr>
      </p:pic>
      <p:sp>
        <p:nvSpPr>
          <p:cNvPr id="4" name="Номер слайда 10">
            <a:extLst>
              <a:ext uri="{FF2B5EF4-FFF2-40B4-BE49-F238E27FC236}">
                <a16:creationId xmlns:a16="http://schemas.microsoft.com/office/drawing/2014/main" id="{A8E446B2-F12F-8015-0FAD-399F13590272}"/>
              </a:ext>
            </a:extLst>
          </p:cNvPr>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itchFamily="34" charset="0"/>
                <a:cs typeface="Arial" pitchFamily="34" charset="0"/>
              </a:rPr>
              <a:pPr algn="ctr">
                <a:defRPr/>
              </a:pPr>
              <a:t>15</a:t>
            </a:fld>
            <a:endParaRPr lang="ru-RU" sz="24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360600447"/>
      </p:ext>
    </p:extLst>
  </p:cSld>
  <p:clrMapOvr>
    <a:masterClrMapping/>
  </p:clrMapOvr>
  <mc:AlternateContent xmlns:mc="http://schemas.openxmlformats.org/markup-compatibility/2006" xmlns:p14="http://schemas.microsoft.com/office/powerpoint/2010/main">
    <mc:Choice Requires="p14">
      <p:transition spd="slow" p14:dur="2000" advTm="80079"/>
    </mc:Choice>
    <mc:Fallback xmlns="">
      <p:transition spd="slow" advTm="80079"/>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дзаголовок 6"/>
          <p:cNvSpPr>
            <a:spLocks noGrp="1"/>
          </p:cNvSpPr>
          <p:nvPr>
            <p:ph type="subTitle" idx="1"/>
          </p:nvPr>
        </p:nvSpPr>
        <p:spPr>
          <a:xfrm>
            <a:off x="304799" y="344905"/>
            <a:ext cx="11333747" cy="6240379"/>
          </a:xfrm>
        </p:spPr>
        <p:txBody>
          <a:bodyPr>
            <a:normAutofit/>
          </a:bodyPr>
          <a:lstStyle/>
          <a:p>
            <a:r>
              <a:rPr lang="ru-RU" sz="3200" dirty="0">
                <a:solidFill>
                  <a:srgbClr val="374151"/>
                </a:solidFill>
                <a:latin typeface="Times New Roman" panose="02020603050405020304" pitchFamily="18" charset="0"/>
                <a:cs typeface="Times New Roman" panose="02020603050405020304" pitchFamily="18" charset="0"/>
              </a:rPr>
              <a:t>Проблема измерения и предсказания результатов использования информации</a:t>
            </a:r>
            <a:endParaRPr lang="en-US" sz="3200" dirty="0">
              <a:solidFill>
                <a:srgbClr val="374151"/>
              </a:solidFill>
              <a:latin typeface="Times New Roman" panose="02020603050405020304" pitchFamily="18" charset="0"/>
              <a:cs typeface="Times New Roman" panose="02020603050405020304" pitchFamily="18" charset="0"/>
            </a:endParaRPr>
          </a:p>
          <a:p>
            <a:endParaRPr lang="en-US" dirty="0">
              <a:solidFill>
                <a:srgbClr val="374151"/>
              </a:solidFill>
              <a:latin typeface="Söhne"/>
            </a:endParaRPr>
          </a:p>
          <a:p>
            <a:endParaRPr lang="en-US" dirty="0">
              <a:solidFill>
                <a:srgbClr val="374151"/>
              </a:solidFill>
              <a:latin typeface="Söhne"/>
            </a:endParaRPr>
          </a:p>
          <a:p>
            <a:endParaRPr lang="en-US" dirty="0">
              <a:solidFill>
                <a:srgbClr val="374151"/>
              </a:solidFill>
              <a:latin typeface="Söhne"/>
            </a:endParaRPr>
          </a:p>
          <a:p>
            <a:endParaRPr lang="en-US" b="0" i="0" dirty="0">
              <a:solidFill>
                <a:srgbClr val="374151"/>
              </a:solidFill>
              <a:effectLst/>
              <a:latin typeface="Söhne"/>
            </a:endParaRPr>
          </a:p>
          <a:p>
            <a:endParaRPr lang="en-US" dirty="0">
              <a:solidFill>
                <a:srgbClr val="374151"/>
              </a:solidFill>
              <a:latin typeface="Söhne"/>
            </a:endParaRPr>
          </a:p>
          <a:p>
            <a:endParaRPr lang="en-US" b="0" i="0" dirty="0">
              <a:solidFill>
                <a:srgbClr val="374151"/>
              </a:solidFill>
              <a:effectLst/>
              <a:latin typeface="Söhne"/>
            </a:endParaRPr>
          </a:p>
          <a:p>
            <a:endParaRPr lang="en-US" b="0" i="0" dirty="0">
              <a:solidFill>
                <a:srgbClr val="374151"/>
              </a:solidFill>
              <a:effectLst/>
              <a:latin typeface="Söhne"/>
            </a:endParaRPr>
          </a:p>
          <a:p>
            <a:endParaRPr lang="en-US" dirty="0">
              <a:solidFill>
                <a:srgbClr val="374151"/>
              </a:solidFill>
              <a:latin typeface="Söhne"/>
            </a:endParaRPr>
          </a:p>
          <a:p>
            <a:endParaRPr lang="en-US" b="0" i="0" dirty="0">
              <a:solidFill>
                <a:srgbClr val="374151"/>
              </a:solidFill>
              <a:effectLst/>
              <a:latin typeface="Söhne"/>
            </a:endParaRPr>
          </a:p>
          <a:p>
            <a:endParaRPr lang="en-US" b="0" i="0" dirty="0">
              <a:solidFill>
                <a:srgbClr val="374151"/>
              </a:solidFill>
              <a:effectLst/>
              <a:latin typeface="Söhne"/>
            </a:endParaRPr>
          </a:p>
          <a:p>
            <a:endParaRPr lang="en-US" b="0" i="0" dirty="0">
              <a:solidFill>
                <a:srgbClr val="374151"/>
              </a:solidFill>
              <a:effectLst/>
              <a:latin typeface="Söhne"/>
            </a:endParaRPr>
          </a:p>
          <a:p>
            <a:endParaRPr lang="en-US" dirty="0">
              <a:solidFill>
                <a:srgbClr val="374151"/>
              </a:solidFill>
              <a:latin typeface="Söhne"/>
            </a:endParaRPr>
          </a:p>
          <a:p>
            <a:endParaRPr lang="en-US" b="0" i="0" dirty="0">
              <a:solidFill>
                <a:srgbClr val="374151"/>
              </a:solidFill>
              <a:effectLst/>
              <a:latin typeface="Söhne"/>
            </a:endParaRPr>
          </a:p>
          <a:p>
            <a:endParaRPr lang="en-US" dirty="0">
              <a:solidFill>
                <a:srgbClr val="374151"/>
              </a:solidFill>
              <a:latin typeface="Söhne"/>
            </a:endParaRPr>
          </a:p>
          <a:p>
            <a:endParaRPr lang="en-US" b="0" i="0" dirty="0">
              <a:solidFill>
                <a:srgbClr val="374151"/>
              </a:solidFill>
              <a:effectLst/>
              <a:latin typeface="Söhne"/>
            </a:endParaRPr>
          </a:p>
          <a:p>
            <a:endParaRPr lang="en-US" b="0" i="0" dirty="0">
              <a:solidFill>
                <a:srgbClr val="374151"/>
              </a:solidFill>
              <a:effectLst/>
              <a:latin typeface="Söhne"/>
            </a:endParaRPr>
          </a:p>
          <a:p>
            <a:endParaRPr lang="en-US" dirty="0">
              <a:solidFill>
                <a:srgbClr val="374151"/>
              </a:solidFill>
              <a:latin typeface="Söhne"/>
            </a:endParaRPr>
          </a:p>
          <a:p>
            <a:endParaRPr lang="en-US" b="0" i="0" dirty="0">
              <a:solidFill>
                <a:srgbClr val="374151"/>
              </a:solidFill>
              <a:effectLst/>
              <a:latin typeface="Söhne"/>
            </a:endParaRPr>
          </a:p>
          <a:p>
            <a:endParaRPr lang="en-US" b="0" i="0" dirty="0">
              <a:solidFill>
                <a:srgbClr val="374151"/>
              </a:solidFill>
              <a:effectLst/>
              <a:latin typeface="Söhne"/>
            </a:endParaRPr>
          </a:p>
          <a:p>
            <a:endParaRPr lang="en-US" dirty="0">
              <a:solidFill>
                <a:srgbClr val="374151"/>
              </a:solidFill>
              <a:latin typeface="Söhne"/>
            </a:endParaRPr>
          </a:p>
          <a:p>
            <a:endParaRPr lang="en-US" b="0" i="0" dirty="0">
              <a:solidFill>
                <a:srgbClr val="374151"/>
              </a:solidFill>
              <a:effectLst/>
              <a:latin typeface="Söhne"/>
            </a:endParaRPr>
          </a:p>
          <a:p>
            <a:endParaRPr lang="en-US" dirty="0">
              <a:solidFill>
                <a:srgbClr val="374151"/>
              </a:solidFill>
              <a:latin typeface="Söhne"/>
            </a:endParaRPr>
          </a:p>
          <a:p>
            <a:endParaRPr lang="en-US" b="0" i="0" dirty="0">
              <a:solidFill>
                <a:srgbClr val="374151"/>
              </a:solidFill>
              <a:effectLst/>
              <a:latin typeface="Söhne"/>
            </a:endParaRPr>
          </a:p>
        </p:txBody>
      </p:sp>
      <p:pic>
        <p:nvPicPr>
          <p:cNvPr id="8" name="Рисунок 7"/>
          <p:cNvPicPr>
            <a:picLocks noChangeAspect="1"/>
          </p:cNvPicPr>
          <p:nvPr/>
        </p:nvPicPr>
        <p:blipFill>
          <a:blip r:embed="rId3"/>
          <a:stretch>
            <a:fillRect/>
          </a:stretch>
        </p:blipFill>
        <p:spPr>
          <a:xfrm>
            <a:off x="3517135" y="1843551"/>
            <a:ext cx="3608284" cy="4669544"/>
          </a:xfrm>
          <a:prstGeom prst="rect">
            <a:avLst/>
          </a:prstGeom>
        </p:spPr>
      </p:pic>
      <p:sp>
        <p:nvSpPr>
          <p:cNvPr id="9" name="Прямоугольник 8"/>
          <p:cNvSpPr/>
          <p:nvPr/>
        </p:nvSpPr>
        <p:spPr>
          <a:xfrm>
            <a:off x="304799" y="2294414"/>
            <a:ext cx="3734184" cy="2893100"/>
          </a:xfrm>
          <a:prstGeom prst="rect">
            <a:avLst/>
          </a:prstGeom>
        </p:spPr>
        <p:txBody>
          <a:bodyPr wrap="square">
            <a:spAutoFit/>
          </a:bodyPr>
          <a:lstStyle/>
          <a:p>
            <a:r>
              <a:rPr lang="en-US" sz="1400" b="1" i="1" dirty="0">
                <a:latin typeface="Arial" panose="020B0604020202020204" pitchFamily="34" charset="0"/>
                <a:cs typeface="Arial" panose="020B0604020202020204" pitchFamily="34" charset="0"/>
              </a:rPr>
              <a:t>“Solow paradox</a:t>
            </a:r>
            <a:r>
              <a:rPr lang="en-US" sz="1400" dirty="0">
                <a:latin typeface="Arial" panose="020B0604020202020204" pitchFamily="34" charset="0"/>
                <a:cs typeface="Arial" panose="020B0604020202020204" pitchFamily="34" charset="0"/>
              </a:rPr>
              <a:t>, which is the combination of high investments in ICT and at the same time, low growth rates in productivity (Solow, 1987). “What this means is that they, like everyone else, are somewhat embarrassed by the fact that what everyone feels to have been a technological revolution, a drastic change in our productive lives, has been accompanied everywhere, including Japan, by a slowing down of productivity growth, not by a step up. </a:t>
            </a:r>
            <a:r>
              <a:rPr lang="en-US" sz="1400" b="1" i="1" dirty="0">
                <a:latin typeface="Arial" panose="020B0604020202020204" pitchFamily="34" charset="0"/>
                <a:cs typeface="Arial" panose="020B0604020202020204" pitchFamily="34" charset="0"/>
              </a:rPr>
              <a:t>You can see the computer age everywhere but in the productivity statistics</a:t>
            </a:r>
            <a:r>
              <a:rPr lang="en-US" sz="1400" dirty="0">
                <a:latin typeface="Arial" panose="020B0604020202020204" pitchFamily="34" charset="0"/>
                <a:cs typeface="Arial" panose="020B0604020202020204" pitchFamily="34" charset="0"/>
              </a:rPr>
              <a:t>.”</a:t>
            </a:r>
            <a:endParaRPr lang="ru-RU" sz="1400" dirty="0">
              <a:latin typeface="Arial" panose="020B0604020202020204" pitchFamily="34" charset="0"/>
              <a:cs typeface="Arial" panose="020B0604020202020204" pitchFamily="34" charset="0"/>
            </a:endParaRPr>
          </a:p>
        </p:txBody>
      </p:sp>
      <p:sp>
        <p:nvSpPr>
          <p:cNvPr id="2" name="Прямоугольник 1"/>
          <p:cNvSpPr/>
          <p:nvPr/>
        </p:nvSpPr>
        <p:spPr>
          <a:xfrm>
            <a:off x="305004" y="1303038"/>
            <a:ext cx="11171207" cy="646331"/>
          </a:xfrm>
          <a:prstGeom prst="rect">
            <a:avLst/>
          </a:prstGeom>
        </p:spPr>
        <p:txBody>
          <a:bodyPr wrap="square">
            <a:spAutoFit/>
          </a:bodyPr>
          <a:lstStyle/>
          <a:p>
            <a:pPr algn="l"/>
            <a:r>
              <a:rPr lang="en-US" b="0" i="0" dirty="0">
                <a:solidFill>
                  <a:srgbClr val="374151"/>
                </a:solidFill>
                <a:effectLst/>
                <a:latin typeface="Söhne"/>
              </a:rPr>
              <a:t>This problem has been known for a long time and has taken various forms,  from the "Solow Productivity Paradox" (left, 1987, center, 1970-s) to the "AI Paradox in 2023“ (right).</a:t>
            </a:r>
            <a:endParaRPr lang="en-US" dirty="0">
              <a:solidFill>
                <a:srgbClr val="374151"/>
              </a:solidFill>
              <a:latin typeface="Times New Roman" panose="02020603050405020304" pitchFamily="18" charset="0"/>
              <a:cs typeface="Times New Roman" panose="02020603050405020304" pitchFamily="18" charset="0"/>
            </a:endParaRPr>
          </a:p>
        </p:txBody>
      </p:sp>
      <p:pic>
        <p:nvPicPr>
          <p:cNvPr id="3" name="Рисунок 2"/>
          <p:cNvPicPr>
            <a:picLocks noChangeAspect="1"/>
          </p:cNvPicPr>
          <p:nvPr/>
        </p:nvPicPr>
        <p:blipFill>
          <a:blip r:embed="rId4"/>
          <a:stretch>
            <a:fillRect/>
          </a:stretch>
        </p:blipFill>
        <p:spPr>
          <a:xfrm>
            <a:off x="6836868" y="2906972"/>
            <a:ext cx="5193912" cy="2893100"/>
          </a:xfrm>
          <a:prstGeom prst="rect">
            <a:avLst/>
          </a:prstGeom>
        </p:spPr>
      </p:pic>
      <p:sp>
        <p:nvSpPr>
          <p:cNvPr id="4" name="Номер слайда 10">
            <a:extLst>
              <a:ext uri="{FF2B5EF4-FFF2-40B4-BE49-F238E27FC236}">
                <a16:creationId xmlns:a16="http://schemas.microsoft.com/office/drawing/2014/main" id="{33532EB6-34E2-80D3-5A2F-859039DBB1EA}"/>
              </a:ext>
            </a:extLst>
          </p:cNvPr>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itchFamily="34" charset="0"/>
                <a:cs typeface="Arial" pitchFamily="34" charset="0"/>
              </a:rPr>
              <a:pPr algn="ctr">
                <a:defRPr/>
              </a:pPr>
              <a:t>16</a:t>
            </a:fld>
            <a:endParaRPr lang="ru-RU" sz="2400" b="1" dirty="0">
              <a:solidFill>
                <a:schemeClr val="tx1"/>
              </a:solidFill>
              <a:latin typeface="Arial" pitchFamily="34" charset="0"/>
              <a:cs typeface="Arial" pitchFamily="34" charset="0"/>
            </a:endParaRPr>
          </a:p>
        </p:txBody>
      </p:sp>
      <p:pic>
        <p:nvPicPr>
          <p:cNvPr id="5" name="Рисунок 4">
            <a:extLst>
              <a:ext uri="{FF2B5EF4-FFF2-40B4-BE49-F238E27FC236}">
                <a16:creationId xmlns:a16="http://schemas.microsoft.com/office/drawing/2014/main" id="{13041703-09A9-C5D6-43BC-5E76362683A6}"/>
              </a:ext>
            </a:extLst>
          </p:cNvPr>
          <p:cNvPicPr>
            <a:picLocks noChangeAspect="1"/>
          </p:cNvPicPr>
          <p:nvPr/>
        </p:nvPicPr>
        <p:blipFill>
          <a:blip r:embed="rId5"/>
          <a:stretch>
            <a:fillRect/>
          </a:stretch>
        </p:blipFill>
        <p:spPr>
          <a:xfrm>
            <a:off x="-87435" y="5382640"/>
            <a:ext cx="1475360" cy="14753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80079"/>
    </mc:Choice>
    <mc:Fallback xmlns="">
      <p:transition spd="slow" advTm="80079"/>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7A0F57-3154-1F08-58AD-B5406F78BB82}"/>
            </a:ext>
          </a:extLst>
        </p:cNvPr>
        <p:cNvGrpSpPr/>
        <p:nvPr/>
      </p:nvGrpSpPr>
      <p:grpSpPr>
        <a:xfrm>
          <a:off x="0" y="0"/>
          <a:ext cx="0" cy="0"/>
          <a:chOff x="0" y="0"/>
          <a:chExt cx="0" cy="0"/>
        </a:xfrm>
      </p:grpSpPr>
      <p:graphicFrame>
        <p:nvGraphicFramePr>
          <p:cNvPr id="8" name="Объект 7">
            <a:extLst>
              <a:ext uri="{FF2B5EF4-FFF2-40B4-BE49-F238E27FC236}">
                <a16:creationId xmlns:a16="http://schemas.microsoft.com/office/drawing/2014/main" id="{D4935DC5-076F-2CC1-B792-4CE6FD78F11D}"/>
              </a:ext>
            </a:extLst>
          </p:cNvPr>
          <p:cNvGraphicFramePr>
            <a:graphicFrameLocks noChangeAspect="1"/>
          </p:cNvGraphicFramePr>
          <p:nvPr>
            <p:extLst>
              <p:ext uri="{D42A27DB-BD31-4B8C-83A1-F6EECF244321}">
                <p14:modId xmlns:p14="http://schemas.microsoft.com/office/powerpoint/2010/main" val="930528241"/>
              </p:ext>
            </p:extLst>
          </p:nvPr>
        </p:nvGraphicFramePr>
        <p:xfrm>
          <a:off x="561925" y="127585"/>
          <a:ext cx="9347231" cy="6602829"/>
        </p:xfrm>
        <a:graphic>
          <a:graphicData uri="http://schemas.openxmlformats.org/presentationml/2006/ole">
            <mc:AlternateContent xmlns:mc="http://schemas.openxmlformats.org/markup-compatibility/2006">
              <mc:Choice xmlns:v="urn:schemas-microsoft-com:vml" Requires="v">
                <p:oleObj name="Visio" r:id="rId3" imgW="9631468" imgH="6804412" progId="Visio.Drawing.15">
                  <p:embed/>
                </p:oleObj>
              </mc:Choice>
              <mc:Fallback>
                <p:oleObj name="Visio" r:id="rId3" imgW="9631468" imgH="6804412" progId="Visio.Drawing.15">
                  <p:embed/>
                  <p:pic>
                    <p:nvPicPr>
                      <p:cNvPr id="8" name="Объект 7">
                        <a:extLst>
                          <a:ext uri="{FF2B5EF4-FFF2-40B4-BE49-F238E27FC236}">
                            <a16:creationId xmlns:a16="http://schemas.microsoft.com/office/drawing/2014/main" id="{D4935DC5-076F-2CC1-B792-4CE6FD78F11D}"/>
                          </a:ext>
                        </a:extLst>
                      </p:cNvPr>
                      <p:cNvPicPr/>
                      <p:nvPr/>
                    </p:nvPicPr>
                    <p:blipFill>
                      <a:blip r:embed="rId4"/>
                      <a:stretch>
                        <a:fillRect/>
                      </a:stretch>
                    </p:blipFill>
                    <p:spPr>
                      <a:xfrm>
                        <a:off x="561925" y="127585"/>
                        <a:ext cx="9347231" cy="6602829"/>
                      </a:xfrm>
                      <a:prstGeom prst="rect">
                        <a:avLst/>
                      </a:prstGeom>
                    </p:spPr>
                  </p:pic>
                </p:oleObj>
              </mc:Fallback>
            </mc:AlternateContent>
          </a:graphicData>
        </a:graphic>
      </p:graphicFrame>
      <p:sp>
        <p:nvSpPr>
          <p:cNvPr id="9" name="TextBox 8">
            <a:extLst>
              <a:ext uri="{FF2B5EF4-FFF2-40B4-BE49-F238E27FC236}">
                <a16:creationId xmlns:a16="http://schemas.microsoft.com/office/drawing/2014/main" id="{CF9BB4C1-4F62-C9A9-F209-BA48DD8F36BF}"/>
              </a:ext>
            </a:extLst>
          </p:cNvPr>
          <p:cNvSpPr txBox="1"/>
          <p:nvPr/>
        </p:nvSpPr>
        <p:spPr>
          <a:xfrm>
            <a:off x="4432753" y="289505"/>
            <a:ext cx="7737054" cy="2092881"/>
          </a:xfrm>
          <a:prstGeom prst="rect">
            <a:avLst/>
          </a:prstGeom>
          <a:noFill/>
        </p:spPr>
        <p:txBody>
          <a:bodyPr wrap="none" rtlCol="0">
            <a:spAutoFit/>
          </a:bodyPr>
          <a:lstStyle/>
          <a:p>
            <a:r>
              <a:rPr lang="ru-RU" sz="66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Научный задел.</a:t>
            </a:r>
            <a:endParaRPr lang="ru-RU" sz="3200" dirty="0">
              <a:latin typeface="Times New Roman" panose="02020603050405020304" pitchFamily="18" charset="0"/>
              <a:cs typeface="Times New Roman" panose="02020603050405020304" pitchFamily="18" charset="0"/>
            </a:endParaRPr>
          </a:p>
          <a:p>
            <a:r>
              <a:rPr lang="ru-RU" sz="3200" dirty="0">
                <a:latin typeface="Times New Roman" panose="02020603050405020304" pitchFamily="18" charset="0"/>
                <a:cs typeface="Times New Roman" panose="02020603050405020304" pitchFamily="18" charset="0"/>
              </a:rPr>
              <a:t>Исследования использования информации </a:t>
            </a:r>
          </a:p>
          <a:p>
            <a:r>
              <a:rPr lang="ru-RU" sz="3200" dirty="0">
                <a:latin typeface="Times New Roman" panose="02020603050405020304" pitchFamily="18" charset="0"/>
                <a:cs typeface="Times New Roman" panose="02020603050405020304" pitchFamily="18" charset="0"/>
              </a:rPr>
              <a:t>отечественными и зарубежными учеными</a:t>
            </a:r>
          </a:p>
        </p:txBody>
      </p:sp>
      <p:sp>
        <p:nvSpPr>
          <p:cNvPr id="2" name="Номер слайда 10">
            <a:extLst>
              <a:ext uri="{FF2B5EF4-FFF2-40B4-BE49-F238E27FC236}">
                <a16:creationId xmlns:a16="http://schemas.microsoft.com/office/drawing/2014/main" id="{118C2FA5-588B-6462-6D87-89F81906E105}"/>
              </a:ext>
            </a:extLst>
          </p:cNvPr>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itchFamily="34" charset="0"/>
                <a:cs typeface="Arial" pitchFamily="34" charset="0"/>
              </a:rPr>
              <a:pPr algn="ctr">
                <a:defRPr/>
              </a:pPr>
              <a:t>17</a:t>
            </a:fld>
            <a:endParaRPr lang="ru-RU" sz="2400" b="1" dirty="0">
              <a:solidFill>
                <a:schemeClr val="tx1"/>
              </a:solidFill>
              <a:latin typeface="Arial" pitchFamily="34" charset="0"/>
              <a:cs typeface="Arial" pitchFamily="34" charset="0"/>
            </a:endParaRPr>
          </a:p>
        </p:txBody>
      </p:sp>
      <p:pic>
        <p:nvPicPr>
          <p:cNvPr id="3" name="Рисунок 2">
            <a:extLst>
              <a:ext uri="{FF2B5EF4-FFF2-40B4-BE49-F238E27FC236}">
                <a16:creationId xmlns:a16="http://schemas.microsoft.com/office/drawing/2014/main" id="{C510B5FB-11A1-91E2-3519-590F39C8634D}"/>
              </a:ext>
            </a:extLst>
          </p:cNvPr>
          <p:cNvPicPr>
            <a:picLocks noChangeAspect="1"/>
          </p:cNvPicPr>
          <p:nvPr/>
        </p:nvPicPr>
        <p:blipFill>
          <a:blip r:embed="rId5"/>
          <a:stretch>
            <a:fillRect/>
          </a:stretch>
        </p:blipFill>
        <p:spPr>
          <a:xfrm>
            <a:off x="-175755" y="5422264"/>
            <a:ext cx="1475360" cy="1475360"/>
          </a:xfrm>
          <a:prstGeom prst="rect">
            <a:avLst/>
          </a:prstGeom>
        </p:spPr>
      </p:pic>
    </p:spTree>
    <p:extLst>
      <p:ext uri="{BB962C8B-B14F-4D97-AF65-F5344CB8AC3E}">
        <p14:creationId xmlns:p14="http://schemas.microsoft.com/office/powerpoint/2010/main" val="2912984943"/>
      </p:ext>
    </p:extLst>
  </p:cSld>
  <p:clrMapOvr>
    <a:masterClrMapping/>
  </p:clrMapOvr>
  <mc:AlternateContent xmlns:mc="http://schemas.openxmlformats.org/markup-compatibility/2006" xmlns:p14="http://schemas.microsoft.com/office/powerpoint/2010/main">
    <mc:Choice Requires="p14">
      <p:transition spd="slow" p14:dur="2000" advTm="80079"/>
    </mc:Choice>
    <mc:Fallback xmlns="">
      <p:transition spd="slow" advTm="80079"/>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p:cNvPicPr>
            <a:picLocks noChangeAspect="1"/>
          </p:cNvPicPr>
          <p:nvPr/>
        </p:nvPicPr>
        <p:blipFill>
          <a:blip r:embed="rId3"/>
          <a:stretch>
            <a:fillRect/>
          </a:stretch>
        </p:blipFill>
        <p:spPr>
          <a:xfrm>
            <a:off x="4791679" y="3245857"/>
            <a:ext cx="7260644" cy="3563508"/>
          </a:xfrm>
          <a:prstGeom prst="rect">
            <a:avLst/>
          </a:prstGeom>
        </p:spPr>
      </p:pic>
      <p:sp>
        <p:nvSpPr>
          <p:cNvPr id="34" name="Заголовок 1"/>
          <p:cNvSpPr>
            <a:spLocks noGrp="1"/>
          </p:cNvSpPr>
          <p:nvPr>
            <p:ph type="title"/>
          </p:nvPr>
        </p:nvSpPr>
        <p:spPr>
          <a:xfrm>
            <a:off x="139677" y="739775"/>
            <a:ext cx="6061099" cy="3926138"/>
          </a:xfrm>
        </p:spPr>
        <p:txBody>
          <a:bodyPr>
            <a:noAutofit/>
          </a:bodyPr>
          <a:lstStyle/>
          <a:p>
            <a:pPr>
              <a:lnSpc>
                <a:spcPct val="80000"/>
              </a:lnSpc>
              <a:spcBef>
                <a:spcPts val="0"/>
              </a:spcBef>
              <a:defRPr/>
            </a:pPr>
            <a:r>
              <a:rPr lang="en-US" sz="3600" b="1" dirty="0">
                <a:latin typeface="+mn-lt"/>
                <a:ea typeface="+mn-ea"/>
                <a:cs typeface="+mn-cs"/>
              </a:rPr>
              <a:t>Activity Theory</a:t>
            </a:r>
            <a:br>
              <a:rPr lang="en-US" sz="3600" b="1" dirty="0">
                <a:latin typeface="+mn-lt"/>
                <a:ea typeface="+mn-ea"/>
                <a:cs typeface="+mn-cs"/>
              </a:rPr>
            </a:br>
            <a:r>
              <a:rPr lang="en-US" sz="3600" b="1" dirty="0">
                <a:latin typeface="+mn-lt"/>
                <a:ea typeface="+mn-ea"/>
                <a:cs typeface="+mn-cs"/>
              </a:rPr>
              <a:t>Situated Action theory</a:t>
            </a:r>
            <a:br>
              <a:rPr lang="en-US" sz="3600" b="1" dirty="0">
                <a:latin typeface="+mn-lt"/>
                <a:ea typeface="+mn-ea"/>
                <a:cs typeface="+mn-cs"/>
              </a:rPr>
            </a:br>
            <a:r>
              <a:rPr lang="en-US" sz="3600" b="1" dirty="0">
                <a:latin typeface="+mn-lt"/>
                <a:ea typeface="+mn-ea"/>
                <a:cs typeface="+mn-cs"/>
              </a:rPr>
              <a:t>Human-Computer Interaction</a:t>
            </a:r>
            <a:br>
              <a:rPr lang="en-US" sz="3600" b="1" dirty="0">
                <a:latin typeface="+mn-lt"/>
                <a:ea typeface="+mn-ea"/>
                <a:cs typeface="+mn-cs"/>
              </a:rPr>
            </a:br>
            <a:r>
              <a:rPr lang="en-US" sz="3600" b="1" dirty="0">
                <a:latin typeface="+mn-lt"/>
                <a:ea typeface="+mn-ea"/>
                <a:cs typeface="+mn-cs"/>
              </a:rPr>
              <a:t>Situated Action theory</a:t>
            </a:r>
            <a:br>
              <a:rPr lang="en-US" sz="3600" b="1" dirty="0">
                <a:latin typeface="+mn-lt"/>
                <a:ea typeface="+mn-ea"/>
                <a:cs typeface="+mn-cs"/>
              </a:rPr>
            </a:br>
            <a:r>
              <a:rPr lang="en-US" sz="3600" b="1" dirty="0">
                <a:latin typeface="+mn-lt"/>
                <a:ea typeface="+mn-ea"/>
                <a:cs typeface="+mn-cs"/>
              </a:rPr>
              <a:t>Dynamic Decision making</a:t>
            </a:r>
            <a:br>
              <a:rPr lang="en-US" sz="3600" b="1" dirty="0">
                <a:latin typeface="+mn-lt"/>
                <a:ea typeface="+mn-ea"/>
                <a:cs typeface="+mn-cs"/>
              </a:rPr>
            </a:br>
            <a:r>
              <a:rPr lang="en-US" sz="3600" b="1" dirty="0">
                <a:latin typeface="+mn-lt"/>
                <a:ea typeface="+mn-ea"/>
                <a:cs typeface="+mn-cs"/>
              </a:rPr>
              <a:t>Dynamic Cognition</a:t>
            </a:r>
            <a:br>
              <a:rPr lang="en-US" sz="3600" b="1" dirty="0">
                <a:latin typeface="+mn-lt"/>
                <a:ea typeface="+mn-ea"/>
                <a:cs typeface="+mn-cs"/>
              </a:rPr>
            </a:br>
            <a:r>
              <a:rPr lang="en-US" sz="3600" b="1" dirty="0">
                <a:latin typeface="+mn-lt"/>
                <a:ea typeface="+mn-ea"/>
                <a:cs typeface="+mn-cs"/>
              </a:rPr>
              <a:t>Distributed Cognition</a:t>
            </a:r>
            <a:br>
              <a:rPr lang="en-US" sz="3600" b="1" dirty="0">
                <a:latin typeface="+mn-lt"/>
                <a:ea typeface="+mn-ea"/>
                <a:cs typeface="+mn-cs"/>
              </a:rPr>
            </a:br>
            <a:r>
              <a:rPr lang="en-US" sz="3600" b="1" dirty="0">
                <a:latin typeface="+mn-lt"/>
                <a:ea typeface="+mn-ea"/>
                <a:cs typeface="+mn-cs"/>
              </a:rPr>
              <a:t>Distributed Intelligence</a:t>
            </a:r>
            <a:br>
              <a:rPr lang="en-US" sz="3600" b="1" dirty="0">
                <a:latin typeface="+mn-lt"/>
                <a:ea typeface="+mn-ea"/>
                <a:cs typeface="+mn-cs"/>
              </a:rPr>
            </a:br>
            <a:r>
              <a:rPr lang="en-US" sz="3600" b="1" dirty="0">
                <a:latin typeface="+mn-lt"/>
                <a:ea typeface="+mn-ea"/>
                <a:cs typeface="+mn-cs"/>
              </a:rPr>
              <a:t>Artificial Activity Twins </a:t>
            </a:r>
            <a:br>
              <a:rPr lang="ru-RU" sz="3600" b="1" dirty="0">
                <a:latin typeface="+mn-lt"/>
                <a:ea typeface="+mn-ea"/>
                <a:cs typeface="+mn-cs"/>
              </a:rPr>
            </a:br>
            <a:r>
              <a:rPr lang="en-US" sz="3600" b="1" dirty="0" err="1">
                <a:latin typeface="+mn-lt"/>
                <a:ea typeface="+mn-ea"/>
                <a:cs typeface="+mn-cs"/>
              </a:rPr>
              <a:t>AutoGPT</a:t>
            </a:r>
            <a:br>
              <a:rPr lang="en-US" sz="3600" b="1" dirty="0">
                <a:latin typeface="+mn-lt"/>
                <a:ea typeface="+mn-ea"/>
                <a:cs typeface="+mn-cs"/>
              </a:rPr>
            </a:br>
            <a:endParaRPr lang="en-US" sz="3600" b="1" dirty="0">
              <a:latin typeface="+mn-lt"/>
              <a:ea typeface="+mn-ea"/>
              <a:cs typeface="+mn-cs"/>
            </a:endParaRPr>
          </a:p>
        </p:txBody>
      </p:sp>
      <p:sp>
        <p:nvSpPr>
          <p:cNvPr id="4" name="Номер слайда 10"/>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anose="020B0604020202020204" pitchFamily="34" charset="0"/>
                <a:cs typeface="Arial" panose="020B0604020202020204" pitchFamily="34" charset="0"/>
              </a:rPr>
              <a:t>18</a:t>
            </a:fld>
            <a:endParaRPr lang="ru-RU" sz="2400" b="1" dirty="0">
              <a:solidFill>
                <a:schemeClr val="tx1"/>
              </a:solidFill>
              <a:latin typeface="Arial" panose="020B0604020202020204" pitchFamily="34" charset="0"/>
              <a:cs typeface="Arial" panose="020B0604020202020204" pitchFamily="34" charset="0"/>
            </a:endParaRPr>
          </a:p>
        </p:txBody>
      </p:sp>
      <p:grpSp>
        <p:nvGrpSpPr>
          <p:cNvPr id="7" name="Group 4"/>
          <p:cNvGrpSpPr>
            <a:grpSpLocks noChangeAspect="1"/>
          </p:cNvGrpSpPr>
          <p:nvPr/>
        </p:nvGrpSpPr>
        <p:grpSpPr bwMode="auto">
          <a:xfrm>
            <a:off x="3376517" y="55562"/>
            <a:ext cx="8815395" cy="3081337"/>
            <a:chOff x="2126" y="-171"/>
            <a:chExt cx="5553" cy="1941"/>
          </a:xfrm>
        </p:grpSpPr>
        <p:sp>
          <p:nvSpPr>
            <p:cNvPr id="8" name="AutoShape 3"/>
            <p:cNvSpPr>
              <a:spLocks noChangeAspect="1" noChangeArrowheads="1" noTextEdit="1"/>
            </p:cNvSpPr>
            <p:nvPr/>
          </p:nvSpPr>
          <p:spPr bwMode="auto">
            <a:xfrm>
              <a:off x="3667" y="115"/>
              <a:ext cx="3708" cy="1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ru-RU"/>
            </a:p>
          </p:txBody>
        </p:sp>
        <p:sp>
          <p:nvSpPr>
            <p:cNvPr id="9" name="Line 5"/>
            <p:cNvSpPr>
              <a:spLocks noChangeShapeType="1"/>
            </p:cNvSpPr>
            <p:nvPr/>
          </p:nvSpPr>
          <p:spPr bwMode="auto">
            <a:xfrm flipH="1">
              <a:off x="4217" y="466"/>
              <a:ext cx="1349" cy="914"/>
            </a:xfrm>
            <a:prstGeom prst="line">
              <a:avLst/>
            </a:prstGeom>
            <a:noFill/>
            <a:ln w="9525" cap="rnd">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ru-RU"/>
            </a:p>
          </p:txBody>
        </p:sp>
        <p:sp>
          <p:nvSpPr>
            <p:cNvPr id="10" name="Freeform 6"/>
            <p:cNvSpPr/>
            <p:nvPr/>
          </p:nvSpPr>
          <p:spPr bwMode="auto">
            <a:xfrm>
              <a:off x="4839" y="817"/>
              <a:ext cx="105" cy="212"/>
            </a:xfrm>
            <a:custGeom>
              <a:avLst/>
              <a:gdLst>
                <a:gd name="T0" fmla="*/ 0 w 105"/>
                <a:gd name="T1" fmla="*/ 0 h 212"/>
                <a:gd name="T2" fmla="*/ 0 w 105"/>
                <a:gd name="T3" fmla="*/ 0 h 212"/>
                <a:gd name="T4" fmla="*/ 105 w 105"/>
                <a:gd name="T5" fmla="*/ 212 h 212"/>
                <a:gd name="T6" fmla="*/ 105 w 105"/>
                <a:gd name="T7" fmla="*/ 212 h 212"/>
                <a:gd name="T8" fmla="*/ 0 w 105"/>
                <a:gd name="T9" fmla="*/ 0 h 212"/>
              </a:gdLst>
              <a:ahLst/>
              <a:cxnLst>
                <a:cxn ang="0">
                  <a:pos x="T0" y="T1"/>
                </a:cxn>
                <a:cxn ang="0">
                  <a:pos x="T2" y="T3"/>
                </a:cxn>
                <a:cxn ang="0">
                  <a:pos x="T4" y="T5"/>
                </a:cxn>
                <a:cxn ang="0">
                  <a:pos x="T6" y="T7"/>
                </a:cxn>
                <a:cxn ang="0">
                  <a:pos x="T8" y="T9"/>
                </a:cxn>
              </a:cxnLst>
              <a:rect l="0" t="0" r="r" b="b"/>
              <a:pathLst>
                <a:path w="105" h="212">
                  <a:moveTo>
                    <a:pt x="0" y="0"/>
                  </a:moveTo>
                  <a:lnTo>
                    <a:pt x="0" y="0"/>
                  </a:lnTo>
                  <a:lnTo>
                    <a:pt x="105" y="212"/>
                  </a:lnTo>
                  <a:lnTo>
                    <a:pt x="105" y="212"/>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ru-RU"/>
            </a:p>
          </p:txBody>
        </p:sp>
        <p:sp>
          <p:nvSpPr>
            <p:cNvPr id="11" name="Line 7"/>
            <p:cNvSpPr>
              <a:spLocks noChangeShapeType="1"/>
            </p:cNvSpPr>
            <p:nvPr/>
          </p:nvSpPr>
          <p:spPr bwMode="auto">
            <a:xfrm>
              <a:off x="5566" y="466"/>
              <a:ext cx="1363" cy="914"/>
            </a:xfrm>
            <a:prstGeom prst="line">
              <a:avLst/>
            </a:prstGeom>
            <a:noFill/>
            <a:ln w="9525" cap="rnd">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ru-RU"/>
            </a:p>
          </p:txBody>
        </p:sp>
        <p:sp>
          <p:nvSpPr>
            <p:cNvPr id="12" name="Line 8"/>
            <p:cNvSpPr>
              <a:spLocks noChangeShapeType="1"/>
            </p:cNvSpPr>
            <p:nvPr/>
          </p:nvSpPr>
          <p:spPr bwMode="auto">
            <a:xfrm>
              <a:off x="4217" y="1380"/>
              <a:ext cx="2712" cy="0"/>
            </a:xfrm>
            <a:prstGeom prst="line">
              <a:avLst/>
            </a:prstGeom>
            <a:noFill/>
            <a:ln w="9525" cap="rnd">
              <a:solidFill>
                <a:srgbClr val="000000"/>
              </a:solidFill>
              <a:prstDash val="solid"/>
              <a:rou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ru-RU"/>
            </a:p>
          </p:txBody>
        </p:sp>
        <p:sp>
          <p:nvSpPr>
            <p:cNvPr id="13" name="Rectangle 9"/>
            <p:cNvSpPr>
              <a:spLocks noChangeArrowheads="1"/>
            </p:cNvSpPr>
            <p:nvPr/>
          </p:nvSpPr>
          <p:spPr bwMode="auto">
            <a:xfrm>
              <a:off x="4814" y="241"/>
              <a:ext cx="1790"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ru-RU" sz="1700" b="1" i="0" u="none" strike="noStrike" cap="none" normalizeH="0" baseline="0" dirty="0">
                  <a:ln>
                    <a:noFill/>
                  </a:ln>
                  <a:solidFill>
                    <a:srgbClr val="000000"/>
                  </a:solidFill>
                  <a:effectLst/>
                  <a:latin typeface="Calibri" panose="020F0502020204030204" pitchFamily="34" charset="0"/>
                </a:rPr>
                <a:t>Activity means </a:t>
              </a:r>
              <a:r>
                <a:rPr kumimoji="0" lang="ru-RU" altLang="ru-RU" sz="1700" b="1" i="0" u="none" strike="noStrike" cap="none" normalizeH="0" baseline="0" dirty="0">
                  <a:ln>
                    <a:noFill/>
                  </a:ln>
                  <a:solidFill>
                    <a:srgbClr val="000000"/>
                  </a:solidFill>
                  <a:effectLst/>
                  <a:latin typeface="Calibri" panose="020F0502020204030204" pitchFamily="34" charset="0"/>
                </a:rPr>
                <a:t>(</a:t>
              </a:r>
              <a:r>
                <a:rPr kumimoji="0" lang="en-US" altLang="ru-RU" sz="1700" b="1" i="0" u="none" strike="noStrike" cap="none" normalizeH="0" baseline="0" dirty="0">
                  <a:ln>
                    <a:noFill/>
                  </a:ln>
                  <a:solidFill>
                    <a:srgbClr val="000000"/>
                  </a:solidFill>
                  <a:effectLst/>
                  <a:latin typeface="Calibri" panose="020F0502020204030204" pitchFamily="34" charset="0"/>
                </a:rPr>
                <a:t>incl. </a:t>
              </a:r>
              <a:r>
                <a:rPr kumimoji="0" lang="en-US" altLang="ru-RU" sz="1700" b="1" i="0" u="none" strike="noStrike" cap="none" normalizeH="0" baseline="0" dirty="0" err="1">
                  <a:ln>
                    <a:noFill/>
                  </a:ln>
                  <a:solidFill>
                    <a:srgbClr val="000000"/>
                  </a:solidFill>
                  <a:effectLst/>
                  <a:latin typeface="Calibri" panose="020F0502020204030204" pitchFamily="34" charset="0"/>
                </a:rPr>
                <a:t>mashines</a:t>
              </a:r>
              <a:r>
                <a:rPr kumimoji="0" lang="en-US" altLang="ru-RU" sz="1700" b="1" i="0" u="none" strike="noStrike" cap="none" normalizeH="0" baseline="0" dirty="0">
                  <a:ln>
                    <a:noFill/>
                  </a:ln>
                  <a:solidFill>
                    <a:srgbClr val="000000"/>
                  </a:solidFill>
                  <a:effectLst/>
                  <a:latin typeface="Calibri" panose="020F0502020204030204" pitchFamily="34" charset="0"/>
                </a:rPr>
                <a:t>)</a:t>
              </a:r>
              <a:r>
                <a:rPr kumimoji="0" lang="ru-RU" altLang="ru-RU" sz="1700" b="1" i="0" u="none" strike="noStrike" cap="none" normalizeH="0" baseline="0" dirty="0">
                  <a:ln>
                    <a:noFill/>
                  </a:ln>
                  <a:solidFill>
                    <a:srgbClr val="000000"/>
                  </a:solidFill>
                  <a:effectLst/>
                  <a:latin typeface="Calibri" panose="020F0502020204030204" pitchFamily="34" charset="0"/>
                </a:rPr>
                <a:t> </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
          <p:nvSpPr>
            <p:cNvPr id="16" name="Rectangle 12"/>
            <p:cNvSpPr>
              <a:spLocks noChangeArrowheads="1"/>
            </p:cNvSpPr>
            <p:nvPr/>
          </p:nvSpPr>
          <p:spPr bwMode="auto">
            <a:xfrm>
              <a:off x="6123" y="1366"/>
              <a:ext cx="1018"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lang="en-US" altLang="ru-RU" sz="1700" b="1" dirty="0">
                  <a:solidFill>
                    <a:srgbClr val="000000"/>
                  </a:solidFill>
                  <a:latin typeface="Calibri" panose="020F0502020204030204" pitchFamily="34" charset="0"/>
                </a:rPr>
                <a:t>Object of Activity</a:t>
              </a:r>
              <a:r>
                <a:rPr kumimoji="0" lang="ru-RU" altLang="ru-RU" sz="1700" b="1" i="0" u="none" strike="noStrike" cap="none" normalizeH="0" baseline="0" dirty="0">
                  <a:ln>
                    <a:noFill/>
                  </a:ln>
                  <a:solidFill>
                    <a:srgbClr val="000000"/>
                  </a:solidFill>
                  <a:effectLst/>
                  <a:latin typeface="Calibri" panose="020F0502020204030204" pitchFamily="34" charset="0"/>
                </a:rPr>
                <a:t> </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
          <p:nvSpPr>
            <p:cNvPr id="17" name="Rectangle 13"/>
            <p:cNvSpPr>
              <a:spLocks noChangeArrowheads="1"/>
            </p:cNvSpPr>
            <p:nvPr/>
          </p:nvSpPr>
          <p:spPr bwMode="auto">
            <a:xfrm>
              <a:off x="5888" y="1492"/>
              <a:ext cx="1319" cy="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lang="en-US" altLang="ru-RU" sz="1700" b="1" dirty="0">
                  <a:solidFill>
                    <a:srgbClr val="000000"/>
                  </a:solidFill>
                  <a:latin typeface="Calibri" panose="020F0502020204030204" pitchFamily="34" charset="0"/>
                </a:rPr>
                <a:t>Motives, Goals, Results</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
          <p:nvSpPr>
            <p:cNvPr id="18" name="Rectangle 14"/>
            <p:cNvSpPr>
              <a:spLocks noChangeArrowheads="1"/>
            </p:cNvSpPr>
            <p:nvPr/>
          </p:nvSpPr>
          <p:spPr bwMode="auto">
            <a:xfrm>
              <a:off x="3763" y="1410"/>
              <a:ext cx="1092" cy="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en-US" altLang="ru-RU" sz="1700" b="1" i="0" u="none" strike="noStrike" cap="none" normalizeH="0" baseline="0" dirty="0">
                  <a:ln>
                    <a:noFill/>
                  </a:ln>
                  <a:solidFill>
                    <a:srgbClr val="000000"/>
                  </a:solidFill>
                  <a:effectLst/>
                  <a:latin typeface="Calibri" panose="020F0502020204030204" pitchFamily="34" charset="0"/>
                </a:rPr>
                <a:t>Subject of </a:t>
              </a:r>
              <a:r>
                <a:rPr kumimoji="0" lang="en-US" altLang="ru-RU" sz="1800" b="1" i="0" u="none" strike="noStrike" cap="none" normalizeH="0" baseline="0" dirty="0">
                  <a:ln>
                    <a:noFill/>
                  </a:ln>
                  <a:solidFill>
                    <a:srgbClr val="000000"/>
                  </a:solidFill>
                  <a:effectLst/>
                  <a:latin typeface="Calibri" panose="020F0502020204030204" pitchFamily="34" charset="0"/>
                </a:rPr>
                <a:t>Activity </a:t>
              </a:r>
              <a:endParaRPr kumimoji="0" lang="ru-RU" altLang="ru-RU" sz="1800" b="0" i="0" u="none" strike="noStrike" cap="none" normalizeH="0" baseline="0" dirty="0">
                <a:ln>
                  <a:noFill/>
                </a:ln>
                <a:solidFill>
                  <a:schemeClr val="tx1"/>
                </a:solidFill>
                <a:effectLst/>
                <a:latin typeface="Arial" panose="020B0604020202020204" pitchFamily="34" charset="0"/>
              </a:endParaRPr>
            </a:p>
          </p:txBody>
        </p:sp>
        <p:sp>
          <p:nvSpPr>
            <p:cNvPr id="19" name="Rectangle 15"/>
            <p:cNvSpPr>
              <a:spLocks noChangeArrowheads="1"/>
            </p:cNvSpPr>
            <p:nvPr/>
          </p:nvSpPr>
          <p:spPr bwMode="auto">
            <a:xfrm>
              <a:off x="2126" y="-171"/>
              <a:ext cx="5553"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ctr" defTabSz="914400" rtl="0" eaLnBrk="0" fontAlgn="base" latinLnBrk="0" hangingPunct="0">
                <a:lnSpc>
                  <a:spcPct val="100000"/>
                </a:lnSpc>
                <a:spcBef>
                  <a:spcPct val="0"/>
                </a:spcBef>
                <a:spcAft>
                  <a:spcPct val="0"/>
                </a:spcAft>
                <a:buClrTx/>
                <a:buSzTx/>
                <a:buFontTx/>
                <a:buNone/>
              </a:pPr>
              <a:r>
                <a:rPr kumimoji="0" lang="en-US" altLang="ru-RU" sz="2400" b="1" i="1" u="none" strike="noStrike" cap="none" normalizeH="0" baseline="0" dirty="0" err="1">
                  <a:ln>
                    <a:noFill/>
                  </a:ln>
                  <a:solidFill>
                    <a:schemeClr val="tx1"/>
                  </a:solidFill>
                  <a:effectLst/>
                  <a:latin typeface="Arial" panose="020B0604020202020204" pitchFamily="34" charset="0"/>
                </a:rPr>
                <a:t>Leontiev</a:t>
              </a:r>
              <a:r>
                <a:rPr kumimoji="0" lang="en-US" altLang="ru-RU" sz="2400" b="1" i="1" u="none" strike="noStrike" cap="none" normalizeH="0" baseline="0" dirty="0">
                  <a:ln>
                    <a:noFill/>
                  </a:ln>
                  <a:solidFill>
                    <a:schemeClr val="tx1"/>
                  </a:solidFill>
                  <a:effectLst/>
                  <a:latin typeface="Arial" panose="020B0604020202020204" pitchFamily="34" charset="0"/>
                </a:rPr>
                <a:t>-Vygotsky</a:t>
              </a:r>
              <a:r>
                <a:rPr kumimoji="0" lang="ru-RU" altLang="ru-RU" sz="2400" b="1" i="1" u="none" strike="noStrike" cap="none" normalizeH="0" baseline="0" dirty="0">
                  <a:ln>
                    <a:noFill/>
                  </a:ln>
                  <a:solidFill>
                    <a:schemeClr val="tx1"/>
                  </a:solidFill>
                  <a:effectLst/>
                  <a:latin typeface="Arial" panose="020B0604020202020204" pitchFamily="34" charset="0"/>
                </a:rPr>
                <a:t> </a:t>
              </a:r>
              <a:r>
                <a:rPr lang="en-US" sz="2400" b="1" dirty="0" err="1"/>
                <a:t>Engeström</a:t>
              </a:r>
              <a:r>
                <a:rPr lang="en-US" sz="2400" b="1" dirty="0"/>
                <a:t> activity </a:t>
              </a:r>
              <a:r>
                <a:rPr kumimoji="0" lang="en-US" altLang="ru-RU" sz="2400" b="1" i="1" u="none" strike="noStrike" cap="none" normalizeH="0" baseline="0" dirty="0">
                  <a:ln>
                    <a:noFill/>
                  </a:ln>
                  <a:solidFill>
                    <a:schemeClr val="tx1"/>
                  </a:solidFill>
                  <a:effectLst/>
                  <a:latin typeface="Arial" panose="020B0604020202020204" pitchFamily="34" charset="0"/>
                </a:rPr>
                <a:t>triangle</a:t>
              </a:r>
              <a:r>
                <a:rPr lang="en-US" altLang="ru-RU" sz="2400" b="1" i="1" dirty="0"/>
                <a:t>s</a:t>
              </a:r>
              <a:endParaRPr kumimoji="0" lang="ru-RU" altLang="ru-RU" sz="2400" b="1" i="1" u="none" strike="noStrike" cap="none" normalizeH="0" baseline="0" dirty="0">
                <a:ln>
                  <a:noFill/>
                </a:ln>
                <a:solidFill>
                  <a:schemeClr val="tx1"/>
                </a:solidFill>
                <a:effectLst/>
                <a:latin typeface="Arial" panose="020B0604020202020204" pitchFamily="34" charset="0"/>
              </a:endParaRPr>
            </a:p>
          </p:txBody>
        </p:sp>
        <p:sp>
          <p:nvSpPr>
            <p:cNvPr id="20" name="Rectangle 16"/>
            <p:cNvSpPr>
              <a:spLocks noChangeArrowheads="1"/>
            </p:cNvSpPr>
            <p:nvPr/>
          </p:nvSpPr>
          <p:spPr bwMode="auto">
            <a:xfrm>
              <a:off x="5928" y="914"/>
              <a:ext cx="104"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none" lIns="0" tIns="0" rIns="0" bIns="0" numCol="1" anchor="t" anchorCtr="0" compatLnSpc="1">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pPr>
              <a:r>
                <a:rPr kumimoji="0" lang="ru-RU" altLang="ru-RU" sz="1700" b="1" i="0" u="none" strike="noStrike" cap="none" normalizeH="0" baseline="0">
                  <a:ln>
                    <a:noFill/>
                  </a:ln>
                  <a:solidFill>
                    <a:srgbClr val="000000"/>
                  </a:solidFill>
                  <a:effectLst/>
                  <a:latin typeface="Calibri" panose="020F0502020204030204" pitchFamily="34" charset="0"/>
                </a:rPr>
                <a:t>-</a:t>
              </a:r>
              <a:endParaRPr kumimoji="0" lang="ru-RU" altLang="ru-RU" sz="1800" b="0" i="0" u="none" strike="noStrike" cap="none" normalizeH="0" baseline="0">
                <a:ln>
                  <a:noFill/>
                </a:ln>
                <a:solidFill>
                  <a:schemeClr val="tx1"/>
                </a:solidFill>
                <a:effectLst/>
                <a:latin typeface="Arial" panose="020B0604020202020204" pitchFamily="34" charset="0"/>
              </a:endParaRPr>
            </a:p>
          </p:txBody>
        </p:sp>
        <p:sp>
          <p:nvSpPr>
            <p:cNvPr id="22" name="Line 18"/>
            <p:cNvSpPr>
              <a:spLocks noChangeShapeType="1"/>
            </p:cNvSpPr>
            <p:nvPr/>
          </p:nvSpPr>
          <p:spPr bwMode="auto">
            <a:xfrm>
              <a:off x="4693" y="969"/>
              <a:ext cx="1803" cy="0"/>
            </a:xfrm>
            <a:prstGeom prst="line">
              <a:avLst/>
            </a:prstGeom>
            <a:noFill/>
            <a:ln w="12700" cap="flat">
              <a:solidFill>
                <a:srgbClr val="000000"/>
              </a:solidFill>
              <a:prstDash val="solid"/>
              <a:miter lim="800000"/>
            </a:ln>
            <a:extLst>
              <a:ext uri="{909E8E84-426E-40DD-AFC4-6F175D3DCCD1}">
                <a14:hiddenFill xmlns:a14="http://schemas.microsoft.com/office/drawing/2010/main">
                  <a:noFill/>
                </a14:hiddenFill>
              </a:ext>
            </a:extLst>
          </p:spPr>
          <p:txBody>
            <a:bodyPr vert="horz" wrap="square" lIns="91440" tIns="45720" rIns="91440" bIns="45720" numCol="1" anchor="t" anchorCtr="0" compatLnSpc="1"/>
            <a:lstStyle/>
            <a:p>
              <a:endParaRPr lang="ru-RU" dirty="0"/>
            </a:p>
          </p:txBody>
        </p:sp>
      </p:grpSp>
      <p:pic>
        <p:nvPicPr>
          <p:cNvPr id="2" name="Рисунок 1">
            <a:extLst>
              <a:ext uri="{FF2B5EF4-FFF2-40B4-BE49-F238E27FC236}">
                <a16:creationId xmlns:a16="http://schemas.microsoft.com/office/drawing/2014/main" id="{7807FBFF-4A8F-BD56-D208-13F3F523BE9D}"/>
              </a:ext>
            </a:extLst>
          </p:cNvPr>
          <p:cNvPicPr>
            <a:picLocks noChangeAspect="1"/>
          </p:cNvPicPr>
          <p:nvPr/>
        </p:nvPicPr>
        <p:blipFill>
          <a:blip r:embed="rId4"/>
          <a:stretch>
            <a:fillRect/>
          </a:stretch>
        </p:blipFill>
        <p:spPr>
          <a:xfrm>
            <a:off x="-128080" y="5382640"/>
            <a:ext cx="1475360" cy="14753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93247"/>
    </mc:Choice>
    <mc:Fallback xmlns="">
      <p:transition spd="slow" advTm="93247"/>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B07BC8-BB51-DFB2-A555-680FAAA0987B}"/>
            </a:ext>
          </a:extLst>
        </p:cNvPr>
        <p:cNvGrpSpPr/>
        <p:nvPr/>
      </p:nvGrpSpPr>
      <p:grpSpPr>
        <a:xfrm>
          <a:off x="0" y="0"/>
          <a:ext cx="0" cy="0"/>
          <a:chOff x="0" y="0"/>
          <a:chExt cx="0" cy="0"/>
        </a:xfrm>
      </p:grpSpPr>
      <p:pic>
        <p:nvPicPr>
          <p:cNvPr id="6" name="Рисунок 5">
            <a:extLst>
              <a:ext uri="{FF2B5EF4-FFF2-40B4-BE49-F238E27FC236}">
                <a16:creationId xmlns:a16="http://schemas.microsoft.com/office/drawing/2014/main" id="{B3084B67-4EA6-7873-C788-13648CD66E34}"/>
              </a:ext>
            </a:extLst>
          </p:cNvPr>
          <p:cNvPicPr>
            <a:picLocks noChangeAspect="1"/>
          </p:cNvPicPr>
          <p:nvPr/>
        </p:nvPicPr>
        <p:blipFill>
          <a:blip r:embed="rId3"/>
          <a:stretch>
            <a:fillRect/>
          </a:stretch>
        </p:blipFill>
        <p:spPr>
          <a:xfrm>
            <a:off x="339874" y="5382640"/>
            <a:ext cx="1475360" cy="1475360"/>
          </a:xfrm>
          <a:prstGeom prst="rect">
            <a:avLst/>
          </a:prstGeom>
        </p:spPr>
      </p:pic>
      <p:pic>
        <p:nvPicPr>
          <p:cNvPr id="5" name="Рисунок 4">
            <a:extLst>
              <a:ext uri="{FF2B5EF4-FFF2-40B4-BE49-F238E27FC236}">
                <a16:creationId xmlns:a16="http://schemas.microsoft.com/office/drawing/2014/main" id="{96B1882D-CBF5-2A29-FD2D-0DBF15799D2E}"/>
              </a:ext>
            </a:extLst>
          </p:cNvPr>
          <p:cNvPicPr>
            <a:picLocks noChangeAspect="1"/>
          </p:cNvPicPr>
          <p:nvPr/>
        </p:nvPicPr>
        <p:blipFill>
          <a:blip r:embed="rId4"/>
          <a:stretch>
            <a:fillRect/>
          </a:stretch>
        </p:blipFill>
        <p:spPr>
          <a:xfrm>
            <a:off x="6522427" y="365125"/>
            <a:ext cx="5524500" cy="5438775"/>
          </a:xfrm>
          <a:prstGeom prst="rect">
            <a:avLst/>
          </a:prstGeom>
        </p:spPr>
      </p:pic>
      <p:pic>
        <p:nvPicPr>
          <p:cNvPr id="9" name="Рисунок 8">
            <a:extLst>
              <a:ext uri="{FF2B5EF4-FFF2-40B4-BE49-F238E27FC236}">
                <a16:creationId xmlns:a16="http://schemas.microsoft.com/office/drawing/2014/main" id="{77588B99-8B8A-AEAC-7C6D-9723BB4DCD01}"/>
              </a:ext>
            </a:extLst>
          </p:cNvPr>
          <p:cNvPicPr>
            <a:picLocks noChangeAspect="1"/>
          </p:cNvPicPr>
          <p:nvPr/>
        </p:nvPicPr>
        <p:blipFill>
          <a:blip r:embed="rId5"/>
          <a:stretch>
            <a:fillRect/>
          </a:stretch>
        </p:blipFill>
        <p:spPr>
          <a:xfrm>
            <a:off x="1077554" y="487973"/>
            <a:ext cx="5410200" cy="4686300"/>
          </a:xfrm>
          <a:prstGeom prst="rect">
            <a:avLst/>
          </a:prstGeom>
        </p:spPr>
      </p:pic>
      <p:sp>
        <p:nvSpPr>
          <p:cNvPr id="2" name="Номер слайда 10">
            <a:extLst>
              <a:ext uri="{FF2B5EF4-FFF2-40B4-BE49-F238E27FC236}">
                <a16:creationId xmlns:a16="http://schemas.microsoft.com/office/drawing/2014/main" id="{851809FA-91BB-321F-E518-694B4F39108F}"/>
              </a:ext>
            </a:extLst>
          </p:cNvPr>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itchFamily="34" charset="0"/>
                <a:cs typeface="Arial" pitchFamily="34" charset="0"/>
              </a:rPr>
              <a:pPr algn="ctr">
                <a:defRPr/>
              </a:pPr>
              <a:t>19</a:t>
            </a:fld>
            <a:endParaRPr lang="ru-RU" sz="24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27866199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F563C5-1408-A298-F403-D934B01867E0}"/>
            </a:ext>
          </a:extLst>
        </p:cNvPr>
        <p:cNvGrpSpPr/>
        <p:nvPr/>
      </p:nvGrpSpPr>
      <p:grpSpPr>
        <a:xfrm>
          <a:off x="0" y="0"/>
          <a:ext cx="0" cy="0"/>
          <a:chOff x="0" y="0"/>
          <a:chExt cx="0" cy="0"/>
        </a:xfrm>
      </p:grpSpPr>
      <p:graphicFrame>
        <p:nvGraphicFramePr>
          <p:cNvPr id="3" name="Объект 2">
            <a:extLst>
              <a:ext uri="{FF2B5EF4-FFF2-40B4-BE49-F238E27FC236}">
                <a16:creationId xmlns:a16="http://schemas.microsoft.com/office/drawing/2014/main" id="{7CD36EEC-0BDF-E1E0-A116-FF5277FB1CCB}"/>
              </a:ext>
            </a:extLst>
          </p:cNvPr>
          <p:cNvGraphicFramePr>
            <a:graphicFrameLocks noChangeAspect="1"/>
          </p:cNvGraphicFramePr>
          <p:nvPr>
            <p:extLst>
              <p:ext uri="{D42A27DB-BD31-4B8C-83A1-F6EECF244321}">
                <p14:modId xmlns:p14="http://schemas.microsoft.com/office/powerpoint/2010/main" val="1989747203"/>
              </p:ext>
            </p:extLst>
          </p:nvPr>
        </p:nvGraphicFramePr>
        <p:xfrm>
          <a:off x="764089" y="311817"/>
          <a:ext cx="9566275" cy="6759575"/>
        </p:xfrm>
        <a:graphic>
          <a:graphicData uri="http://schemas.openxmlformats.org/presentationml/2006/ole">
            <mc:AlternateContent xmlns:mc="http://schemas.openxmlformats.org/markup-compatibility/2006">
              <mc:Choice xmlns:v="urn:schemas-microsoft-com:vml" Requires="v">
                <p:oleObj name="Visio" r:id="rId3" imgW="9631468" imgH="6804412" progId="Visio.Drawing.15">
                  <p:embed/>
                </p:oleObj>
              </mc:Choice>
              <mc:Fallback>
                <p:oleObj name="Visio" r:id="rId3" imgW="9631468" imgH="6804412" progId="Visio.Drawing.15">
                  <p:embed/>
                  <p:pic>
                    <p:nvPicPr>
                      <p:cNvPr id="3" name="Объект 2">
                        <a:extLst>
                          <a:ext uri="{FF2B5EF4-FFF2-40B4-BE49-F238E27FC236}">
                            <a16:creationId xmlns:a16="http://schemas.microsoft.com/office/drawing/2014/main" id="{7CD36EEC-0BDF-E1E0-A116-FF5277FB1CCB}"/>
                          </a:ext>
                        </a:extLst>
                      </p:cNvPr>
                      <p:cNvPicPr/>
                      <p:nvPr/>
                    </p:nvPicPr>
                    <p:blipFill>
                      <a:blip r:embed="rId4"/>
                      <a:stretch>
                        <a:fillRect/>
                      </a:stretch>
                    </p:blipFill>
                    <p:spPr>
                      <a:xfrm>
                        <a:off x="764089" y="311817"/>
                        <a:ext cx="9566275" cy="6759575"/>
                      </a:xfrm>
                      <a:prstGeom prst="rect">
                        <a:avLst/>
                      </a:prstGeom>
                    </p:spPr>
                  </p:pic>
                </p:oleObj>
              </mc:Fallback>
            </mc:AlternateContent>
          </a:graphicData>
        </a:graphic>
      </p:graphicFrame>
      <p:sp>
        <p:nvSpPr>
          <p:cNvPr id="6" name="TextBox 5">
            <a:extLst>
              <a:ext uri="{FF2B5EF4-FFF2-40B4-BE49-F238E27FC236}">
                <a16:creationId xmlns:a16="http://schemas.microsoft.com/office/drawing/2014/main" id="{2E83AD91-5320-FE72-68F9-1BBFC2D939EC}"/>
              </a:ext>
            </a:extLst>
          </p:cNvPr>
          <p:cNvSpPr txBox="1"/>
          <p:nvPr/>
        </p:nvSpPr>
        <p:spPr>
          <a:xfrm>
            <a:off x="4938204" y="95250"/>
            <a:ext cx="7046650" cy="923330"/>
          </a:xfrm>
          <a:prstGeom prst="rect">
            <a:avLst/>
          </a:prstGeom>
          <a:noFill/>
        </p:spPr>
        <p:txBody>
          <a:bodyPr wrap="square">
            <a:spAutoFit/>
          </a:bodyPr>
          <a:lstStyle/>
          <a:p>
            <a:r>
              <a:rPr lang="ru-RU" dirty="0"/>
              <a:t>Актуальность исследования использования информации в деятельности с опорой на математические модели и методы. </a:t>
            </a:r>
          </a:p>
          <a:p>
            <a:r>
              <a:rPr lang="ru-RU" dirty="0"/>
              <a:t>Направления формализации использования информации. </a:t>
            </a:r>
          </a:p>
        </p:txBody>
      </p:sp>
      <p:sp>
        <p:nvSpPr>
          <p:cNvPr id="7" name="TextBox 6">
            <a:extLst>
              <a:ext uri="{FF2B5EF4-FFF2-40B4-BE49-F238E27FC236}">
                <a16:creationId xmlns:a16="http://schemas.microsoft.com/office/drawing/2014/main" id="{07485B48-1E04-1083-3532-2B645FC48665}"/>
              </a:ext>
            </a:extLst>
          </p:cNvPr>
          <p:cNvSpPr txBox="1"/>
          <p:nvPr/>
        </p:nvSpPr>
        <p:spPr>
          <a:xfrm>
            <a:off x="4923875" y="951781"/>
            <a:ext cx="7046650" cy="1200329"/>
          </a:xfrm>
          <a:prstGeom prst="rect">
            <a:avLst/>
          </a:prstGeom>
          <a:noFill/>
        </p:spPr>
        <p:txBody>
          <a:bodyPr wrap="square">
            <a:spAutoFit/>
          </a:bodyPr>
          <a:lstStyle/>
          <a:p>
            <a:r>
              <a:rPr lang="ru-RU" dirty="0"/>
              <a:t>Роль информации и информационных технологий в природе и обществе. </a:t>
            </a:r>
          </a:p>
          <a:p>
            <a:r>
              <a:rPr lang="ru-RU" dirty="0"/>
              <a:t>Постановки формальных задач исследования использования информации.</a:t>
            </a:r>
          </a:p>
        </p:txBody>
      </p:sp>
      <p:sp>
        <p:nvSpPr>
          <p:cNvPr id="8" name="TextBox 7">
            <a:extLst>
              <a:ext uri="{FF2B5EF4-FFF2-40B4-BE49-F238E27FC236}">
                <a16:creationId xmlns:a16="http://schemas.microsoft.com/office/drawing/2014/main" id="{152C2FE9-FEEF-0112-59C5-42FD4DD269F9}"/>
              </a:ext>
            </a:extLst>
          </p:cNvPr>
          <p:cNvSpPr txBox="1"/>
          <p:nvPr/>
        </p:nvSpPr>
        <p:spPr>
          <a:xfrm>
            <a:off x="4938204" y="2085499"/>
            <a:ext cx="7046650" cy="646331"/>
          </a:xfrm>
          <a:prstGeom prst="rect">
            <a:avLst/>
          </a:prstGeom>
          <a:noFill/>
        </p:spPr>
        <p:txBody>
          <a:bodyPr wrap="square">
            <a:spAutoFit/>
          </a:bodyPr>
          <a:lstStyle/>
          <a:p>
            <a:r>
              <a:rPr lang="ru-RU" dirty="0"/>
              <a:t>Проблема исследования информации и информационных технологий с применением математических моделей и методов</a:t>
            </a:r>
          </a:p>
        </p:txBody>
      </p:sp>
      <p:sp>
        <p:nvSpPr>
          <p:cNvPr id="9" name="TextBox 8">
            <a:extLst>
              <a:ext uri="{FF2B5EF4-FFF2-40B4-BE49-F238E27FC236}">
                <a16:creationId xmlns:a16="http://schemas.microsoft.com/office/drawing/2014/main" id="{F489FFD1-AFAE-231F-9939-7198AC5E00C8}"/>
              </a:ext>
            </a:extLst>
          </p:cNvPr>
          <p:cNvSpPr txBox="1"/>
          <p:nvPr/>
        </p:nvSpPr>
        <p:spPr>
          <a:xfrm>
            <a:off x="165989" y="4886241"/>
            <a:ext cx="5528958" cy="923330"/>
          </a:xfrm>
          <a:prstGeom prst="rect">
            <a:avLst/>
          </a:prstGeom>
          <a:noFill/>
        </p:spPr>
        <p:txBody>
          <a:bodyPr wrap="square">
            <a:spAutoFit/>
          </a:bodyPr>
          <a:lstStyle/>
          <a:p>
            <a:r>
              <a:rPr lang="ru-RU" dirty="0"/>
              <a:t>Направления исследований информации и информационных технологий в деятельности, природе и обществе</a:t>
            </a:r>
          </a:p>
        </p:txBody>
      </p:sp>
      <p:sp>
        <p:nvSpPr>
          <p:cNvPr id="10" name="TextBox 9">
            <a:extLst>
              <a:ext uri="{FF2B5EF4-FFF2-40B4-BE49-F238E27FC236}">
                <a16:creationId xmlns:a16="http://schemas.microsoft.com/office/drawing/2014/main" id="{D4D39619-984E-10B3-FA4D-CD687DD8AB79}"/>
              </a:ext>
            </a:extLst>
          </p:cNvPr>
          <p:cNvSpPr txBox="1"/>
          <p:nvPr/>
        </p:nvSpPr>
        <p:spPr>
          <a:xfrm>
            <a:off x="165989" y="5901755"/>
            <a:ext cx="7046650" cy="646331"/>
          </a:xfrm>
          <a:prstGeom prst="rect">
            <a:avLst/>
          </a:prstGeom>
          <a:noFill/>
        </p:spPr>
        <p:txBody>
          <a:bodyPr wrap="square">
            <a:spAutoFit/>
          </a:bodyPr>
          <a:lstStyle/>
          <a:p>
            <a:r>
              <a:rPr lang="ru-RU" dirty="0"/>
              <a:t>Возможный теоретический инструментарий исследования </a:t>
            </a:r>
          </a:p>
          <a:p>
            <a:endParaRPr lang="ru-RU" dirty="0"/>
          </a:p>
        </p:txBody>
      </p:sp>
      <p:pic>
        <p:nvPicPr>
          <p:cNvPr id="2" name="Рисунок 1">
            <a:extLst>
              <a:ext uri="{FF2B5EF4-FFF2-40B4-BE49-F238E27FC236}">
                <a16:creationId xmlns:a16="http://schemas.microsoft.com/office/drawing/2014/main" id="{49526968-F4E4-E046-FCBC-34CF188C941F}"/>
              </a:ext>
            </a:extLst>
          </p:cNvPr>
          <p:cNvPicPr>
            <a:picLocks noChangeAspect="1"/>
          </p:cNvPicPr>
          <p:nvPr/>
        </p:nvPicPr>
        <p:blipFill>
          <a:blip r:embed="rId5"/>
          <a:stretch>
            <a:fillRect/>
          </a:stretch>
        </p:blipFill>
        <p:spPr>
          <a:xfrm>
            <a:off x="10690231" y="5287390"/>
            <a:ext cx="1475360" cy="1475360"/>
          </a:xfrm>
          <a:prstGeom prst="rect">
            <a:avLst/>
          </a:prstGeom>
        </p:spPr>
      </p:pic>
    </p:spTree>
    <p:extLst>
      <p:ext uri="{BB962C8B-B14F-4D97-AF65-F5344CB8AC3E}">
        <p14:creationId xmlns:p14="http://schemas.microsoft.com/office/powerpoint/2010/main" val="322228985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10"/>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anose="020B0604020202020204" pitchFamily="34" charset="0"/>
                <a:cs typeface="Arial" panose="020B0604020202020204" pitchFamily="34" charset="0"/>
              </a:rPr>
              <a:t>20</a:t>
            </a:fld>
            <a:endParaRPr lang="ru-RU" sz="2400" b="1" dirty="0">
              <a:solidFill>
                <a:schemeClr val="tx1"/>
              </a:solidFill>
              <a:latin typeface="Arial" panose="020B060402020202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F9044952-B37B-A838-1451-EDDBB073D3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090"/>
            <a:ext cx="10387584" cy="5843016"/>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a:extLst>
              <a:ext uri="{FF2B5EF4-FFF2-40B4-BE49-F238E27FC236}">
                <a16:creationId xmlns:a16="http://schemas.microsoft.com/office/drawing/2014/main" id="{223B158E-2D75-0D37-AC43-7D9E541B3B3A}"/>
              </a:ext>
            </a:extLst>
          </p:cNvPr>
          <p:cNvPicPr>
            <a:picLocks noChangeAspect="1"/>
          </p:cNvPicPr>
          <p:nvPr/>
        </p:nvPicPr>
        <p:blipFill>
          <a:blip r:embed="rId4"/>
          <a:stretch>
            <a:fillRect/>
          </a:stretch>
        </p:blipFill>
        <p:spPr>
          <a:xfrm>
            <a:off x="8608005" y="4761853"/>
            <a:ext cx="3815643" cy="2096147"/>
          </a:xfrm>
          <a:prstGeom prst="rect">
            <a:avLst/>
          </a:prstGeom>
        </p:spPr>
      </p:pic>
      <p:pic>
        <p:nvPicPr>
          <p:cNvPr id="2" name="Рисунок 1">
            <a:extLst>
              <a:ext uri="{FF2B5EF4-FFF2-40B4-BE49-F238E27FC236}">
                <a16:creationId xmlns:a16="http://schemas.microsoft.com/office/drawing/2014/main" id="{95B4BC7D-DAFC-906B-A0E0-1D08F2F7FC7B}"/>
              </a:ext>
            </a:extLst>
          </p:cNvPr>
          <p:cNvPicPr>
            <a:picLocks noChangeAspect="1"/>
          </p:cNvPicPr>
          <p:nvPr/>
        </p:nvPicPr>
        <p:blipFill>
          <a:blip r:embed="rId5"/>
          <a:stretch>
            <a:fillRect/>
          </a:stretch>
        </p:blipFill>
        <p:spPr>
          <a:xfrm>
            <a:off x="0" y="5382640"/>
            <a:ext cx="1475360" cy="1475360"/>
          </a:xfrm>
          <a:prstGeom prst="rect">
            <a:avLst/>
          </a:prstGeom>
        </p:spPr>
      </p:pic>
    </p:spTree>
    <p:extLst>
      <p:ext uri="{BB962C8B-B14F-4D97-AF65-F5344CB8AC3E}">
        <p14:creationId xmlns:p14="http://schemas.microsoft.com/office/powerpoint/2010/main" val="3081428736"/>
      </p:ext>
    </p:extLst>
  </p:cSld>
  <p:clrMapOvr>
    <a:masterClrMapping/>
  </p:clrMapOvr>
  <mc:AlternateContent xmlns:mc="http://schemas.openxmlformats.org/markup-compatibility/2006" xmlns:p14="http://schemas.microsoft.com/office/powerpoint/2010/main">
    <mc:Choice Requires="p14">
      <p:transition spd="slow" p14:dur="2000" advTm="93247"/>
    </mc:Choice>
    <mc:Fallback xmlns="">
      <p:transition spd="slow" advTm="93247"/>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B7AA4BC1-89EC-452C-AFE3-3984931D7E9F}"/>
              </a:ext>
            </a:extLst>
          </p:cNvPr>
          <p:cNvPicPr>
            <a:picLocks noChangeAspect="1"/>
          </p:cNvPicPr>
          <p:nvPr/>
        </p:nvPicPr>
        <p:blipFill>
          <a:blip r:embed="rId3"/>
          <a:stretch>
            <a:fillRect/>
          </a:stretch>
        </p:blipFill>
        <p:spPr>
          <a:xfrm>
            <a:off x="222708" y="110814"/>
            <a:ext cx="4519980" cy="6486171"/>
          </a:xfrm>
          <a:prstGeom prst="rect">
            <a:avLst/>
          </a:prstGeom>
        </p:spPr>
      </p:pic>
      <p:sp>
        <p:nvSpPr>
          <p:cNvPr id="11" name="TextBox 10">
            <a:extLst>
              <a:ext uri="{FF2B5EF4-FFF2-40B4-BE49-F238E27FC236}">
                <a16:creationId xmlns:a16="http://schemas.microsoft.com/office/drawing/2014/main" id="{B63A3D75-767F-AC75-7938-4D6F8BE86E68}"/>
              </a:ext>
            </a:extLst>
          </p:cNvPr>
          <p:cNvSpPr txBox="1"/>
          <p:nvPr/>
        </p:nvSpPr>
        <p:spPr>
          <a:xfrm>
            <a:off x="5602664" y="616611"/>
            <a:ext cx="6096000" cy="4801314"/>
          </a:xfrm>
          <a:prstGeom prst="rect">
            <a:avLst/>
          </a:prstGeom>
          <a:noFill/>
        </p:spPr>
        <p:txBody>
          <a:bodyPr wrap="square">
            <a:spAutoFit/>
          </a:bodyPr>
          <a:lstStyle/>
          <a:p>
            <a:r>
              <a:rPr lang="ru-RU" b="0" i="0" dirty="0">
                <a:solidFill>
                  <a:srgbClr val="000000"/>
                </a:solidFill>
                <a:effectLst/>
                <a:latin typeface="Verdana" panose="020B0604030504040204" pitchFamily="34" charset="0"/>
              </a:rPr>
              <a:t>Возникновение жизни на Земле и происхождение человека трактуются как результат эволюции кодированной информации. Рассматриваются основные информационные понятия: код, элемент, система, пространство, среда. Коротко описываются свойства кодированной информации и перечисляются основные действия, выполняемые над этой информацией. Предлагается один из возможных вариантов протекания информационного эволюционного процесса, начиная от первых логических элементов и информационных кодов и кончая естественными разумными системами и "настоящим" искусственным интеллектом. Книга может быть полезна широкому кругу исследователей, занимающихся информационными системами эволюции.</a:t>
            </a:r>
            <a:endParaRPr lang="ru-RU" dirty="0"/>
          </a:p>
        </p:txBody>
      </p:sp>
      <p:pic>
        <p:nvPicPr>
          <p:cNvPr id="2" name="Рисунок 1">
            <a:extLst>
              <a:ext uri="{FF2B5EF4-FFF2-40B4-BE49-F238E27FC236}">
                <a16:creationId xmlns:a16="http://schemas.microsoft.com/office/drawing/2014/main" id="{1A886125-1E0C-8DE3-08E9-635EB13E340A}"/>
              </a:ext>
            </a:extLst>
          </p:cNvPr>
          <p:cNvPicPr>
            <a:picLocks noChangeAspect="1"/>
          </p:cNvPicPr>
          <p:nvPr/>
        </p:nvPicPr>
        <p:blipFill>
          <a:blip r:embed="rId4"/>
          <a:stretch>
            <a:fillRect/>
          </a:stretch>
        </p:blipFill>
        <p:spPr>
          <a:xfrm>
            <a:off x="10824994" y="5382640"/>
            <a:ext cx="1475360" cy="1475360"/>
          </a:xfrm>
          <a:prstGeom prst="rect">
            <a:avLst/>
          </a:prstGeom>
        </p:spPr>
      </p:pic>
      <p:sp>
        <p:nvSpPr>
          <p:cNvPr id="4" name="Номер слайда 10">
            <a:extLst>
              <a:ext uri="{FF2B5EF4-FFF2-40B4-BE49-F238E27FC236}">
                <a16:creationId xmlns:a16="http://schemas.microsoft.com/office/drawing/2014/main" id="{58EA9763-8D06-93D5-B88C-F2B238260E89}"/>
              </a:ext>
            </a:extLst>
          </p:cNvPr>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itchFamily="34" charset="0"/>
                <a:cs typeface="Arial" pitchFamily="34" charset="0"/>
              </a:rPr>
              <a:pPr algn="ctr">
                <a:defRPr/>
              </a:pPr>
              <a:t>21</a:t>
            </a:fld>
            <a:endParaRPr lang="ru-RU" sz="24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202189634"/>
      </p:ext>
    </p:extLst>
  </p:cSld>
  <p:clrMapOvr>
    <a:masterClrMapping/>
  </p:clrMapOvr>
  <mc:AlternateContent xmlns:mc="http://schemas.openxmlformats.org/markup-compatibility/2006" xmlns:p14="http://schemas.microsoft.com/office/powerpoint/2010/main">
    <mc:Choice Requires="p14">
      <p:transition spd="slow" p14:dur="2000" advTm="80079"/>
    </mc:Choice>
    <mc:Fallback xmlns="">
      <p:transition spd="slow" advTm="80079"/>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Рисунок 2">
            <a:extLst>
              <a:ext uri="{FF2B5EF4-FFF2-40B4-BE49-F238E27FC236}">
                <a16:creationId xmlns:a16="http://schemas.microsoft.com/office/drawing/2014/main" id="{C67036CB-2A83-9083-7F5C-9D3A47A44A4A}"/>
              </a:ext>
            </a:extLst>
          </p:cNvPr>
          <p:cNvPicPr>
            <a:picLocks noChangeAspect="1"/>
          </p:cNvPicPr>
          <p:nvPr/>
        </p:nvPicPr>
        <p:blipFill>
          <a:blip r:embed="rId3"/>
          <a:stretch>
            <a:fillRect/>
          </a:stretch>
        </p:blipFill>
        <p:spPr>
          <a:xfrm>
            <a:off x="2848598" y="1610142"/>
            <a:ext cx="8832213" cy="5064978"/>
          </a:xfrm>
          <a:prstGeom prst="rect">
            <a:avLst/>
          </a:prstGeom>
        </p:spPr>
      </p:pic>
      <p:sp>
        <p:nvSpPr>
          <p:cNvPr id="2" name="Номер слайда 10">
            <a:extLst>
              <a:ext uri="{FF2B5EF4-FFF2-40B4-BE49-F238E27FC236}">
                <a16:creationId xmlns:a16="http://schemas.microsoft.com/office/drawing/2014/main" id="{14859AC4-8814-A1D1-B087-7CDD75683538}"/>
              </a:ext>
            </a:extLst>
          </p:cNvPr>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itchFamily="34" charset="0"/>
                <a:cs typeface="Arial" pitchFamily="34" charset="0"/>
              </a:rPr>
              <a:pPr algn="ctr">
                <a:defRPr/>
              </a:pPr>
              <a:t>22</a:t>
            </a:fld>
            <a:endParaRPr lang="ru-RU" sz="2400" b="1" dirty="0">
              <a:solidFill>
                <a:schemeClr val="tx1"/>
              </a:solidFill>
              <a:latin typeface="Arial" pitchFamily="34" charset="0"/>
              <a:cs typeface="Arial" pitchFamily="34" charset="0"/>
            </a:endParaRPr>
          </a:p>
        </p:txBody>
      </p:sp>
      <p:pic>
        <p:nvPicPr>
          <p:cNvPr id="4" name="Рисунок 3">
            <a:extLst>
              <a:ext uri="{FF2B5EF4-FFF2-40B4-BE49-F238E27FC236}">
                <a16:creationId xmlns:a16="http://schemas.microsoft.com/office/drawing/2014/main" id="{CE927EE9-6E15-666A-2A09-89FB50B0FBCC}"/>
              </a:ext>
            </a:extLst>
          </p:cNvPr>
          <p:cNvPicPr>
            <a:picLocks noChangeAspect="1"/>
          </p:cNvPicPr>
          <p:nvPr/>
        </p:nvPicPr>
        <p:blipFill>
          <a:blip r:embed="rId4"/>
          <a:stretch>
            <a:fillRect/>
          </a:stretch>
        </p:blipFill>
        <p:spPr>
          <a:xfrm>
            <a:off x="10820336" y="5382640"/>
            <a:ext cx="1475360" cy="1475360"/>
          </a:xfrm>
          <a:prstGeom prst="rect">
            <a:avLst/>
          </a:prstGeom>
        </p:spPr>
      </p:pic>
      <p:pic>
        <p:nvPicPr>
          <p:cNvPr id="6" name="Рисунок 5">
            <a:extLst>
              <a:ext uri="{FF2B5EF4-FFF2-40B4-BE49-F238E27FC236}">
                <a16:creationId xmlns:a16="http://schemas.microsoft.com/office/drawing/2014/main" id="{6152B03F-2D67-E458-127D-7770826EF439}"/>
              </a:ext>
            </a:extLst>
          </p:cNvPr>
          <p:cNvPicPr>
            <a:picLocks noChangeAspect="1"/>
          </p:cNvPicPr>
          <p:nvPr/>
        </p:nvPicPr>
        <p:blipFill>
          <a:blip r:embed="rId5"/>
          <a:stretch>
            <a:fillRect/>
          </a:stretch>
        </p:blipFill>
        <p:spPr>
          <a:xfrm>
            <a:off x="0" y="0"/>
            <a:ext cx="3353670" cy="5382640"/>
          </a:xfrm>
          <a:prstGeom prst="rect">
            <a:avLst/>
          </a:prstGeom>
        </p:spPr>
      </p:pic>
    </p:spTree>
    <p:extLst>
      <p:ext uri="{BB962C8B-B14F-4D97-AF65-F5344CB8AC3E}">
        <p14:creationId xmlns:p14="http://schemas.microsoft.com/office/powerpoint/2010/main" val="1194741163"/>
      </p:ext>
    </p:extLst>
  </p:cSld>
  <p:clrMapOvr>
    <a:masterClrMapping/>
  </p:clrMapOvr>
  <mc:AlternateContent xmlns:mc="http://schemas.openxmlformats.org/markup-compatibility/2006" xmlns:p14="http://schemas.microsoft.com/office/powerpoint/2010/main">
    <mc:Choice Requires="p14">
      <p:transition spd="slow" p14:dur="2000" advTm="80079"/>
    </mc:Choice>
    <mc:Fallback xmlns="">
      <p:transition spd="slow" advTm="80079"/>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CF0C3C-B513-6B16-A38D-EDC3A6C1D37E}"/>
            </a:ext>
          </a:extLst>
        </p:cNvPr>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E4E04D18-4FA4-F78C-211B-CEFE71CF0C84}"/>
              </a:ext>
            </a:extLst>
          </p:cNvPr>
          <p:cNvSpPr>
            <a:spLocks noGrp="1"/>
          </p:cNvSpPr>
          <p:nvPr>
            <p:ph type="sldNum" sz="quarter" idx="12"/>
          </p:nvPr>
        </p:nvSpPr>
        <p:spPr/>
        <p:txBody>
          <a:bodyPr/>
          <a:lstStyle/>
          <a:p>
            <a:fld id="{5F621D59-0CA2-4DD2-8D96-0CE885F01961}" type="slidenum">
              <a:rPr lang="en-US" smtClean="0"/>
              <a:pPr/>
              <a:t>23</a:t>
            </a:fld>
            <a:endParaRPr lang="en-US"/>
          </a:p>
        </p:txBody>
      </p:sp>
      <p:pic>
        <p:nvPicPr>
          <p:cNvPr id="3" name="Рисунок 2">
            <a:extLst>
              <a:ext uri="{FF2B5EF4-FFF2-40B4-BE49-F238E27FC236}">
                <a16:creationId xmlns:a16="http://schemas.microsoft.com/office/drawing/2014/main" id="{0CA0615A-E10F-28F2-3BBF-FA50FCAB58EE}"/>
              </a:ext>
            </a:extLst>
          </p:cNvPr>
          <p:cNvPicPr>
            <a:picLocks noChangeAspect="1"/>
          </p:cNvPicPr>
          <p:nvPr/>
        </p:nvPicPr>
        <p:blipFill>
          <a:blip r:embed="rId2"/>
          <a:stretch>
            <a:fillRect/>
          </a:stretch>
        </p:blipFill>
        <p:spPr>
          <a:xfrm>
            <a:off x="733424" y="419402"/>
            <a:ext cx="5831659" cy="6165533"/>
          </a:xfrm>
          <a:prstGeom prst="rect">
            <a:avLst/>
          </a:prstGeom>
        </p:spPr>
      </p:pic>
      <p:pic>
        <p:nvPicPr>
          <p:cNvPr id="7" name="Рисунок 6">
            <a:extLst>
              <a:ext uri="{FF2B5EF4-FFF2-40B4-BE49-F238E27FC236}">
                <a16:creationId xmlns:a16="http://schemas.microsoft.com/office/drawing/2014/main" id="{6C17065D-60AE-95AF-6407-F0F190812F06}"/>
              </a:ext>
            </a:extLst>
          </p:cNvPr>
          <p:cNvPicPr>
            <a:picLocks noChangeAspect="1"/>
          </p:cNvPicPr>
          <p:nvPr/>
        </p:nvPicPr>
        <p:blipFill>
          <a:blip r:embed="rId3"/>
          <a:stretch>
            <a:fillRect/>
          </a:stretch>
        </p:blipFill>
        <p:spPr>
          <a:xfrm>
            <a:off x="7216522" y="273065"/>
            <a:ext cx="4242054" cy="6448410"/>
          </a:xfrm>
          <a:prstGeom prst="rect">
            <a:avLst/>
          </a:prstGeom>
        </p:spPr>
      </p:pic>
      <p:sp>
        <p:nvSpPr>
          <p:cNvPr id="8" name="Номер слайда 10">
            <a:extLst>
              <a:ext uri="{FF2B5EF4-FFF2-40B4-BE49-F238E27FC236}">
                <a16:creationId xmlns:a16="http://schemas.microsoft.com/office/drawing/2014/main" id="{5B6FC2DC-681C-F3F1-0CC1-276D3A0D2030}"/>
              </a:ext>
            </a:extLst>
          </p:cNvPr>
          <p:cNvSpPr txBox="1">
            <a:spLocks/>
          </p:cNvSpPr>
          <p:nvPr/>
        </p:nvSpPr>
        <p:spPr>
          <a:xfrm>
            <a:off x="11652448" y="0"/>
            <a:ext cx="539552" cy="365125"/>
          </a:xfrm>
          <a:prstGeom prst="rect">
            <a:avLst/>
          </a:prstGeom>
          <a:ln w="28575">
            <a:solidFill>
              <a:schemeClr val="tx2">
                <a:lumMod val="75000"/>
              </a:schemeClr>
            </a:solid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fld id="{7B4BC4C2-BE9A-419C-9157-05944EBC3667}" type="slidenum">
              <a:rPr lang="ru-RU" sz="2400" b="1" smtClean="0">
                <a:solidFill>
                  <a:schemeClr val="tx1"/>
                </a:solidFill>
                <a:latin typeface="Arial" pitchFamily="34" charset="0"/>
                <a:cs typeface="Arial" pitchFamily="34" charset="0"/>
              </a:rPr>
              <a:pPr algn="ctr">
                <a:defRPr/>
              </a:pPr>
              <a:t>23</a:t>
            </a:fld>
            <a:endParaRPr lang="ru-RU" sz="2400" b="1" dirty="0">
              <a:solidFill>
                <a:schemeClr val="tx1"/>
              </a:solidFill>
              <a:latin typeface="Arial" pitchFamily="34" charset="0"/>
              <a:cs typeface="Arial" pitchFamily="34" charset="0"/>
            </a:endParaRPr>
          </a:p>
        </p:txBody>
      </p:sp>
      <p:pic>
        <p:nvPicPr>
          <p:cNvPr id="9" name="Рисунок 8">
            <a:extLst>
              <a:ext uri="{FF2B5EF4-FFF2-40B4-BE49-F238E27FC236}">
                <a16:creationId xmlns:a16="http://schemas.microsoft.com/office/drawing/2014/main" id="{526058F9-87D5-DA91-2DA2-0BCB5C969117}"/>
              </a:ext>
            </a:extLst>
          </p:cNvPr>
          <p:cNvPicPr>
            <a:picLocks noChangeAspect="1"/>
          </p:cNvPicPr>
          <p:nvPr/>
        </p:nvPicPr>
        <p:blipFill>
          <a:blip r:embed="rId4"/>
          <a:stretch>
            <a:fillRect/>
          </a:stretch>
        </p:blipFill>
        <p:spPr>
          <a:xfrm>
            <a:off x="-198128" y="5382640"/>
            <a:ext cx="1475360" cy="1475360"/>
          </a:xfrm>
          <a:prstGeom prst="rect">
            <a:avLst/>
          </a:prstGeom>
        </p:spPr>
      </p:pic>
    </p:spTree>
    <p:extLst>
      <p:ext uri="{BB962C8B-B14F-4D97-AF65-F5344CB8AC3E}">
        <p14:creationId xmlns:p14="http://schemas.microsoft.com/office/powerpoint/2010/main" val="30618126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E3F3B9DA-7053-9E99-4C66-E4F95B00A3AE}"/>
              </a:ext>
            </a:extLst>
          </p:cNvPr>
          <p:cNvPicPr>
            <a:picLocks noChangeAspect="1"/>
          </p:cNvPicPr>
          <p:nvPr/>
        </p:nvPicPr>
        <p:blipFill>
          <a:blip r:embed="rId3"/>
          <a:stretch>
            <a:fillRect/>
          </a:stretch>
        </p:blipFill>
        <p:spPr>
          <a:xfrm>
            <a:off x="1166446" y="636710"/>
            <a:ext cx="5943600" cy="2114550"/>
          </a:xfrm>
          <a:prstGeom prst="rect">
            <a:avLst/>
          </a:prstGeom>
        </p:spPr>
      </p:pic>
      <p:pic>
        <p:nvPicPr>
          <p:cNvPr id="8" name="Рисунок 7">
            <a:extLst>
              <a:ext uri="{FF2B5EF4-FFF2-40B4-BE49-F238E27FC236}">
                <a16:creationId xmlns:a16="http://schemas.microsoft.com/office/drawing/2014/main" id="{44604444-F17E-3B85-C9A2-C09860F43687}"/>
              </a:ext>
            </a:extLst>
          </p:cNvPr>
          <p:cNvPicPr>
            <a:picLocks noChangeAspect="1"/>
          </p:cNvPicPr>
          <p:nvPr/>
        </p:nvPicPr>
        <p:blipFill>
          <a:blip r:embed="rId4"/>
          <a:stretch>
            <a:fillRect/>
          </a:stretch>
        </p:blipFill>
        <p:spPr>
          <a:xfrm>
            <a:off x="6492753" y="1125654"/>
            <a:ext cx="5824538" cy="4857878"/>
          </a:xfrm>
          <a:prstGeom prst="rect">
            <a:avLst/>
          </a:prstGeom>
        </p:spPr>
      </p:pic>
      <p:pic>
        <p:nvPicPr>
          <p:cNvPr id="9" name="Рисунок 8">
            <a:extLst>
              <a:ext uri="{FF2B5EF4-FFF2-40B4-BE49-F238E27FC236}">
                <a16:creationId xmlns:a16="http://schemas.microsoft.com/office/drawing/2014/main" id="{D3DAE573-664D-5E7D-B683-5573A4EB7BB3}"/>
              </a:ext>
            </a:extLst>
          </p:cNvPr>
          <p:cNvPicPr>
            <a:picLocks noChangeAspect="1"/>
          </p:cNvPicPr>
          <p:nvPr/>
        </p:nvPicPr>
        <p:blipFill>
          <a:blip r:embed="rId5"/>
          <a:stretch>
            <a:fillRect/>
          </a:stretch>
        </p:blipFill>
        <p:spPr>
          <a:xfrm>
            <a:off x="1166446" y="2751260"/>
            <a:ext cx="5676900" cy="3581400"/>
          </a:xfrm>
          <a:prstGeom prst="rect">
            <a:avLst/>
          </a:prstGeom>
        </p:spPr>
      </p:pic>
      <p:pic>
        <p:nvPicPr>
          <p:cNvPr id="2" name="Рисунок 1">
            <a:extLst>
              <a:ext uri="{FF2B5EF4-FFF2-40B4-BE49-F238E27FC236}">
                <a16:creationId xmlns:a16="http://schemas.microsoft.com/office/drawing/2014/main" id="{8A8E0398-AA45-C2F4-FC10-DC47AFC7D738}"/>
              </a:ext>
            </a:extLst>
          </p:cNvPr>
          <p:cNvPicPr>
            <a:picLocks noChangeAspect="1"/>
          </p:cNvPicPr>
          <p:nvPr/>
        </p:nvPicPr>
        <p:blipFill>
          <a:blip r:embed="rId6"/>
          <a:stretch>
            <a:fillRect/>
          </a:stretch>
        </p:blipFill>
        <p:spPr>
          <a:xfrm>
            <a:off x="0" y="5382640"/>
            <a:ext cx="1475360" cy="1475360"/>
          </a:xfrm>
          <a:prstGeom prst="rect">
            <a:avLst/>
          </a:prstGeom>
        </p:spPr>
      </p:pic>
      <p:sp>
        <p:nvSpPr>
          <p:cNvPr id="3" name="Номер слайда 10">
            <a:extLst>
              <a:ext uri="{FF2B5EF4-FFF2-40B4-BE49-F238E27FC236}">
                <a16:creationId xmlns:a16="http://schemas.microsoft.com/office/drawing/2014/main" id="{E0C6FAA1-33DB-032E-18E7-5E983C2A9CA6}"/>
              </a:ext>
            </a:extLst>
          </p:cNvPr>
          <p:cNvSpPr txBox="1">
            <a:spLocks/>
          </p:cNvSpPr>
          <p:nvPr/>
        </p:nvSpPr>
        <p:spPr>
          <a:xfrm>
            <a:off x="11652448" y="0"/>
            <a:ext cx="539552" cy="365125"/>
          </a:xfrm>
          <a:prstGeom prst="rect">
            <a:avLst/>
          </a:prstGeom>
          <a:ln w="28575">
            <a:solidFill>
              <a:schemeClr val="tx2">
                <a:lumMod val="75000"/>
              </a:schemeClr>
            </a:solid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fld id="{7B4BC4C2-BE9A-419C-9157-05944EBC3667}" type="slidenum">
              <a:rPr lang="ru-RU" sz="2400" b="1" smtClean="0">
                <a:solidFill>
                  <a:schemeClr val="tx1"/>
                </a:solidFill>
                <a:latin typeface="Arial" pitchFamily="34" charset="0"/>
                <a:cs typeface="Arial" pitchFamily="34" charset="0"/>
              </a:rPr>
              <a:pPr algn="ctr">
                <a:defRPr/>
              </a:pPr>
              <a:t>24</a:t>
            </a:fld>
            <a:endParaRPr lang="ru-RU" sz="24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436698405"/>
      </p:ext>
    </p:extLst>
  </p:cSld>
  <p:clrMapOvr>
    <a:masterClrMapping/>
  </p:clrMapOvr>
  <mc:AlternateContent xmlns:mc="http://schemas.openxmlformats.org/markup-compatibility/2006" xmlns:p14="http://schemas.microsoft.com/office/powerpoint/2010/main">
    <mc:Choice Requires="p14">
      <p:transition spd="slow" p14:dur="2000" advTm="80079"/>
    </mc:Choice>
    <mc:Fallback xmlns="">
      <p:transition spd="slow" advTm="80079"/>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1752628D-EA20-D43B-46D6-2127FF9C8A55}"/>
              </a:ext>
            </a:extLst>
          </p:cNvPr>
          <p:cNvSpPr>
            <a:spLocks noGrp="1"/>
          </p:cNvSpPr>
          <p:nvPr>
            <p:ph type="sldNum" sz="quarter" idx="12"/>
          </p:nvPr>
        </p:nvSpPr>
        <p:spPr/>
        <p:txBody>
          <a:bodyPr/>
          <a:lstStyle/>
          <a:p>
            <a:fld id="{5F621D59-0CA2-4DD2-8D96-0CE885F01961}" type="slidenum">
              <a:rPr lang="en-US" smtClean="0"/>
              <a:pPr/>
              <a:t>25</a:t>
            </a:fld>
            <a:endParaRPr lang="en-US"/>
          </a:p>
        </p:txBody>
      </p:sp>
      <p:pic>
        <p:nvPicPr>
          <p:cNvPr id="3" name="Рисунок 2">
            <a:extLst>
              <a:ext uri="{FF2B5EF4-FFF2-40B4-BE49-F238E27FC236}">
                <a16:creationId xmlns:a16="http://schemas.microsoft.com/office/drawing/2014/main" id="{A27D7F61-D1A8-B48B-C4CE-083E4C58F59C}"/>
              </a:ext>
            </a:extLst>
          </p:cNvPr>
          <p:cNvPicPr>
            <a:picLocks noChangeAspect="1"/>
          </p:cNvPicPr>
          <p:nvPr/>
        </p:nvPicPr>
        <p:blipFill>
          <a:blip r:embed="rId2"/>
          <a:stretch>
            <a:fillRect/>
          </a:stretch>
        </p:blipFill>
        <p:spPr>
          <a:xfrm>
            <a:off x="2082880" y="0"/>
            <a:ext cx="8026240" cy="6858000"/>
          </a:xfrm>
          <a:prstGeom prst="rect">
            <a:avLst/>
          </a:prstGeom>
        </p:spPr>
      </p:pic>
      <p:sp>
        <p:nvSpPr>
          <p:cNvPr id="2" name="Номер слайда 10">
            <a:extLst>
              <a:ext uri="{FF2B5EF4-FFF2-40B4-BE49-F238E27FC236}">
                <a16:creationId xmlns:a16="http://schemas.microsoft.com/office/drawing/2014/main" id="{9D06588A-B403-8F26-5585-CECA8469E5B8}"/>
              </a:ext>
            </a:extLst>
          </p:cNvPr>
          <p:cNvSpPr txBox="1">
            <a:spLocks/>
          </p:cNvSpPr>
          <p:nvPr/>
        </p:nvSpPr>
        <p:spPr>
          <a:xfrm>
            <a:off x="11652448" y="0"/>
            <a:ext cx="539552" cy="365125"/>
          </a:xfrm>
          <a:prstGeom prst="rect">
            <a:avLst/>
          </a:prstGeom>
          <a:ln w="28575">
            <a:solidFill>
              <a:schemeClr val="tx2">
                <a:lumMod val="75000"/>
              </a:schemeClr>
            </a:solid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fld id="{7B4BC4C2-BE9A-419C-9157-05944EBC3667}" type="slidenum">
              <a:rPr lang="ru-RU" sz="2400" b="1" smtClean="0">
                <a:solidFill>
                  <a:schemeClr val="tx1"/>
                </a:solidFill>
                <a:latin typeface="Arial" pitchFamily="34" charset="0"/>
                <a:cs typeface="Arial" pitchFamily="34" charset="0"/>
              </a:rPr>
              <a:pPr algn="ctr">
                <a:defRPr/>
              </a:pPr>
              <a:t>25</a:t>
            </a:fld>
            <a:endParaRPr lang="ru-RU" sz="24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369095844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1752628D-EA20-D43B-46D6-2127FF9C8A55}"/>
              </a:ext>
            </a:extLst>
          </p:cNvPr>
          <p:cNvSpPr>
            <a:spLocks noGrp="1"/>
          </p:cNvSpPr>
          <p:nvPr>
            <p:ph type="sldNum" sz="quarter" idx="12"/>
          </p:nvPr>
        </p:nvSpPr>
        <p:spPr/>
        <p:txBody>
          <a:bodyPr/>
          <a:lstStyle/>
          <a:p>
            <a:fld id="{5F621D59-0CA2-4DD2-8D96-0CE885F01961}" type="slidenum">
              <a:rPr lang="en-US" smtClean="0"/>
              <a:pPr/>
              <a:t>26</a:t>
            </a:fld>
            <a:endParaRPr lang="en-US"/>
          </a:p>
        </p:txBody>
      </p:sp>
      <p:pic>
        <p:nvPicPr>
          <p:cNvPr id="6" name="Рисунок 5">
            <a:extLst>
              <a:ext uri="{FF2B5EF4-FFF2-40B4-BE49-F238E27FC236}">
                <a16:creationId xmlns:a16="http://schemas.microsoft.com/office/drawing/2014/main" id="{78E5BBEB-CDBD-2CD1-2115-76EECE9A8477}"/>
              </a:ext>
            </a:extLst>
          </p:cNvPr>
          <p:cNvPicPr>
            <a:picLocks noChangeAspect="1"/>
          </p:cNvPicPr>
          <p:nvPr/>
        </p:nvPicPr>
        <p:blipFill>
          <a:blip r:embed="rId2"/>
          <a:stretch>
            <a:fillRect/>
          </a:stretch>
        </p:blipFill>
        <p:spPr>
          <a:xfrm>
            <a:off x="5166748" y="0"/>
            <a:ext cx="6887704" cy="6858000"/>
          </a:xfrm>
          <a:prstGeom prst="rect">
            <a:avLst/>
          </a:prstGeom>
        </p:spPr>
      </p:pic>
      <p:sp>
        <p:nvSpPr>
          <p:cNvPr id="7" name="TextBox 6">
            <a:extLst>
              <a:ext uri="{FF2B5EF4-FFF2-40B4-BE49-F238E27FC236}">
                <a16:creationId xmlns:a16="http://schemas.microsoft.com/office/drawing/2014/main" id="{A2A10E37-E142-385B-A6EC-8F97F6E6AE23}"/>
              </a:ext>
            </a:extLst>
          </p:cNvPr>
          <p:cNvSpPr txBox="1"/>
          <p:nvPr/>
        </p:nvSpPr>
        <p:spPr>
          <a:xfrm>
            <a:off x="990600" y="805543"/>
            <a:ext cx="1966757" cy="369332"/>
          </a:xfrm>
          <a:prstGeom prst="rect">
            <a:avLst/>
          </a:prstGeom>
          <a:noFill/>
        </p:spPr>
        <p:txBody>
          <a:bodyPr wrap="none" rtlCol="0">
            <a:spAutoFit/>
          </a:bodyPr>
          <a:lstStyle/>
          <a:p>
            <a:r>
              <a:rPr lang="en-US" dirty="0"/>
              <a:t>Constructor theory</a:t>
            </a:r>
            <a:endParaRPr lang="ru-RU" dirty="0"/>
          </a:p>
        </p:txBody>
      </p:sp>
      <p:sp>
        <p:nvSpPr>
          <p:cNvPr id="2" name="Номер слайда 10">
            <a:extLst>
              <a:ext uri="{FF2B5EF4-FFF2-40B4-BE49-F238E27FC236}">
                <a16:creationId xmlns:a16="http://schemas.microsoft.com/office/drawing/2014/main" id="{5E03C54F-1514-32E6-768C-508B905D747C}"/>
              </a:ext>
            </a:extLst>
          </p:cNvPr>
          <p:cNvSpPr txBox="1">
            <a:spLocks/>
          </p:cNvSpPr>
          <p:nvPr/>
        </p:nvSpPr>
        <p:spPr>
          <a:xfrm>
            <a:off x="11652448" y="0"/>
            <a:ext cx="539552" cy="365125"/>
          </a:xfrm>
          <a:prstGeom prst="rect">
            <a:avLst/>
          </a:prstGeom>
          <a:ln w="28575">
            <a:solidFill>
              <a:schemeClr val="tx2">
                <a:lumMod val="75000"/>
              </a:schemeClr>
            </a:solid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fld id="{7B4BC4C2-BE9A-419C-9157-05944EBC3667}" type="slidenum">
              <a:rPr lang="ru-RU" sz="2400" b="1" smtClean="0">
                <a:solidFill>
                  <a:schemeClr val="tx1"/>
                </a:solidFill>
                <a:latin typeface="Arial" pitchFamily="34" charset="0"/>
                <a:cs typeface="Arial" pitchFamily="34" charset="0"/>
              </a:rPr>
              <a:pPr algn="ctr">
                <a:defRPr/>
              </a:pPr>
              <a:t>26</a:t>
            </a:fld>
            <a:endParaRPr lang="ru-RU" sz="2400" b="1" dirty="0">
              <a:solidFill>
                <a:schemeClr val="tx1"/>
              </a:solidFill>
              <a:latin typeface="Arial" pitchFamily="34" charset="0"/>
              <a:cs typeface="Arial" pitchFamily="34" charset="0"/>
            </a:endParaRPr>
          </a:p>
        </p:txBody>
      </p:sp>
      <p:pic>
        <p:nvPicPr>
          <p:cNvPr id="3" name="Рисунок 2">
            <a:extLst>
              <a:ext uri="{FF2B5EF4-FFF2-40B4-BE49-F238E27FC236}">
                <a16:creationId xmlns:a16="http://schemas.microsoft.com/office/drawing/2014/main" id="{B4B3CD5D-3DFE-D100-9D0D-276ECADE5100}"/>
              </a:ext>
            </a:extLst>
          </p:cNvPr>
          <p:cNvPicPr>
            <a:picLocks noChangeAspect="1"/>
          </p:cNvPicPr>
          <p:nvPr/>
        </p:nvPicPr>
        <p:blipFill>
          <a:blip r:embed="rId3"/>
          <a:stretch>
            <a:fillRect/>
          </a:stretch>
        </p:blipFill>
        <p:spPr>
          <a:xfrm>
            <a:off x="0" y="5382640"/>
            <a:ext cx="1475360" cy="1475360"/>
          </a:xfrm>
          <a:prstGeom prst="rect">
            <a:avLst/>
          </a:prstGeom>
        </p:spPr>
      </p:pic>
    </p:spTree>
    <p:extLst>
      <p:ext uri="{BB962C8B-B14F-4D97-AF65-F5344CB8AC3E}">
        <p14:creationId xmlns:p14="http://schemas.microsoft.com/office/powerpoint/2010/main" val="122242731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Рисунок 5">
            <a:extLst>
              <a:ext uri="{FF2B5EF4-FFF2-40B4-BE49-F238E27FC236}">
                <a16:creationId xmlns:a16="http://schemas.microsoft.com/office/drawing/2014/main" id="{E3F3B9DA-7053-9E99-4C66-E4F95B00A3AE}"/>
              </a:ext>
            </a:extLst>
          </p:cNvPr>
          <p:cNvPicPr>
            <a:picLocks noChangeAspect="1"/>
          </p:cNvPicPr>
          <p:nvPr/>
        </p:nvPicPr>
        <p:blipFill>
          <a:blip r:embed="rId3"/>
          <a:stretch>
            <a:fillRect/>
          </a:stretch>
        </p:blipFill>
        <p:spPr>
          <a:xfrm>
            <a:off x="1166446" y="636710"/>
            <a:ext cx="5943600" cy="2114550"/>
          </a:xfrm>
          <a:prstGeom prst="rect">
            <a:avLst/>
          </a:prstGeom>
        </p:spPr>
      </p:pic>
      <p:pic>
        <p:nvPicPr>
          <p:cNvPr id="8" name="Рисунок 7">
            <a:extLst>
              <a:ext uri="{FF2B5EF4-FFF2-40B4-BE49-F238E27FC236}">
                <a16:creationId xmlns:a16="http://schemas.microsoft.com/office/drawing/2014/main" id="{44604444-F17E-3B85-C9A2-C09860F43687}"/>
              </a:ext>
            </a:extLst>
          </p:cNvPr>
          <p:cNvPicPr>
            <a:picLocks noChangeAspect="1"/>
          </p:cNvPicPr>
          <p:nvPr/>
        </p:nvPicPr>
        <p:blipFill>
          <a:blip r:embed="rId4"/>
          <a:stretch>
            <a:fillRect/>
          </a:stretch>
        </p:blipFill>
        <p:spPr>
          <a:xfrm>
            <a:off x="6370833" y="1125654"/>
            <a:ext cx="5824538" cy="4857878"/>
          </a:xfrm>
          <a:prstGeom prst="rect">
            <a:avLst/>
          </a:prstGeom>
        </p:spPr>
      </p:pic>
      <p:pic>
        <p:nvPicPr>
          <p:cNvPr id="9" name="Рисунок 8">
            <a:extLst>
              <a:ext uri="{FF2B5EF4-FFF2-40B4-BE49-F238E27FC236}">
                <a16:creationId xmlns:a16="http://schemas.microsoft.com/office/drawing/2014/main" id="{D3DAE573-664D-5E7D-B683-5573A4EB7BB3}"/>
              </a:ext>
            </a:extLst>
          </p:cNvPr>
          <p:cNvPicPr>
            <a:picLocks noChangeAspect="1"/>
          </p:cNvPicPr>
          <p:nvPr/>
        </p:nvPicPr>
        <p:blipFill>
          <a:blip r:embed="rId5"/>
          <a:stretch>
            <a:fillRect/>
          </a:stretch>
        </p:blipFill>
        <p:spPr>
          <a:xfrm>
            <a:off x="1166446" y="2751260"/>
            <a:ext cx="5676900" cy="3581400"/>
          </a:xfrm>
          <a:prstGeom prst="rect">
            <a:avLst/>
          </a:prstGeom>
        </p:spPr>
      </p:pic>
      <p:sp>
        <p:nvSpPr>
          <p:cNvPr id="2" name="Номер слайда 10">
            <a:extLst>
              <a:ext uri="{FF2B5EF4-FFF2-40B4-BE49-F238E27FC236}">
                <a16:creationId xmlns:a16="http://schemas.microsoft.com/office/drawing/2014/main" id="{CF67A91B-0E2A-498E-62BD-430BE109E9A8}"/>
              </a:ext>
            </a:extLst>
          </p:cNvPr>
          <p:cNvSpPr txBox="1">
            <a:spLocks/>
          </p:cNvSpPr>
          <p:nvPr/>
        </p:nvSpPr>
        <p:spPr>
          <a:xfrm>
            <a:off x="11652448" y="0"/>
            <a:ext cx="539552" cy="365125"/>
          </a:xfrm>
          <a:prstGeom prst="rect">
            <a:avLst/>
          </a:prstGeom>
          <a:ln w="28575">
            <a:solidFill>
              <a:schemeClr val="tx2">
                <a:lumMod val="75000"/>
              </a:schemeClr>
            </a:solid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fld id="{7B4BC4C2-BE9A-419C-9157-05944EBC3667}" type="slidenum">
              <a:rPr lang="ru-RU" sz="2400" b="1" smtClean="0">
                <a:solidFill>
                  <a:schemeClr val="tx1"/>
                </a:solidFill>
                <a:latin typeface="Arial" pitchFamily="34" charset="0"/>
                <a:cs typeface="Arial" pitchFamily="34" charset="0"/>
              </a:rPr>
              <a:pPr algn="ctr">
                <a:defRPr/>
              </a:pPr>
              <a:t>27</a:t>
            </a:fld>
            <a:endParaRPr lang="ru-RU" sz="2400" b="1" dirty="0">
              <a:solidFill>
                <a:schemeClr val="tx1"/>
              </a:solidFill>
              <a:latin typeface="Arial" pitchFamily="34" charset="0"/>
              <a:cs typeface="Arial" pitchFamily="34" charset="0"/>
            </a:endParaRPr>
          </a:p>
        </p:txBody>
      </p:sp>
      <p:pic>
        <p:nvPicPr>
          <p:cNvPr id="3" name="Рисунок 2">
            <a:extLst>
              <a:ext uri="{FF2B5EF4-FFF2-40B4-BE49-F238E27FC236}">
                <a16:creationId xmlns:a16="http://schemas.microsoft.com/office/drawing/2014/main" id="{FA17930A-DA20-311D-F326-44F651DA50E5}"/>
              </a:ext>
            </a:extLst>
          </p:cNvPr>
          <p:cNvPicPr>
            <a:picLocks noChangeAspect="1"/>
          </p:cNvPicPr>
          <p:nvPr/>
        </p:nvPicPr>
        <p:blipFill>
          <a:blip r:embed="rId6"/>
          <a:stretch>
            <a:fillRect/>
          </a:stretch>
        </p:blipFill>
        <p:spPr>
          <a:xfrm>
            <a:off x="0" y="5382640"/>
            <a:ext cx="1475360" cy="1475360"/>
          </a:xfrm>
          <a:prstGeom prst="rect">
            <a:avLst/>
          </a:prstGeom>
        </p:spPr>
      </p:pic>
    </p:spTree>
    <p:extLst>
      <p:ext uri="{BB962C8B-B14F-4D97-AF65-F5344CB8AC3E}">
        <p14:creationId xmlns:p14="http://schemas.microsoft.com/office/powerpoint/2010/main" val="4084361326"/>
      </p:ext>
    </p:extLst>
  </p:cSld>
  <p:clrMapOvr>
    <a:masterClrMapping/>
  </p:clrMapOvr>
  <mc:AlternateContent xmlns:mc="http://schemas.openxmlformats.org/markup-compatibility/2006" xmlns:p14="http://schemas.microsoft.com/office/powerpoint/2010/main">
    <mc:Choice Requires="p14">
      <p:transition spd="slow" p14:dur="2000" advTm="80079"/>
    </mc:Choice>
    <mc:Fallback xmlns="">
      <p:transition spd="slow" advTm="80079"/>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1752628D-EA20-D43B-46D6-2127FF9C8A55}"/>
              </a:ext>
            </a:extLst>
          </p:cNvPr>
          <p:cNvSpPr>
            <a:spLocks noGrp="1"/>
          </p:cNvSpPr>
          <p:nvPr>
            <p:ph type="sldNum" sz="quarter" idx="12"/>
          </p:nvPr>
        </p:nvSpPr>
        <p:spPr/>
        <p:txBody>
          <a:bodyPr/>
          <a:lstStyle/>
          <a:p>
            <a:fld id="{5F621D59-0CA2-4DD2-8D96-0CE885F01961}" type="slidenum">
              <a:rPr lang="en-US" smtClean="0"/>
              <a:pPr/>
              <a:t>28</a:t>
            </a:fld>
            <a:endParaRPr lang="en-US"/>
          </a:p>
        </p:txBody>
      </p:sp>
      <p:pic>
        <p:nvPicPr>
          <p:cNvPr id="5" name="Рисунок 4">
            <a:extLst>
              <a:ext uri="{FF2B5EF4-FFF2-40B4-BE49-F238E27FC236}">
                <a16:creationId xmlns:a16="http://schemas.microsoft.com/office/drawing/2014/main" id="{307EA6FC-6232-D0D2-A89F-F9D3F836FC5D}"/>
              </a:ext>
            </a:extLst>
          </p:cNvPr>
          <p:cNvPicPr>
            <a:picLocks noChangeAspect="1"/>
          </p:cNvPicPr>
          <p:nvPr/>
        </p:nvPicPr>
        <p:blipFill>
          <a:blip r:embed="rId3"/>
          <a:stretch>
            <a:fillRect/>
          </a:stretch>
        </p:blipFill>
        <p:spPr>
          <a:xfrm>
            <a:off x="129448" y="135853"/>
            <a:ext cx="6538665" cy="3293147"/>
          </a:xfrm>
          <a:prstGeom prst="rect">
            <a:avLst/>
          </a:prstGeom>
        </p:spPr>
      </p:pic>
      <p:pic>
        <p:nvPicPr>
          <p:cNvPr id="3" name="Рисунок 2">
            <a:extLst>
              <a:ext uri="{FF2B5EF4-FFF2-40B4-BE49-F238E27FC236}">
                <a16:creationId xmlns:a16="http://schemas.microsoft.com/office/drawing/2014/main" id="{88013114-A146-1B56-9D96-28DE644016DC}"/>
              </a:ext>
            </a:extLst>
          </p:cNvPr>
          <p:cNvPicPr>
            <a:picLocks noChangeAspect="1"/>
          </p:cNvPicPr>
          <p:nvPr/>
        </p:nvPicPr>
        <p:blipFill>
          <a:blip r:embed="rId4"/>
          <a:stretch>
            <a:fillRect/>
          </a:stretch>
        </p:blipFill>
        <p:spPr>
          <a:xfrm>
            <a:off x="6493556" y="182226"/>
            <a:ext cx="5495844" cy="2731662"/>
          </a:xfrm>
          <a:prstGeom prst="rect">
            <a:avLst/>
          </a:prstGeom>
        </p:spPr>
      </p:pic>
      <p:pic>
        <p:nvPicPr>
          <p:cNvPr id="6" name="Рисунок 5">
            <a:extLst>
              <a:ext uri="{FF2B5EF4-FFF2-40B4-BE49-F238E27FC236}">
                <a16:creationId xmlns:a16="http://schemas.microsoft.com/office/drawing/2014/main" id="{507B8CBF-04AB-A883-37AD-7E80C13EFDDD}"/>
              </a:ext>
            </a:extLst>
          </p:cNvPr>
          <p:cNvPicPr>
            <a:picLocks noChangeAspect="1"/>
          </p:cNvPicPr>
          <p:nvPr/>
        </p:nvPicPr>
        <p:blipFill>
          <a:blip r:embed="rId5"/>
          <a:stretch>
            <a:fillRect/>
          </a:stretch>
        </p:blipFill>
        <p:spPr>
          <a:xfrm>
            <a:off x="3429821" y="2361830"/>
            <a:ext cx="2986613" cy="4496170"/>
          </a:xfrm>
          <a:prstGeom prst="rect">
            <a:avLst/>
          </a:prstGeom>
        </p:spPr>
      </p:pic>
      <p:pic>
        <p:nvPicPr>
          <p:cNvPr id="8" name="Рисунок 7">
            <a:extLst>
              <a:ext uri="{FF2B5EF4-FFF2-40B4-BE49-F238E27FC236}">
                <a16:creationId xmlns:a16="http://schemas.microsoft.com/office/drawing/2014/main" id="{7B28C4C5-5C79-77B5-026A-62A2CBA5D818}"/>
              </a:ext>
            </a:extLst>
          </p:cNvPr>
          <p:cNvPicPr>
            <a:picLocks noChangeAspect="1"/>
          </p:cNvPicPr>
          <p:nvPr/>
        </p:nvPicPr>
        <p:blipFill>
          <a:blip r:embed="rId6"/>
          <a:stretch>
            <a:fillRect/>
          </a:stretch>
        </p:blipFill>
        <p:spPr>
          <a:xfrm>
            <a:off x="6394895" y="3259094"/>
            <a:ext cx="4958905" cy="3097256"/>
          </a:xfrm>
          <a:prstGeom prst="rect">
            <a:avLst/>
          </a:prstGeom>
        </p:spPr>
      </p:pic>
      <p:sp>
        <p:nvSpPr>
          <p:cNvPr id="9" name="Номер слайда 10">
            <a:extLst>
              <a:ext uri="{FF2B5EF4-FFF2-40B4-BE49-F238E27FC236}">
                <a16:creationId xmlns:a16="http://schemas.microsoft.com/office/drawing/2014/main" id="{C033CEA8-BC92-A6EB-58E2-5F1D4E865178}"/>
              </a:ext>
            </a:extLst>
          </p:cNvPr>
          <p:cNvSpPr txBox="1">
            <a:spLocks/>
          </p:cNvSpPr>
          <p:nvPr/>
        </p:nvSpPr>
        <p:spPr>
          <a:xfrm>
            <a:off x="11652448" y="0"/>
            <a:ext cx="539552" cy="365125"/>
          </a:xfrm>
          <a:prstGeom prst="rect">
            <a:avLst/>
          </a:prstGeom>
          <a:ln w="28575">
            <a:solidFill>
              <a:schemeClr val="tx2">
                <a:lumMod val="75000"/>
              </a:schemeClr>
            </a:solid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fld id="{7B4BC4C2-BE9A-419C-9157-05944EBC3667}" type="slidenum">
              <a:rPr lang="ru-RU" sz="2400" b="1" smtClean="0">
                <a:solidFill>
                  <a:schemeClr val="tx1"/>
                </a:solidFill>
                <a:latin typeface="Arial" pitchFamily="34" charset="0"/>
                <a:cs typeface="Arial" pitchFamily="34" charset="0"/>
              </a:rPr>
              <a:pPr algn="ctr">
                <a:defRPr/>
              </a:pPr>
              <a:t>28</a:t>
            </a:fld>
            <a:endParaRPr lang="ru-RU" sz="2400" b="1" dirty="0">
              <a:solidFill>
                <a:schemeClr val="tx1"/>
              </a:solidFill>
              <a:latin typeface="Arial" pitchFamily="34" charset="0"/>
              <a:cs typeface="Arial" pitchFamily="34" charset="0"/>
            </a:endParaRPr>
          </a:p>
        </p:txBody>
      </p:sp>
      <p:pic>
        <p:nvPicPr>
          <p:cNvPr id="12" name="Рисунок 11">
            <a:extLst>
              <a:ext uri="{FF2B5EF4-FFF2-40B4-BE49-F238E27FC236}">
                <a16:creationId xmlns:a16="http://schemas.microsoft.com/office/drawing/2014/main" id="{9DB210C8-6AB3-753C-45B2-6BEB661A3472}"/>
              </a:ext>
            </a:extLst>
          </p:cNvPr>
          <p:cNvPicPr>
            <a:picLocks noChangeAspect="1"/>
          </p:cNvPicPr>
          <p:nvPr/>
        </p:nvPicPr>
        <p:blipFill>
          <a:blip r:embed="rId7"/>
          <a:stretch>
            <a:fillRect/>
          </a:stretch>
        </p:blipFill>
        <p:spPr>
          <a:xfrm>
            <a:off x="0" y="2487929"/>
            <a:ext cx="3469767" cy="3868421"/>
          </a:xfrm>
          <a:prstGeom prst="rect">
            <a:avLst/>
          </a:prstGeom>
        </p:spPr>
      </p:pic>
      <p:pic>
        <p:nvPicPr>
          <p:cNvPr id="10" name="Рисунок 9">
            <a:extLst>
              <a:ext uri="{FF2B5EF4-FFF2-40B4-BE49-F238E27FC236}">
                <a16:creationId xmlns:a16="http://schemas.microsoft.com/office/drawing/2014/main" id="{4F54DF57-495D-A32C-2794-42A482DC2C9E}"/>
              </a:ext>
            </a:extLst>
          </p:cNvPr>
          <p:cNvPicPr>
            <a:picLocks noChangeAspect="1"/>
          </p:cNvPicPr>
          <p:nvPr/>
        </p:nvPicPr>
        <p:blipFill>
          <a:blip r:embed="rId8"/>
          <a:stretch>
            <a:fillRect/>
          </a:stretch>
        </p:blipFill>
        <p:spPr>
          <a:xfrm>
            <a:off x="0" y="5649787"/>
            <a:ext cx="1208213" cy="1208213"/>
          </a:xfrm>
          <a:prstGeom prst="rect">
            <a:avLst/>
          </a:prstGeom>
        </p:spPr>
      </p:pic>
    </p:spTree>
    <p:extLst>
      <p:ext uri="{BB962C8B-B14F-4D97-AF65-F5344CB8AC3E}">
        <p14:creationId xmlns:p14="http://schemas.microsoft.com/office/powerpoint/2010/main" val="314320260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68E7F-378B-F951-28CD-0A78FDCB474F}"/>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1F80F57F-4AB8-E99A-A274-76D9B964A9EA}"/>
              </a:ext>
            </a:extLst>
          </p:cNvPr>
          <p:cNvSpPr>
            <a:spLocks noGrp="1"/>
          </p:cNvSpPr>
          <p:nvPr>
            <p:ph type="title"/>
          </p:nvPr>
        </p:nvSpPr>
        <p:spPr/>
        <p:txBody>
          <a:bodyPr/>
          <a:lstStyle/>
          <a:p>
            <a:pPr algn="ctr"/>
            <a:r>
              <a:rPr lang="ru-RU"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Пример постановки задач исследования</a:t>
            </a:r>
            <a:br>
              <a:rPr lang="ru-RU"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br>
            <a:r>
              <a:rPr lang="ru-RU"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(дискретные модели)</a:t>
            </a:r>
            <a:endParaRPr lang="ru-RU" dirty="0"/>
          </a:p>
        </p:txBody>
      </p:sp>
      <p:sp>
        <p:nvSpPr>
          <p:cNvPr id="4" name="Номер слайда 3">
            <a:extLst>
              <a:ext uri="{FF2B5EF4-FFF2-40B4-BE49-F238E27FC236}">
                <a16:creationId xmlns:a16="http://schemas.microsoft.com/office/drawing/2014/main" id="{A6AC98D2-9FC5-C239-E84D-8E70962CD0BB}"/>
              </a:ext>
            </a:extLst>
          </p:cNvPr>
          <p:cNvSpPr>
            <a:spLocks noGrp="1"/>
          </p:cNvSpPr>
          <p:nvPr>
            <p:ph type="sldNum" sz="quarter" idx="12"/>
          </p:nvPr>
        </p:nvSpPr>
        <p:spPr/>
        <p:txBody>
          <a:bodyPr/>
          <a:lstStyle/>
          <a:p>
            <a:fld id="{5F621D59-0CA2-4DD2-8D96-0CE885F01961}" type="slidenum">
              <a:rPr lang="en-US" smtClean="0"/>
              <a:pPr/>
              <a:t>29</a:t>
            </a:fld>
            <a:endParaRPr lang="en-US"/>
          </a:p>
        </p:txBody>
      </p:sp>
      <p:sp>
        <p:nvSpPr>
          <p:cNvPr id="3" name="Номер слайда 10">
            <a:extLst>
              <a:ext uri="{FF2B5EF4-FFF2-40B4-BE49-F238E27FC236}">
                <a16:creationId xmlns:a16="http://schemas.microsoft.com/office/drawing/2014/main" id="{B0C7EC88-D14B-4740-1FEF-F526121A00F8}"/>
              </a:ext>
            </a:extLst>
          </p:cNvPr>
          <p:cNvSpPr txBox="1">
            <a:spLocks/>
          </p:cNvSpPr>
          <p:nvPr/>
        </p:nvSpPr>
        <p:spPr>
          <a:xfrm>
            <a:off x="11652448" y="0"/>
            <a:ext cx="539552" cy="365125"/>
          </a:xfrm>
          <a:prstGeom prst="rect">
            <a:avLst/>
          </a:prstGeom>
          <a:ln w="28575">
            <a:solidFill>
              <a:schemeClr val="tx2">
                <a:lumMod val="75000"/>
              </a:schemeClr>
            </a:solid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fld id="{7B4BC4C2-BE9A-419C-9157-05944EBC3667}" type="slidenum">
              <a:rPr lang="ru-RU" sz="2400" b="1" smtClean="0">
                <a:solidFill>
                  <a:schemeClr val="tx1"/>
                </a:solidFill>
                <a:latin typeface="Arial" pitchFamily="34" charset="0"/>
                <a:cs typeface="Arial" pitchFamily="34" charset="0"/>
              </a:rPr>
              <a:pPr algn="ctr">
                <a:defRPr/>
              </a:pPr>
              <a:t>29</a:t>
            </a:fld>
            <a:endParaRPr lang="ru-RU" sz="2400" b="1" dirty="0">
              <a:solidFill>
                <a:schemeClr val="tx1"/>
              </a:solidFill>
              <a:latin typeface="Arial" pitchFamily="34" charset="0"/>
              <a:cs typeface="Arial" pitchFamily="34" charset="0"/>
            </a:endParaRPr>
          </a:p>
        </p:txBody>
      </p:sp>
      <p:pic>
        <p:nvPicPr>
          <p:cNvPr id="5" name="Рисунок 4">
            <a:extLst>
              <a:ext uri="{FF2B5EF4-FFF2-40B4-BE49-F238E27FC236}">
                <a16:creationId xmlns:a16="http://schemas.microsoft.com/office/drawing/2014/main" id="{ECC996EB-0651-8ED8-98BE-0B8A2F813F19}"/>
              </a:ext>
            </a:extLst>
          </p:cNvPr>
          <p:cNvPicPr>
            <a:picLocks noChangeAspect="1"/>
          </p:cNvPicPr>
          <p:nvPr/>
        </p:nvPicPr>
        <p:blipFill>
          <a:blip r:embed="rId2"/>
          <a:stretch>
            <a:fillRect/>
          </a:stretch>
        </p:blipFill>
        <p:spPr>
          <a:xfrm>
            <a:off x="10716640" y="5382640"/>
            <a:ext cx="1475360" cy="1475360"/>
          </a:xfrm>
          <a:prstGeom prst="rect">
            <a:avLst/>
          </a:prstGeom>
        </p:spPr>
      </p:pic>
    </p:spTree>
    <p:extLst>
      <p:ext uri="{BB962C8B-B14F-4D97-AF65-F5344CB8AC3E}">
        <p14:creationId xmlns:p14="http://schemas.microsoft.com/office/powerpoint/2010/main" val="31135908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1874" name="Rectangle 2"/>
          <p:cNvSpPr>
            <a:spLocks noGrp="1" noChangeArrowheads="1"/>
          </p:cNvSpPr>
          <p:nvPr>
            <p:ph type="title"/>
          </p:nvPr>
        </p:nvSpPr>
        <p:spPr>
          <a:xfrm>
            <a:off x="292963" y="185739"/>
            <a:ext cx="11718524" cy="622300"/>
          </a:xfrm>
        </p:spPr>
        <p:txBody>
          <a:bodyPr>
            <a:normAutofit fontScale="90000"/>
          </a:bodyPr>
          <a:lstStyle/>
          <a:p>
            <a:pPr>
              <a:lnSpc>
                <a:spcPct val="120000"/>
              </a:lnSpc>
              <a:spcBef>
                <a:spcPts val="600"/>
              </a:spcBef>
              <a:defRPr/>
            </a:pPr>
            <a:r>
              <a:rPr lang="ru-RU"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Актуальность исследований. Науки об информации</a:t>
            </a:r>
          </a:p>
        </p:txBody>
      </p:sp>
      <p:grpSp>
        <p:nvGrpSpPr>
          <p:cNvPr id="13315" name="Группа 31"/>
          <p:cNvGrpSpPr>
            <a:grpSpLocks/>
          </p:cNvGrpSpPr>
          <p:nvPr/>
        </p:nvGrpSpPr>
        <p:grpSpPr bwMode="auto">
          <a:xfrm>
            <a:off x="292963" y="1896533"/>
            <a:ext cx="6901567" cy="4678540"/>
            <a:chOff x="153988" y="1019175"/>
            <a:chExt cx="8556625" cy="5221288"/>
          </a:xfrm>
        </p:grpSpPr>
        <p:sp>
          <p:nvSpPr>
            <p:cNvPr id="13316" name="Text Box 4"/>
            <p:cNvSpPr txBox="1">
              <a:spLocks noChangeArrowheads="1"/>
            </p:cNvSpPr>
            <p:nvPr/>
          </p:nvSpPr>
          <p:spPr bwMode="auto">
            <a:xfrm>
              <a:off x="190500" y="2771775"/>
              <a:ext cx="2303463" cy="584200"/>
            </a:xfrm>
            <a:prstGeom prst="rect">
              <a:avLst/>
            </a:prstGeom>
            <a:gradFill rotWithShape="1">
              <a:gsLst>
                <a:gs pos="0">
                  <a:srgbClr val="FFFF99"/>
                </a:gs>
                <a:gs pos="100000">
                  <a:srgbClr val="C2C274"/>
                </a:gs>
              </a:gsLst>
              <a:lin ang="18900000" scaled="1"/>
            </a:gradFill>
            <a:ln w="57150">
              <a:solidFill>
                <a:schemeClr val="hlink"/>
              </a:solidFill>
              <a:miter lim="800000"/>
              <a:headEnd/>
              <a:tailEnd/>
            </a:ln>
          </p:spPr>
          <p:txBody>
            <a:bodyPr lIns="0" tIns="0" rIns="0" bIns="0" anchor="ctr" anchorCtr="1"/>
            <a:lstStyle/>
            <a:p>
              <a:pPr algn="ctr">
                <a:spcBef>
                  <a:spcPts val="600"/>
                </a:spcBef>
                <a:spcAft>
                  <a:spcPts val="300"/>
                </a:spcAft>
              </a:pPr>
              <a:r>
                <a:rPr lang="ru-RU" sz="1600" b="1" dirty="0">
                  <a:solidFill>
                    <a:srgbClr val="0000CC"/>
                  </a:solidFill>
                </a:rPr>
                <a:t>ИНФОРМАТИКА</a:t>
              </a:r>
            </a:p>
          </p:txBody>
        </p:sp>
        <p:sp>
          <p:nvSpPr>
            <p:cNvPr id="13317" name="Text Box 5"/>
            <p:cNvSpPr txBox="1">
              <a:spLocks noChangeArrowheads="1"/>
            </p:cNvSpPr>
            <p:nvPr/>
          </p:nvSpPr>
          <p:spPr bwMode="auto">
            <a:xfrm>
              <a:off x="3330575" y="1092200"/>
              <a:ext cx="2190750" cy="684213"/>
            </a:xfrm>
            <a:prstGeom prst="rect">
              <a:avLst/>
            </a:prstGeom>
            <a:gradFill rotWithShape="1">
              <a:gsLst>
                <a:gs pos="0">
                  <a:srgbClr val="FFFF99"/>
                </a:gs>
                <a:gs pos="100000">
                  <a:srgbClr val="C2C274"/>
                </a:gs>
              </a:gsLst>
              <a:lin ang="18900000" scaled="1"/>
            </a:gradFill>
            <a:ln w="57150">
              <a:solidFill>
                <a:schemeClr val="hlink"/>
              </a:solidFill>
              <a:miter lim="800000"/>
              <a:headEnd/>
              <a:tailEnd/>
            </a:ln>
          </p:spPr>
          <p:txBody>
            <a:bodyPr lIns="0" tIns="0" rIns="0" bIns="0" anchor="ctr" anchorCtr="1"/>
            <a:lstStyle/>
            <a:p>
              <a:pPr algn="ctr">
                <a:spcBef>
                  <a:spcPts val="600"/>
                </a:spcBef>
                <a:spcAft>
                  <a:spcPts val="300"/>
                </a:spcAft>
              </a:pPr>
              <a:r>
                <a:rPr lang="en-US" sz="1600" b="1" dirty="0">
                  <a:solidFill>
                    <a:srgbClr val="0000CC"/>
                  </a:solidFill>
                </a:rPr>
                <a:t>COMPUTER SCIENCE</a:t>
              </a:r>
              <a:endParaRPr lang="ru-RU" sz="1600" b="1" dirty="0">
                <a:solidFill>
                  <a:srgbClr val="0000CC"/>
                </a:solidFill>
              </a:endParaRPr>
            </a:p>
          </p:txBody>
        </p:sp>
        <p:sp>
          <p:nvSpPr>
            <p:cNvPr id="13318" name="Text Box 6"/>
            <p:cNvSpPr txBox="1">
              <a:spLocks noChangeArrowheads="1"/>
            </p:cNvSpPr>
            <p:nvPr/>
          </p:nvSpPr>
          <p:spPr bwMode="auto">
            <a:xfrm>
              <a:off x="6361113" y="3173413"/>
              <a:ext cx="2349500" cy="763587"/>
            </a:xfrm>
            <a:prstGeom prst="rect">
              <a:avLst/>
            </a:prstGeom>
            <a:gradFill rotWithShape="1">
              <a:gsLst>
                <a:gs pos="0">
                  <a:srgbClr val="FFFF99"/>
                </a:gs>
                <a:gs pos="100000">
                  <a:srgbClr val="C2C274"/>
                </a:gs>
              </a:gsLst>
              <a:lin ang="18900000" scaled="1"/>
            </a:gradFill>
            <a:ln w="19050">
              <a:solidFill>
                <a:srgbClr val="000000"/>
              </a:solidFill>
              <a:miter lim="800000"/>
              <a:headEnd/>
              <a:tailEnd/>
            </a:ln>
          </p:spPr>
          <p:txBody>
            <a:bodyPr lIns="0" tIns="0" rIns="0" bIns="0" anchor="ctr" anchorCtr="1"/>
            <a:lstStyle/>
            <a:p>
              <a:pPr algn="ctr">
                <a:spcBef>
                  <a:spcPts val="600"/>
                </a:spcBef>
              </a:pPr>
              <a:r>
                <a:rPr lang="ru-RU" sz="1600" b="1" dirty="0">
                  <a:solidFill>
                    <a:srgbClr val="0000CC"/>
                  </a:solidFill>
                </a:rPr>
                <a:t>ИНФОРМАТОЛОГИЯ</a:t>
              </a:r>
            </a:p>
          </p:txBody>
        </p:sp>
        <p:sp>
          <p:nvSpPr>
            <p:cNvPr id="13319" name="Text Box 7"/>
            <p:cNvSpPr txBox="1">
              <a:spLocks noChangeArrowheads="1"/>
            </p:cNvSpPr>
            <p:nvPr/>
          </p:nvSpPr>
          <p:spPr bwMode="auto">
            <a:xfrm>
              <a:off x="190500" y="3538538"/>
              <a:ext cx="2312988" cy="690562"/>
            </a:xfrm>
            <a:prstGeom prst="rect">
              <a:avLst/>
            </a:prstGeom>
            <a:gradFill rotWithShape="1">
              <a:gsLst>
                <a:gs pos="0">
                  <a:srgbClr val="FFFF99"/>
                </a:gs>
                <a:gs pos="100000">
                  <a:srgbClr val="C2C274"/>
                </a:gs>
              </a:gsLst>
              <a:lin ang="18900000" scaled="1"/>
            </a:gradFill>
            <a:ln w="19050">
              <a:solidFill>
                <a:srgbClr val="000000"/>
              </a:solidFill>
              <a:miter lim="800000"/>
              <a:headEnd/>
              <a:tailEnd/>
            </a:ln>
          </p:spPr>
          <p:txBody>
            <a:bodyPr lIns="0" tIns="0" rIns="0" bIns="0" anchor="ctr" anchorCtr="1"/>
            <a:lstStyle/>
            <a:p>
              <a:pPr algn="ctr">
                <a:spcBef>
                  <a:spcPts val="600"/>
                </a:spcBef>
              </a:pPr>
              <a:r>
                <a:rPr lang="ru-RU" sz="1600" b="1" dirty="0">
                  <a:solidFill>
                    <a:srgbClr val="0000CC"/>
                  </a:solidFill>
                </a:rPr>
                <a:t>НАУКА ОБ </a:t>
              </a:r>
              <a:r>
                <a:rPr lang="ru-RU" sz="1400" b="1" dirty="0">
                  <a:solidFill>
                    <a:srgbClr val="0000CC"/>
                  </a:solidFill>
                </a:rPr>
                <a:t>ИНФОКОММУНИКАЦИЯХ</a:t>
              </a:r>
            </a:p>
          </p:txBody>
        </p:sp>
        <p:sp>
          <p:nvSpPr>
            <p:cNvPr id="13320" name="Text Box 8"/>
            <p:cNvSpPr txBox="1">
              <a:spLocks noChangeArrowheads="1"/>
            </p:cNvSpPr>
            <p:nvPr/>
          </p:nvSpPr>
          <p:spPr bwMode="auto">
            <a:xfrm>
              <a:off x="3440113" y="2808288"/>
              <a:ext cx="2052637" cy="1066800"/>
            </a:xfrm>
            <a:prstGeom prst="rect">
              <a:avLst/>
            </a:prstGeom>
            <a:gradFill rotWithShape="1">
              <a:gsLst>
                <a:gs pos="0">
                  <a:srgbClr val="6D6D1F"/>
                </a:gs>
                <a:gs pos="50000">
                  <a:srgbClr val="EBEB43"/>
                </a:gs>
                <a:gs pos="100000">
                  <a:srgbClr val="6D6D1F"/>
                </a:gs>
              </a:gsLst>
              <a:lin ang="2700000" scaled="1"/>
            </a:gradFill>
            <a:ln w="28575">
              <a:solidFill>
                <a:srgbClr val="000000"/>
              </a:solidFill>
              <a:miter lim="800000"/>
              <a:headEnd/>
              <a:tailEnd/>
            </a:ln>
          </p:spPr>
          <p:txBody>
            <a:bodyPr lIns="0" tIns="0" rIns="0" bIns="0" anchor="ctr" anchorCtr="1"/>
            <a:lstStyle/>
            <a:p>
              <a:pPr algn="ctr">
                <a:spcBef>
                  <a:spcPts val="600"/>
                </a:spcBef>
                <a:spcAft>
                  <a:spcPts val="300"/>
                </a:spcAft>
              </a:pPr>
              <a:r>
                <a:rPr lang="ru-RU" sz="1600" b="1" dirty="0">
                  <a:solidFill>
                    <a:srgbClr val="0000CC"/>
                  </a:solidFill>
                </a:rPr>
                <a:t>ИНФОРМАЦИЯ</a:t>
              </a:r>
            </a:p>
          </p:txBody>
        </p:sp>
        <p:sp>
          <p:nvSpPr>
            <p:cNvPr id="13321" name="Text Box 9"/>
            <p:cNvSpPr txBox="1">
              <a:spLocks noChangeArrowheads="1"/>
            </p:cNvSpPr>
            <p:nvPr/>
          </p:nvSpPr>
          <p:spPr bwMode="auto">
            <a:xfrm>
              <a:off x="6361113" y="4195763"/>
              <a:ext cx="2339975" cy="763587"/>
            </a:xfrm>
            <a:prstGeom prst="rect">
              <a:avLst/>
            </a:prstGeom>
            <a:gradFill rotWithShape="1">
              <a:gsLst>
                <a:gs pos="0">
                  <a:srgbClr val="FFFF99"/>
                </a:gs>
                <a:gs pos="100000">
                  <a:srgbClr val="C2C274"/>
                </a:gs>
              </a:gsLst>
              <a:lin ang="18900000" scaled="1"/>
            </a:gradFill>
            <a:ln w="19050">
              <a:solidFill>
                <a:srgbClr val="000000"/>
              </a:solidFill>
              <a:miter lim="800000"/>
              <a:headEnd/>
              <a:tailEnd/>
            </a:ln>
          </p:spPr>
          <p:txBody>
            <a:bodyPr lIns="0" tIns="0" rIns="0" bIns="0" anchor="ctr" anchorCtr="1"/>
            <a:lstStyle/>
            <a:p>
              <a:pPr algn="ctr">
                <a:spcBef>
                  <a:spcPts val="600"/>
                </a:spcBef>
              </a:pPr>
              <a:r>
                <a:rPr lang="ru-RU" sz="1600" b="1" dirty="0">
                  <a:solidFill>
                    <a:srgbClr val="3333FF"/>
                  </a:solidFill>
                </a:rPr>
                <a:t>ИНФОРМОДИНАМИКА</a:t>
              </a:r>
            </a:p>
          </p:txBody>
        </p:sp>
        <p:sp>
          <p:nvSpPr>
            <p:cNvPr id="13322" name="Text Box 10"/>
            <p:cNvSpPr txBox="1">
              <a:spLocks noChangeArrowheads="1"/>
            </p:cNvSpPr>
            <p:nvPr/>
          </p:nvSpPr>
          <p:spPr bwMode="auto">
            <a:xfrm>
              <a:off x="360363" y="5518150"/>
              <a:ext cx="1908175" cy="720725"/>
            </a:xfrm>
            <a:prstGeom prst="rect">
              <a:avLst/>
            </a:prstGeom>
            <a:gradFill rotWithShape="1">
              <a:gsLst>
                <a:gs pos="0">
                  <a:srgbClr val="FFFF99"/>
                </a:gs>
                <a:gs pos="100000">
                  <a:srgbClr val="C2C274"/>
                </a:gs>
              </a:gsLst>
              <a:lin ang="18900000" scaled="1"/>
            </a:gradFill>
            <a:ln w="19050">
              <a:solidFill>
                <a:srgbClr val="000000"/>
              </a:solidFill>
              <a:miter lim="800000"/>
              <a:headEnd/>
              <a:tailEnd/>
            </a:ln>
          </p:spPr>
          <p:txBody>
            <a:bodyPr lIns="0" tIns="0" rIns="0" bIns="0" anchor="ctr" anchorCtr="1"/>
            <a:lstStyle/>
            <a:p>
              <a:pPr algn="ctr">
                <a:spcBef>
                  <a:spcPts val="600"/>
                </a:spcBef>
              </a:pPr>
              <a:r>
                <a:rPr lang="ru-RU" sz="1600" b="1" dirty="0">
                  <a:solidFill>
                    <a:srgbClr val="0000CC"/>
                  </a:solidFill>
                </a:rPr>
                <a:t>ИНФОТРОНИКА</a:t>
              </a:r>
            </a:p>
          </p:txBody>
        </p:sp>
        <p:sp>
          <p:nvSpPr>
            <p:cNvPr id="13323" name="Text Box 11"/>
            <p:cNvSpPr txBox="1">
              <a:spLocks noChangeArrowheads="1"/>
            </p:cNvSpPr>
            <p:nvPr/>
          </p:nvSpPr>
          <p:spPr bwMode="auto">
            <a:xfrm>
              <a:off x="2376488" y="5519738"/>
              <a:ext cx="2087562" cy="720725"/>
            </a:xfrm>
            <a:prstGeom prst="rect">
              <a:avLst/>
            </a:prstGeom>
            <a:gradFill rotWithShape="1">
              <a:gsLst>
                <a:gs pos="0">
                  <a:srgbClr val="FFFF99"/>
                </a:gs>
                <a:gs pos="100000">
                  <a:srgbClr val="C2C274"/>
                </a:gs>
              </a:gsLst>
              <a:lin ang="18900000" scaled="1"/>
            </a:gradFill>
            <a:ln w="19050">
              <a:solidFill>
                <a:srgbClr val="000000"/>
              </a:solidFill>
              <a:miter lim="800000"/>
              <a:headEnd/>
              <a:tailEnd/>
            </a:ln>
          </p:spPr>
          <p:txBody>
            <a:bodyPr lIns="0" tIns="0" rIns="0" bIns="0" anchor="ctr" anchorCtr="1"/>
            <a:lstStyle/>
            <a:p>
              <a:pPr algn="ctr">
                <a:spcBef>
                  <a:spcPts val="600"/>
                </a:spcBef>
              </a:pPr>
              <a:r>
                <a:rPr lang="ru-RU" sz="1600" b="1" dirty="0">
                  <a:solidFill>
                    <a:srgbClr val="0000CC"/>
                  </a:solidFill>
                </a:rPr>
                <a:t>ИНФОРМАТИСТИКА</a:t>
              </a:r>
            </a:p>
          </p:txBody>
        </p:sp>
        <p:sp>
          <p:nvSpPr>
            <p:cNvPr id="13324" name="Text Box 12"/>
            <p:cNvSpPr txBox="1">
              <a:spLocks noChangeArrowheads="1"/>
            </p:cNvSpPr>
            <p:nvPr/>
          </p:nvSpPr>
          <p:spPr bwMode="auto">
            <a:xfrm>
              <a:off x="4608513" y="5519738"/>
              <a:ext cx="1908175" cy="684212"/>
            </a:xfrm>
            <a:prstGeom prst="rect">
              <a:avLst/>
            </a:prstGeom>
            <a:gradFill rotWithShape="1">
              <a:gsLst>
                <a:gs pos="0">
                  <a:srgbClr val="FFFF99"/>
                </a:gs>
                <a:gs pos="100000">
                  <a:srgbClr val="C2C274"/>
                </a:gs>
              </a:gsLst>
              <a:lin ang="18900000" scaled="1"/>
            </a:gradFill>
            <a:ln w="19050">
              <a:solidFill>
                <a:srgbClr val="000000"/>
              </a:solidFill>
              <a:miter lim="800000"/>
              <a:headEnd/>
              <a:tailEnd/>
            </a:ln>
          </p:spPr>
          <p:txBody>
            <a:bodyPr lIns="0" tIns="0" rIns="0" bIns="0" anchor="ctr" anchorCtr="1"/>
            <a:lstStyle/>
            <a:p>
              <a:pPr algn="ctr">
                <a:spcBef>
                  <a:spcPts val="600"/>
                </a:spcBef>
              </a:pPr>
              <a:r>
                <a:rPr lang="ru-RU" sz="1600" b="1" dirty="0">
                  <a:solidFill>
                    <a:srgbClr val="0000CC"/>
                  </a:solidFill>
                </a:rPr>
                <a:t>ИНФОРМОЛОГИЯ  </a:t>
              </a:r>
            </a:p>
          </p:txBody>
        </p:sp>
        <p:sp>
          <p:nvSpPr>
            <p:cNvPr id="13325" name="Text Box 13"/>
            <p:cNvSpPr txBox="1">
              <a:spLocks noChangeArrowheads="1"/>
            </p:cNvSpPr>
            <p:nvPr/>
          </p:nvSpPr>
          <p:spPr bwMode="auto">
            <a:xfrm>
              <a:off x="6653213" y="5483225"/>
              <a:ext cx="2022475" cy="720725"/>
            </a:xfrm>
            <a:prstGeom prst="rect">
              <a:avLst/>
            </a:prstGeom>
            <a:gradFill rotWithShape="1">
              <a:gsLst>
                <a:gs pos="0">
                  <a:srgbClr val="FFFF99"/>
                </a:gs>
                <a:gs pos="100000">
                  <a:srgbClr val="C2C274"/>
                </a:gs>
              </a:gsLst>
              <a:lin ang="18900000" scaled="1"/>
            </a:gradFill>
            <a:ln w="19050">
              <a:solidFill>
                <a:srgbClr val="000000"/>
              </a:solidFill>
              <a:miter lim="800000"/>
              <a:headEnd/>
              <a:tailEnd/>
            </a:ln>
          </p:spPr>
          <p:txBody>
            <a:bodyPr lIns="0" tIns="0" rIns="0" bIns="0" anchor="ctr" anchorCtr="1"/>
            <a:lstStyle/>
            <a:p>
              <a:pPr algn="ctr">
                <a:spcBef>
                  <a:spcPts val="600"/>
                </a:spcBef>
              </a:pPr>
              <a:r>
                <a:rPr lang="ru-RU" sz="1600" b="1" dirty="0">
                  <a:solidFill>
                    <a:srgbClr val="0000CC"/>
                  </a:solidFill>
                </a:rPr>
                <a:t>ИНФОРМОНОМИЯ</a:t>
              </a:r>
            </a:p>
          </p:txBody>
        </p:sp>
        <p:sp>
          <p:nvSpPr>
            <p:cNvPr id="13326" name="Line 14"/>
            <p:cNvSpPr>
              <a:spLocks noChangeShapeType="1"/>
            </p:cNvSpPr>
            <p:nvPr/>
          </p:nvSpPr>
          <p:spPr bwMode="auto">
            <a:xfrm flipV="1">
              <a:off x="4425950" y="1785938"/>
              <a:ext cx="0" cy="971550"/>
            </a:xfrm>
            <a:prstGeom prst="line">
              <a:avLst/>
            </a:prstGeom>
            <a:noFill/>
            <a:ln w="25400">
              <a:solidFill>
                <a:srgbClr val="000000"/>
              </a:solidFill>
              <a:round/>
              <a:headEnd/>
              <a:tailEnd type="triangle" w="lg" len="lg"/>
            </a:ln>
          </p:spPr>
          <p:txBody>
            <a:bodyPr/>
            <a:lstStyle/>
            <a:p>
              <a:endParaRPr lang="ru-RU" dirty="0"/>
            </a:p>
          </p:txBody>
        </p:sp>
        <p:sp>
          <p:nvSpPr>
            <p:cNvPr id="13327" name="Line 15"/>
            <p:cNvSpPr>
              <a:spLocks noChangeShapeType="1"/>
            </p:cNvSpPr>
            <p:nvPr/>
          </p:nvSpPr>
          <p:spPr bwMode="auto">
            <a:xfrm flipH="1" flipV="1">
              <a:off x="2454275" y="2224088"/>
              <a:ext cx="985838" cy="693737"/>
            </a:xfrm>
            <a:prstGeom prst="line">
              <a:avLst/>
            </a:prstGeom>
            <a:noFill/>
            <a:ln w="25400">
              <a:solidFill>
                <a:srgbClr val="000000"/>
              </a:solidFill>
              <a:round/>
              <a:headEnd/>
              <a:tailEnd type="triangle" w="lg" len="lg"/>
            </a:ln>
          </p:spPr>
          <p:txBody>
            <a:bodyPr/>
            <a:lstStyle/>
            <a:p>
              <a:endParaRPr lang="ru-RU" dirty="0"/>
            </a:p>
          </p:txBody>
        </p:sp>
        <p:sp>
          <p:nvSpPr>
            <p:cNvPr id="13328" name="Line 16"/>
            <p:cNvSpPr>
              <a:spLocks noChangeShapeType="1"/>
            </p:cNvSpPr>
            <p:nvPr/>
          </p:nvSpPr>
          <p:spPr bwMode="auto">
            <a:xfrm flipH="1">
              <a:off x="2519363" y="3903663"/>
              <a:ext cx="993775" cy="715962"/>
            </a:xfrm>
            <a:prstGeom prst="line">
              <a:avLst/>
            </a:prstGeom>
            <a:noFill/>
            <a:ln w="25400">
              <a:solidFill>
                <a:srgbClr val="000000"/>
              </a:solidFill>
              <a:round/>
              <a:headEnd/>
              <a:tailEnd type="triangle" w="lg" len="lg"/>
            </a:ln>
          </p:spPr>
          <p:txBody>
            <a:bodyPr/>
            <a:lstStyle/>
            <a:p>
              <a:endParaRPr lang="ru-RU" dirty="0"/>
            </a:p>
          </p:txBody>
        </p:sp>
        <p:sp>
          <p:nvSpPr>
            <p:cNvPr id="13329" name="Line 17"/>
            <p:cNvSpPr>
              <a:spLocks noChangeShapeType="1"/>
            </p:cNvSpPr>
            <p:nvPr/>
          </p:nvSpPr>
          <p:spPr bwMode="auto">
            <a:xfrm flipH="1">
              <a:off x="2016125" y="3903663"/>
              <a:ext cx="1898650" cy="1579562"/>
            </a:xfrm>
            <a:prstGeom prst="line">
              <a:avLst/>
            </a:prstGeom>
            <a:noFill/>
            <a:ln w="25400">
              <a:solidFill>
                <a:srgbClr val="000000"/>
              </a:solidFill>
              <a:round/>
              <a:headEnd/>
              <a:tailEnd type="triangle" w="lg" len="lg"/>
            </a:ln>
          </p:spPr>
          <p:txBody>
            <a:bodyPr/>
            <a:lstStyle/>
            <a:p>
              <a:endParaRPr lang="ru-RU" dirty="0"/>
            </a:p>
          </p:txBody>
        </p:sp>
        <p:sp>
          <p:nvSpPr>
            <p:cNvPr id="13330" name="Line 18"/>
            <p:cNvSpPr>
              <a:spLocks noChangeShapeType="1"/>
            </p:cNvSpPr>
            <p:nvPr/>
          </p:nvSpPr>
          <p:spPr bwMode="auto">
            <a:xfrm flipH="1">
              <a:off x="3348038" y="3867150"/>
              <a:ext cx="931862" cy="1652588"/>
            </a:xfrm>
            <a:prstGeom prst="line">
              <a:avLst/>
            </a:prstGeom>
            <a:noFill/>
            <a:ln w="25400">
              <a:solidFill>
                <a:srgbClr val="000000"/>
              </a:solidFill>
              <a:round/>
              <a:headEnd/>
              <a:tailEnd type="triangle" w="lg" len="lg"/>
            </a:ln>
          </p:spPr>
          <p:txBody>
            <a:bodyPr/>
            <a:lstStyle/>
            <a:p>
              <a:endParaRPr lang="ru-RU" dirty="0"/>
            </a:p>
          </p:txBody>
        </p:sp>
        <p:sp>
          <p:nvSpPr>
            <p:cNvPr id="13331" name="Line 19"/>
            <p:cNvSpPr>
              <a:spLocks noChangeShapeType="1"/>
            </p:cNvSpPr>
            <p:nvPr/>
          </p:nvSpPr>
          <p:spPr bwMode="auto">
            <a:xfrm>
              <a:off x="4864100" y="3903663"/>
              <a:ext cx="392113" cy="1616075"/>
            </a:xfrm>
            <a:prstGeom prst="line">
              <a:avLst/>
            </a:prstGeom>
            <a:noFill/>
            <a:ln w="25400">
              <a:solidFill>
                <a:srgbClr val="000000"/>
              </a:solidFill>
              <a:round/>
              <a:headEnd/>
              <a:tailEnd type="triangle" w="lg" len="lg"/>
            </a:ln>
          </p:spPr>
          <p:txBody>
            <a:bodyPr/>
            <a:lstStyle/>
            <a:p>
              <a:endParaRPr lang="ru-RU" dirty="0"/>
            </a:p>
          </p:txBody>
        </p:sp>
        <p:sp>
          <p:nvSpPr>
            <p:cNvPr id="13332" name="Line 20"/>
            <p:cNvSpPr>
              <a:spLocks noChangeShapeType="1"/>
            </p:cNvSpPr>
            <p:nvPr/>
          </p:nvSpPr>
          <p:spPr bwMode="auto">
            <a:xfrm>
              <a:off x="5192713" y="3867150"/>
              <a:ext cx="1538287" cy="1579563"/>
            </a:xfrm>
            <a:prstGeom prst="line">
              <a:avLst/>
            </a:prstGeom>
            <a:noFill/>
            <a:ln w="25400">
              <a:solidFill>
                <a:srgbClr val="000000"/>
              </a:solidFill>
              <a:round/>
              <a:headEnd/>
              <a:tailEnd type="triangle" w="lg" len="lg"/>
            </a:ln>
          </p:spPr>
          <p:txBody>
            <a:bodyPr/>
            <a:lstStyle/>
            <a:p>
              <a:endParaRPr lang="ru-RU" dirty="0"/>
            </a:p>
          </p:txBody>
        </p:sp>
        <p:sp>
          <p:nvSpPr>
            <p:cNvPr id="13333" name="Line 21"/>
            <p:cNvSpPr>
              <a:spLocks noChangeShapeType="1"/>
            </p:cNvSpPr>
            <p:nvPr/>
          </p:nvSpPr>
          <p:spPr bwMode="auto">
            <a:xfrm flipV="1">
              <a:off x="5484813" y="3346450"/>
              <a:ext cx="912812" cy="46038"/>
            </a:xfrm>
            <a:prstGeom prst="line">
              <a:avLst/>
            </a:prstGeom>
            <a:noFill/>
            <a:ln w="25400">
              <a:solidFill>
                <a:srgbClr val="000000"/>
              </a:solidFill>
              <a:round/>
              <a:headEnd/>
              <a:tailEnd type="triangle" w="lg" len="lg"/>
            </a:ln>
          </p:spPr>
          <p:txBody>
            <a:bodyPr anchor="ctr" anchorCtr="1"/>
            <a:lstStyle/>
            <a:p>
              <a:endParaRPr lang="ru-RU" dirty="0"/>
            </a:p>
          </p:txBody>
        </p:sp>
        <p:sp>
          <p:nvSpPr>
            <p:cNvPr id="13334" name="Line 22"/>
            <p:cNvSpPr>
              <a:spLocks noChangeShapeType="1"/>
            </p:cNvSpPr>
            <p:nvPr/>
          </p:nvSpPr>
          <p:spPr bwMode="auto">
            <a:xfrm flipV="1">
              <a:off x="5119688" y="1530350"/>
              <a:ext cx="1168400" cy="1241425"/>
            </a:xfrm>
            <a:prstGeom prst="line">
              <a:avLst/>
            </a:prstGeom>
            <a:noFill/>
            <a:ln w="25400">
              <a:solidFill>
                <a:srgbClr val="000000"/>
              </a:solidFill>
              <a:round/>
              <a:headEnd/>
              <a:tailEnd type="triangle" w="lg" len="lg"/>
            </a:ln>
          </p:spPr>
          <p:txBody>
            <a:bodyPr/>
            <a:lstStyle/>
            <a:p>
              <a:endParaRPr lang="ru-RU" dirty="0"/>
            </a:p>
          </p:txBody>
        </p:sp>
        <p:sp>
          <p:nvSpPr>
            <p:cNvPr id="13335" name="Text Box 25"/>
            <p:cNvSpPr txBox="1">
              <a:spLocks noChangeArrowheads="1"/>
            </p:cNvSpPr>
            <p:nvPr/>
          </p:nvSpPr>
          <p:spPr bwMode="auto">
            <a:xfrm>
              <a:off x="153988" y="1858963"/>
              <a:ext cx="2349500" cy="719137"/>
            </a:xfrm>
            <a:prstGeom prst="rect">
              <a:avLst/>
            </a:prstGeom>
            <a:gradFill rotWithShape="1">
              <a:gsLst>
                <a:gs pos="0">
                  <a:srgbClr val="FFFF99"/>
                </a:gs>
                <a:gs pos="100000">
                  <a:srgbClr val="C2C274"/>
                </a:gs>
              </a:gsLst>
              <a:lin ang="18900000" scaled="1"/>
            </a:gradFill>
            <a:ln w="19050">
              <a:solidFill>
                <a:srgbClr val="000000"/>
              </a:solidFill>
              <a:miter lim="800000"/>
              <a:headEnd/>
              <a:tailEnd/>
            </a:ln>
          </p:spPr>
          <p:txBody>
            <a:bodyPr lIns="0" tIns="0" rIns="0" bIns="0" anchor="ctr" anchorCtr="1"/>
            <a:lstStyle/>
            <a:p>
              <a:pPr algn="ctr">
                <a:spcBef>
                  <a:spcPts val="600"/>
                </a:spcBef>
              </a:pPr>
              <a:r>
                <a:rPr lang="en-US" sz="1600" b="1" dirty="0">
                  <a:solidFill>
                    <a:srgbClr val="0000CC"/>
                  </a:solidFill>
                </a:rPr>
                <a:t>COMPUTATIONAL SCIENCE</a:t>
              </a:r>
              <a:endParaRPr lang="ru-RU" sz="1600" b="1" dirty="0">
                <a:solidFill>
                  <a:srgbClr val="0000CC"/>
                </a:solidFill>
              </a:endParaRPr>
            </a:p>
          </p:txBody>
        </p:sp>
        <p:sp>
          <p:nvSpPr>
            <p:cNvPr id="13336" name="Text Box 26"/>
            <p:cNvSpPr txBox="1">
              <a:spLocks noChangeArrowheads="1"/>
            </p:cNvSpPr>
            <p:nvPr/>
          </p:nvSpPr>
          <p:spPr bwMode="auto">
            <a:xfrm>
              <a:off x="6324600" y="2114550"/>
              <a:ext cx="2349500" cy="684213"/>
            </a:xfrm>
            <a:prstGeom prst="rect">
              <a:avLst/>
            </a:prstGeom>
            <a:gradFill rotWithShape="1">
              <a:gsLst>
                <a:gs pos="0">
                  <a:srgbClr val="FFFF99"/>
                </a:gs>
                <a:gs pos="100000">
                  <a:srgbClr val="C2C274"/>
                </a:gs>
              </a:gsLst>
              <a:lin ang="18900000" scaled="1"/>
            </a:gradFill>
            <a:ln w="19050">
              <a:solidFill>
                <a:srgbClr val="000000"/>
              </a:solidFill>
              <a:miter lim="800000"/>
              <a:headEnd/>
              <a:tailEnd/>
            </a:ln>
          </p:spPr>
          <p:txBody>
            <a:bodyPr lIns="0" tIns="0" rIns="0" bIns="0" anchor="ctr" anchorCtr="1"/>
            <a:lstStyle/>
            <a:p>
              <a:pPr algn="ctr">
                <a:spcBef>
                  <a:spcPts val="600"/>
                </a:spcBef>
              </a:pPr>
              <a:r>
                <a:rPr lang="en-US" sz="1600" b="1" dirty="0">
                  <a:solidFill>
                    <a:srgbClr val="0000CC"/>
                  </a:solidFill>
                </a:rPr>
                <a:t>INFORMATION SCIENCE</a:t>
              </a:r>
              <a:endParaRPr lang="ru-RU" sz="1600" b="1" dirty="0">
                <a:solidFill>
                  <a:srgbClr val="0000CC"/>
                </a:solidFill>
              </a:endParaRPr>
            </a:p>
          </p:txBody>
        </p:sp>
        <p:sp>
          <p:nvSpPr>
            <p:cNvPr id="13337" name="Line 27"/>
            <p:cNvSpPr>
              <a:spLocks noChangeShapeType="1"/>
            </p:cNvSpPr>
            <p:nvPr/>
          </p:nvSpPr>
          <p:spPr bwMode="auto">
            <a:xfrm flipH="1" flipV="1">
              <a:off x="2454275" y="3027363"/>
              <a:ext cx="985838" cy="146050"/>
            </a:xfrm>
            <a:prstGeom prst="line">
              <a:avLst/>
            </a:prstGeom>
            <a:noFill/>
            <a:ln w="25400">
              <a:solidFill>
                <a:srgbClr val="000000"/>
              </a:solidFill>
              <a:round/>
              <a:headEnd/>
              <a:tailEnd type="triangle" w="lg" len="lg"/>
            </a:ln>
          </p:spPr>
          <p:txBody>
            <a:bodyPr/>
            <a:lstStyle/>
            <a:p>
              <a:endParaRPr lang="ru-RU" dirty="0"/>
            </a:p>
          </p:txBody>
        </p:sp>
        <p:sp>
          <p:nvSpPr>
            <p:cNvPr id="13338" name="Line 28"/>
            <p:cNvSpPr>
              <a:spLocks noChangeShapeType="1"/>
            </p:cNvSpPr>
            <p:nvPr/>
          </p:nvSpPr>
          <p:spPr bwMode="auto">
            <a:xfrm flipV="1">
              <a:off x="5521325" y="2589213"/>
              <a:ext cx="827088" cy="323850"/>
            </a:xfrm>
            <a:prstGeom prst="line">
              <a:avLst/>
            </a:prstGeom>
            <a:noFill/>
            <a:ln w="25400">
              <a:solidFill>
                <a:srgbClr val="000000"/>
              </a:solidFill>
              <a:round/>
              <a:headEnd/>
              <a:tailEnd type="triangle" w="lg" len="lg"/>
            </a:ln>
          </p:spPr>
          <p:txBody>
            <a:bodyPr anchor="ctr" anchorCtr="1"/>
            <a:lstStyle/>
            <a:p>
              <a:endParaRPr lang="ru-RU" dirty="0"/>
            </a:p>
          </p:txBody>
        </p:sp>
        <p:sp>
          <p:nvSpPr>
            <p:cNvPr id="13339" name="Text Box 29"/>
            <p:cNvSpPr txBox="1">
              <a:spLocks noChangeArrowheads="1"/>
            </p:cNvSpPr>
            <p:nvPr/>
          </p:nvSpPr>
          <p:spPr bwMode="auto">
            <a:xfrm>
              <a:off x="190500" y="4414838"/>
              <a:ext cx="2312988" cy="612775"/>
            </a:xfrm>
            <a:prstGeom prst="rect">
              <a:avLst/>
            </a:prstGeom>
            <a:gradFill rotWithShape="1">
              <a:gsLst>
                <a:gs pos="0">
                  <a:srgbClr val="FFFF99"/>
                </a:gs>
                <a:gs pos="100000">
                  <a:srgbClr val="C2C274"/>
                </a:gs>
              </a:gsLst>
              <a:lin ang="18900000" scaled="1"/>
            </a:gradFill>
            <a:ln w="19050">
              <a:solidFill>
                <a:srgbClr val="000000"/>
              </a:solidFill>
              <a:miter lim="800000"/>
              <a:headEnd/>
              <a:tailEnd/>
            </a:ln>
          </p:spPr>
          <p:txBody>
            <a:bodyPr lIns="0" tIns="0" rIns="0" bIns="0" anchor="ctr" anchorCtr="1"/>
            <a:lstStyle/>
            <a:p>
              <a:pPr algn="ctr">
                <a:spcBef>
                  <a:spcPts val="600"/>
                </a:spcBef>
              </a:pPr>
              <a:r>
                <a:rPr lang="ru-RU" sz="1600" b="1" dirty="0">
                  <a:solidFill>
                    <a:srgbClr val="0000CC"/>
                  </a:solidFill>
                </a:rPr>
                <a:t>ИНФОРМАЦИОЛОГИЯ</a:t>
              </a:r>
            </a:p>
          </p:txBody>
        </p:sp>
        <p:sp>
          <p:nvSpPr>
            <p:cNvPr id="13340" name="Line 30"/>
            <p:cNvSpPr>
              <a:spLocks noChangeShapeType="1"/>
            </p:cNvSpPr>
            <p:nvPr/>
          </p:nvSpPr>
          <p:spPr bwMode="auto">
            <a:xfrm flipH="1">
              <a:off x="1682043" y="3538538"/>
              <a:ext cx="1794582" cy="182561"/>
            </a:xfrm>
            <a:prstGeom prst="line">
              <a:avLst/>
            </a:prstGeom>
            <a:noFill/>
            <a:ln w="25400">
              <a:solidFill>
                <a:srgbClr val="000000"/>
              </a:solidFill>
              <a:round/>
              <a:headEnd/>
              <a:tailEnd type="triangle" w="lg" len="lg"/>
            </a:ln>
          </p:spPr>
          <p:txBody>
            <a:bodyPr/>
            <a:lstStyle/>
            <a:p>
              <a:endParaRPr lang="ru-RU" dirty="0"/>
            </a:p>
          </p:txBody>
        </p:sp>
        <p:sp>
          <p:nvSpPr>
            <p:cNvPr id="13341" name="Text Box 25"/>
            <p:cNvSpPr txBox="1">
              <a:spLocks noChangeArrowheads="1"/>
            </p:cNvSpPr>
            <p:nvPr/>
          </p:nvSpPr>
          <p:spPr bwMode="auto">
            <a:xfrm>
              <a:off x="153988" y="1019175"/>
              <a:ext cx="2349500" cy="719138"/>
            </a:xfrm>
            <a:prstGeom prst="rect">
              <a:avLst/>
            </a:prstGeom>
            <a:gradFill rotWithShape="1">
              <a:gsLst>
                <a:gs pos="0">
                  <a:srgbClr val="FFFF99"/>
                </a:gs>
                <a:gs pos="100000">
                  <a:srgbClr val="C2C274"/>
                </a:gs>
              </a:gsLst>
              <a:lin ang="18900000" scaled="1"/>
            </a:gradFill>
            <a:ln w="19050">
              <a:solidFill>
                <a:srgbClr val="000000"/>
              </a:solidFill>
              <a:miter lim="800000"/>
              <a:headEnd/>
              <a:tailEnd/>
            </a:ln>
          </p:spPr>
          <p:txBody>
            <a:bodyPr lIns="0" tIns="0" rIns="0" bIns="0" anchor="ctr" anchorCtr="1"/>
            <a:lstStyle/>
            <a:p>
              <a:pPr algn="ctr">
                <a:spcBef>
                  <a:spcPts val="600"/>
                </a:spcBef>
              </a:pPr>
              <a:r>
                <a:rPr lang="en-US" sz="1600" b="1" dirty="0">
                  <a:solidFill>
                    <a:srgbClr val="0000CC"/>
                  </a:solidFill>
                </a:rPr>
                <a:t>COMPUTING SCIENCE</a:t>
              </a:r>
              <a:endParaRPr lang="ru-RU" sz="1600" b="1" dirty="0">
                <a:solidFill>
                  <a:srgbClr val="0000CC"/>
                </a:solidFill>
              </a:endParaRPr>
            </a:p>
          </p:txBody>
        </p:sp>
        <p:sp>
          <p:nvSpPr>
            <p:cNvPr id="13342" name="Text Box 26"/>
            <p:cNvSpPr txBox="1">
              <a:spLocks noChangeArrowheads="1"/>
            </p:cNvSpPr>
            <p:nvPr/>
          </p:nvSpPr>
          <p:spPr bwMode="auto">
            <a:xfrm>
              <a:off x="6324600" y="1201738"/>
              <a:ext cx="2349500" cy="684212"/>
            </a:xfrm>
            <a:prstGeom prst="rect">
              <a:avLst/>
            </a:prstGeom>
            <a:gradFill rotWithShape="1">
              <a:gsLst>
                <a:gs pos="0">
                  <a:srgbClr val="FFFF99"/>
                </a:gs>
                <a:gs pos="100000">
                  <a:srgbClr val="C2C274"/>
                </a:gs>
              </a:gsLst>
              <a:lin ang="18900000" scaled="1"/>
            </a:gradFill>
            <a:ln w="19050">
              <a:solidFill>
                <a:srgbClr val="000000"/>
              </a:solidFill>
              <a:miter lim="800000"/>
              <a:headEnd/>
              <a:tailEnd/>
            </a:ln>
          </p:spPr>
          <p:txBody>
            <a:bodyPr lIns="0" tIns="0" rIns="0" bIns="0" anchor="ctr" anchorCtr="1"/>
            <a:lstStyle/>
            <a:p>
              <a:pPr algn="ctr">
                <a:spcBef>
                  <a:spcPts val="600"/>
                </a:spcBef>
              </a:pPr>
              <a:r>
                <a:rPr lang="en-US" sz="1600" b="1" dirty="0">
                  <a:solidFill>
                    <a:srgbClr val="0000CC"/>
                  </a:solidFill>
                </a:rPr>
                <a:t>COMPUTER AND INFORMATION SCIENCE</a:t>
              </a:r>
              <a:endParaRPr lang="ru-RU" sz="1600" b="1" dirty="0">
                <a:solidFill>
                  <a:srgbClr val="0000CC"/>
                </a:solidFill>
              </a:endParaRPr>
            </a:p>
          </p:txBody>
        </p:sp>
        <p:sp>
          <p:nvSpPr>
            <p:cNvPr id="13343" name="Line 21"/>
            <p:cNvSpPr>
              <a:spLocks noChangeShapeType="1"/>
            </p:cNvSpPr>
            <p:nvPr/>
          </p:nvSpPr>
          <p:spPr bwMode="auto">
            <a:xfrm>
              <a:off x="5521325" y="3721100"/>
              <a:ext cx="839788" cy="693738"/>
            </a:xfrm>
            <a:prstGeom prst="line">
              <a:avLst/>
            </a:prstGeom>
            <a:noFill/>
            <a:ln w="25400">
              <a:solidFill>
                <a:srgbClr val="000000"/>
              </a:solidFill>
              <a:round/>
              <a:headEnd/>
              <a:tailEnd type="triangle" w="lg" len="lg"/>
            </a:ln>
          </p:spPr>
          <p:txBody>
            <a:bodyPr anchor="ctr" anchorCtr="1"/>
            <a:lstStyle/>
            <a:p>
              <a:endParaRPr lang="ru-RU" dirty="0"/>
            </a:p>
          </p:txBody>
        </p:sp>
        <p:sp>
          <p:nvSpPr>
            <p:cNvPr id="13344" name="Line 15"/>
            <p:cNvSpPr>
              <a:spLocks noChangeShapeType="1"/>
            </p:cNvSpPr>
            <p:nvPr/>
          </p:nvSpPr>
          <p:spPr bwMode="auto">
            <a:xfrm flipH="1" flipV="1">
              <a:off x="2490788" y="1457325"/>
              <a:ext cx="1277937" cy="1350963"/>
            </a:xfrm>
            <a:prstGeom prst="line">
              <a:avLst/>
            </a:prstGeom>
            <a:noFill/>
            <a:ln w="25400">
              <a:solidFill>
                <a:srgbClr val="000000"/>
              </a:solidFill>
              <a:round/>
              <a:headEnd/>
              <a:tailEnd type="triangle" w="lg" len="lg"/>
            </a:ln>
          </p:spPr>
          <p:txBody>
            <a:bodyPr/>
            <a:lstStyle/>
            <a:p>
              <a:endParaRPr lang="ru-RU" dirty="0"/>
            </a:p>
          </p:txBody>
        </p:sp>
      </p:grpSp>
      <p:sp>
        <p:nvSpPr>
          <p:cNvPr id="3" name="TextBox 2">
            <a:extLst>
              <a:ext uri="{FF2B5EF4-FFF2-40B4-BE49-F238E27FC236}">
                <a16:creationId xmlns:a16="http://schemas.microsoft.com/office/drawing/2014/main" id="{E5BCADB8-4C13-A692-4C34-66807BA19159}"/>
              </a:ext>
            </a:extLst>
          </p:cNvPr>
          <p:cNvSpPr txBox="1"/>
          <p:nvPr/>
        </p:nvSpPr>
        <p:spPr>
          <a:xfrm>
            <a:off x="213941" y="981582"/>
            <a:ext cx="11270651" cy="646331"/>
          </a:xfrm>
          <a:prstGeom prst="rect">
            <a:avLst/>
          </a:prstGeom>
          <a:noFill/>
        </p:spPr>
        <p:txBody>
          <a:bodyPr wrap="square">
            <a:spAutoFit/>
          </a:bodyPr>
          <a:lstStyle/>
          <a:p>
            <a:r>
              <a:rPr lang="ru-RU" dirty="0"/>
              <a:t>Информатика – наука о методах и средствах </a:t>
            </a:r>
            <a:r>
              <a:rPr lang="en-US" dirty="0"/>
              <a:t> </a:t>
            </a:r>
            <a:r>
              <a:rPr lang="ru-RU" dirty="0"/>
              <a:t>сбора, хранения, передачи , представления, обработки и защиты информации</a:t>
            </a:r>
          </a:p>
        </p:txBody>
      </p:sp>
      <p:sp>
        <p:nvSpPr>
          <p:cNvPr id="4" name="TextBox 3">
            <a:extLst>
              <a:ext uri="{FF2B5EF4-FFF2-40B4-BE49-F238E27FC236}">
                <a16:creationId xmlns:a16="http://schemas.microsoft.com/office/drawing/2014/main" id="{03E85F98-9342-1C29-76AD-41513822883D}"/>
              </a:ext>
            </a:extLst>
          </p:cNvPr>
          <p:cNvSpPr txBox="1"/>
          <p:nvPr/>
        </p:nvSpPr>
        <p:spPr>
          <a:xfrm>
            <a:off x="7194530" y="6155356"/>
            <a:ext cx="4714522" cy="646331"/>
          </a:xfrm>
          <a:prstGeom prst="rect">
            <a:avLst/>
          </a:prstGeom>
          <a:noFill/>
        </p:spPr>
        <p:txBody>
          <a:bodyPr wrap="square">
            <a:spAutoFit/>
          </a:bodyPr>
          <a:lstStyle/>
          <a:p>
            <a:r>
              <a:rPr lang="ru-RU" dirty="0"/>
              <a:t>Прикладная информатика – науки,  использующие  информатику</a:t>
            </a:r>
          </a:p>
        </p:txBody>
      </p:sp>
      <p:pic>
        <p:nvPicPr>
          <p:cNvPr id="5" name="Рисунок 4">
            <a:extLst>
              <a:ext uri="{FF2B5EF4-FFF2-40B4-BE49-F238E27FC236}">
                <a16:creationId xmlns:a16="http://schemas.microsoft.com/office/drawing/2014/main" id="{F3349022-0DF9-997C-F326-474A38B55AA6}"/>
              </a:ext>
            </a:extLst>
          </p:cNvPr>
          <p:cNvPicPr>
            <a:picLocks noChangeAspect="1"/>
          </p:cNvPicPr>
          <p:nvPr/>
        </p:nvPicPr>
        <p:blipFill>
          <a:blip r:embed="rId3"/>
          <a:stretch>
            <a:fillRect/>
          </a:stretch>
        </p:blipFill>
        <p:spPr>
          <a:xfrm>
            <a:off x="7369628" y="1371061"/>
            <a:ext cx="2526994" cy="3752586"/>
          </a:xfrm>
          <a:prstGeom prst="rect">
            <a:avLst/>
          </a:prstGeom>
        </p:spPr>
      </p:pic>
      <p:pic>
        <p:nvPicPr>
          <p:cNvPr id="8" name="Рисунок 7">
            <a:extLst>
              <a:ext uri="{FF2B5EF4-FFF2-40B4-BE49-F238E27FC236}">
                <a16:creationId xmlns:a16="http://schemas.microsoft.com/office/drawing/2014/main" id="{7713B5F6-EAF1-1AC5-C101-EAD270E1AB5D}"/>
              </a:ext>
            </a:extLst>
          </p:cNvPr>
          <p:cNvPicPr>
            <a:picLocks noChangeAspect="1"/>
          </p:cNvPicPr>
          <p:nvPr/>
        </p:nvPicPr>
        <p:blipFill>
          <a:blip r:embed="rId4"/>
          <a:stretch>
            <a:fillRect/>
          </a:stretch>
        </p:blipFill>
        <p:spPr>
          <a:xfrm>
            <a:off x="7182725" y="4610659"/>
            <a:ext cx="4397817" cy="1648097"/>
          </a:xfrm>
          <a:prstGeom prst="rect">
            <a:avLst/>
          </a:prstGeom>
        </p:spPr>
      </p:pic>
      <p:pic>
        <p:nvPicPr>
          <p:cNvPr id="9" name="Рисунок 8">
            <a:extLst>
              <a:ext uri="{FF2B5EF4-FFF2-40B4-BE49-F238E27FC236}">
                <a16:creationId xmlns:a16="http://schemas.microsoft.com/office/drawing/2014/main" id="{2F41DDD7-BB02-DED5-6442-CE907A7C102C}"/>
              </a:ext>
            </a:extLst>
          </p:cNvPr>
          <p:cNvPicPr>
            <a:picLocks noChangeAspect="1"/>
          </p:cNvPicPr>
          <p:nvPr/>
        </p:nvPicPr>
        <p:blipFill>
          <a:blip r:embed="rId5"/>
          <a:stretch>
            <a:fillRect/>
          </a:stretch>
        </p:blipFill>
        <p:spPr>
          <a:xfrm>
            <a:off x="10209501" y="1249791"/>
            <a:ext cx="1905000" cy="2752725"/>
          </a:xfrm>
          <a:prstGeom prst="rect">
            <a:avLst/>
          </a:prstGeom>
        </p:spPr>
      </p:pic>
      <p:pic>
        <p:nvPicPr>
          <p:cNvPr id="6" name="Рисунок 5">
            <a:extLst>
              <a:ext uri="{FF2B5EF4-FFF2-40B4-BE49-F238E27FC236}">
                <a16:creationId xmlns:a16="http://schemas.microsoft.com/office/drawing/2014/main" id="{07ED23B9-685E-54DC-F01E-34052563073E}"/>
              </a:ext>
            </a:extLst>
          </p:cNvPr>
          <p:cNvPicPr>
            <a:picLocks noChangeAspect="1"/>
          </p:cNvPicPr>
          <p:nvPr/>
        </p:nvPicPr>
        <p:blipFill>
          <a:blip r:embed="rId6"/>
          <a:stretch>
            <a:fillRect/>
          </a:stretch>
        </p:blipFill>
        <p:spPr>
          <a:xfrm>
            <a:off x="10720155" y="4099032"/>
            <a:ext cx="1371678" cy="2212384"/>
          </a:xfrm>
          <a:prstGeom prst="rect">
            <a:avLst/>
          </a:prstGeom>
        </p:spPr>
      </p:pic>
      <p:pic>
        <p:nvPicPr>
          <p:cNvPr id="10" name="Рисунок 9">
            <a:extLst>
              <a:ext uri="{FF2B5EF4-FFF2-40B4-BE49-F238E27FC236}">
                <a16:creationId xmlns:a16="http://schemas.microsoft.com/office/drawing/2014/main" id="{AA013BF2-1184-59DE-87F8-C56419174669}"/>
              </a:ext>
            </a:extLst>
          </p:cNvPr>
          <p:cNvPicPr>
            <a:picLocks noChangeAspect="1"/>
          </p:cNvPicPr>
          <p:nvPr/>
        </p:nvPicPr>
        <p:blipFill>
          <a:blip r:embed="rId7"/>
          <a:stretch>
            <a:fillRect/>
          </a:stretch>
        </p:blipFill>
        <p:spPr>
          <a:xfrm>
            <a:off x="-107616" y="5466755"/>
            <a:ext cx="1475360" cy="1475360"/>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9A5072-F957-4F7A-281A-C8C873F9BC4D}"/>
            </a:ext>
          </a:extLst>
        </p:cNvPr>
        <p:cNvGrpSpPr/>
        <p:nvPr/>
      </p:nvGrpSpPr>
      <p:grpSpPr>
        <a:xfrm>
          <a:off x="0" y="0"/>
          <a:ext cx="0" cy="0"/>
          <a:chOff x="0" y="0"/>
          <a:chExt cx="0" cy="0"/>
        </a:xfrm>
      </p:grpSpPr>
      <p:sp>
        <p:nvSpPr>
          <p:cNvPr id="4" name="Номер слайда 10">
            <a:extLst>
              <a:ext uri="{FF2B5EF4-FFF2-40B4-BE49-F238E27FC236}">
                <a16:creationId xmlns:a16="http://schemas.microsoft.com/office/drawing/2014/main" id="{1FAD5A1F-9C0A-FB06-F500-392AF9A7335A}"/>
              </a:ext>
            </a:extLst>
          </p:cNvPr>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anose="020B0604020202020204" pitchFamily="34" charset="0"/>
                <a:cs typeface="Arial" panose="020B0604020202020204" pitchFamily="34" charset="0"/>
              </a:rPr>
              <a:t>30</a:t>
            </a:fld>
            <a:endParaRPr lang="ru-RU" sz="2400" b="1" dirty="0">
              <a:solidFill>
                <a:schemeClr val="tx1"/>
              </a:solidFill>
              <a:latin typeface="Arial" panose="020B0604020202020204" pitchFamily="34" charset="0"/>
              <a:cs typeface="Arial" panose="020B0604020202020204" pitchFamily="34" charset="0"/>
            </a:endParaRPr>
          </a:p>
        </p:txBody>
      </p:sp>
      <p:graphicFrame>
        <p:nvGraphicFramePr>
          <p:cNvPr id="15" name="Объект 14">
            <a:extLst>
              <a:ext uri="{FF2B5EF4-FFF2-40B4-BE49-F238E27FC236}">
                <a16:creationId xmlns:a16="http://schemas.microsoft.com/office/drawing/2014/main" id="{7901D91A-79E9-30D0-494D-E2463DEF3462}"/>
              </a:ext>
            </a:extLst>
          </p:cNvPr>
          <p:cNvGraphicFramePr>
            <a:graphicFrameLocks noChangeAspect="1"/>
          </p:cNvGraphicFramePr>
          <p:nvPr>
            <p:extLst>
              <p:ext uri="{D42A27DB-BD31-4B8C-83A1-F6EECF244321}">
                <p14:modId xmlns:p14="http://schemas.microsoft.com/office/powerpoint/2010/main" val="2670923973"/>
              </p:ext>
            </p:extLst>
          </p:nvPr>
        </p:nvGraphicFramePr>
        <p:xfrm>
          <a:off x="136815" y="92997"/>
          <a:ext cx="11515633" cy="7298413"/>
        </p:xfrm>
        <a:graphic>
          <a:graphicData uri="http://schemas.openxmlformats.org/presentationml/2006/ole">
            <mc:AlternateContent xmlns:mc="http://schemas.openxmlformats.org/markup-compatibility/2006">
              <mc:Choice xmlns:v="urn:schemas-microsoft-com:vml" Requires="v">
                <p:oleObj name="Document" r:id="rId3" imgW="9221130" imgH="5849277" progId="Word.Document.12">
                  <p:embed/>
                </p:oleObj>
              </mc:Choice>
              <mc:Fallback>
                <p:oleObj name="Document" r:id="rId3" imgW="9221130" imgH="5849277" progId="Word.Document.12">
                  <p:embed/>
                  <p:pic>
                    <p:nvPicPr>
                      <p:cNvPr id="15" name="Объект 14">
                        <a:extLst>
                          <a:ext uri="{FF2B5EF4-FFF2-40B4-BE49-F238E27FC236}">
                            <a16:creationId xmlns:a16="http://schemas.microsoft.com/office/drawing/2014/main" id="{7901D91A-79E9-30D0-494D-E2463DEF3462}"/>
                          </a:ext>
                        </a:extLst>
                      </p:cNvPr>
                      <p:cNvPicPr/>
                      <p:nvPr/>
                    </p:nvPicPr>
                    <p:blipFill>
                      <a:blip r:embed="rId4"/>
                      <a:stretch>
                        <a:fillRect/>
                      </a:stretch>
                    </p:blipFill>
                    <p:spPr>
                      <a:xfrm>
                        <a:off x="136815" y="92997"/>
                        <a:ext cx="11515633" cy="7298413"/>
                      </a:xfrm>
                      <a:prstGeom prst="rect">
                        <a:avLst/>
                      </a:prstGeom>
                    </p:spPr>
                  </p:pic>
                </p:oleObj>
              </mc:Fallback>
            </mc:AlternateContent>
          </a:graphicData>
        </a:graphic>
      </p:graphicFrame>
      <p:pic>
        <p:nvPicPr>
          <p:cNvPr id="2" name="Рисунок 1">
            <a:extLst>
              <a:ext uri="{FF2B5EF4-FFF2-40B4-BE49-F238E27FC236}">
                <a16:creationId xmlns:a16="http://schemas.microsoft.com/office/drawing/2014/main" id="{D5260FC3-C9F1-1EE1-38C9-938A6C658827}"/>
              </a:ext>
            </a:extLst>
          </p:cNvPr>
          <p:cNvPicPr>
            <a:picLocks noChangeAspect="1"/>
          </p:cNvPicPr>
          <p:nvPr/>
        </p:nvPicPr>
        <p:blipFill>
          <a:blip r:embed="rId5"/>
          <a:stretch>
            <a:fillRect/>
          </a:stretch>
        </p:blipFill>
        <p:spPr>
          <a:xfrm>
            <a:off x="11295888" y="5961888"/>
            <a:ext cx="896112" cy="896112"/>
          </a:xfrm>
          <a:prstGeom prst="rect">
            <a:avLst/>
          </a:prstGeom>
        </p:spPr>
      </p:pic>
    </p:spTree>
    <p:extLst>
      <p:ext uri="{BB962C8B-B14F-4D97-AF65-F5344CB8AC3E}">
        <p14:creationId xmlns:p14="http://schemas.microsoft.com/office/powerpoint/2010/main" val="389366052"/>
      </p:ext>
    </p:extLst>
  </p:cSld>
  <p:clrMapOvr>
    <a:masterClrMapping/>
  </p:clrMapOvr>
  <mc:AlternateContent xmlns:mc="http://schemas.openxmlformats.org/markup-compatibility/2006" xmlns:p14="http://schemas.microsoft.com/office/powerpoint/2010/main">
    <mc:Choice Requires="p14">
      <p:transition spd="slow" p14:dur="2000" advTm="93247"/>
    </mc:Choice>
    <mc:Fallback xmlns="">
      <p:transition spd="slow" advTm="93247"/>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52D4C9-18AE-FCFC-1036-B504C10E19DB}"/>
            </a:ext>
          </a:extLst>
        </p:cNvPr>
        <p:cNvGrpSpPr/>
        <p:nvPr/>
      </p:nvGrpSpPr>
      <p:grpSpPr>
        <a:xfrm>
          <a:off x="0" y="0"/>
          <a:ext cx="0" cy="0"/>
          <a:chOff x="0" y="0"/>
          <a:chExt cx="0" cy="0"/>
        </a:xfrm>
      </p:grpSpPr>
      <p:sp>
        <p:nvSpPr>
          <p:cNvPr id="4" name="Номер слайда 10">
            <a:extLst>
              <a:ext uri="{FF2B5EF4-FFF2-40B4-BE49-F238E27FC236}">
                <a16:creationId xmlns:a16="http://schemas.microsoft.com/office/drawing/2014/main" id="{FB665BCC-3278-C22E-FB0F-48BDE7027E4C}"/>
              </a:ext>
            </a:extLst>
          </p:cNvPr>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anose="020B0604020202020204" pitchFamily="34" charset="0"/>
                <a:cs typeface="Arial" panose="020B0604020202020204" pitchFamily="34" charset="0"/>
              </a:rPr>
              <a:t>31</a:t>
            </a:fld>
            <a:endParaRPr lang="ru-RU" sz="2400" b="1" dirty="0">
              <a:solidFill>
                <a:schemeClr val="tx1"/>
              </a:solidFill>
              <a:latin typeface="Arial" panose="020B0604020202020204" pitchFamily="34" charset="0"/>
              <a:cs typeface="Arial" panose="020B0604020202020204" pitchFamily="34" charset="0"/>
            </a:endParaRPr>
          </a:p>
        </p:txBody>
      </p:sp>
      <p:graphicFrame>
        <p:nvGraphicFramePr>
          <p:cNvPr id="3" name="Объект 2">
            <a:extLst>
              <a:ext uri="{FF2B5EF4-FFF2-40B4-BE49-F238E27FC236}">
                <a16:creationId xmlns:a16="http://schemas.microsoft.com/office/drawing/2014/main" id="{2F4782AA-7136-F0B9-F713-8DF8F1F59045}"/>
              </a:ext>
            </a:extLst>
          </p:cNvPr>
          <p:cNvGraphicFramePr>
            <a:graphicFrameLocks noChangeAspect="1"/>
          </p:cNvGraphicFramePr>
          <p:nvPr>
            <p:extLst>
              <p:ext uri="{D42A27DB-BD31-4B8C-83A1-F6EECF244321}">
                <p14:modId xmlns:p14="http://schemas.microsoft.com/office/powerpoint/2010/main" val="2947540613"/>
              </p:ext>
            </p:extLst>
          </p:nvPr>
        </p:nvGraphicFramePr>
        <p:xfrm>
          <a:off x="109599" y="0"/>
          <a:ext cx="11542849" cy="7334005"/>
        </p:xfrm>
        <a:graphic>
          <a:graphicData uri="http://schemas.openxmlformats.org/presentationml/2006/ole">
            <mc:AlternateContent xmlns:mc="http://schemas.openxmlformats.org/markup-compatibility/2006">
              <mc:Choice xmlns:v="urn:schemas-microsoft-com:vml" Requires="v">
                <p:oleObj name="Document" r:id="rId3" imgW="9258596" imgH="5887475" progId="Word.Document.12">
                  <p:embed/>
                </p:oleObj>
              </mc:Choice>
              <mc:Fallback>
                <p:oleObj name="Document" r:id="rId3" imgW="9258596" imgH="5887475" progId="Word.Document.12">
                  <p:embed/>
                  <p:pic>
                    <p:nvPicPr>
                      <p:cNvPr id="3" name="Объект 2">
                        <a:extLst>
                          <a:ext uri="{FF2B5EF4-FFF2-40B4-BE49-F238E27FC236}">
                            <a16:creationId xmlns:a16="http://schemas.microsoft.com/office/drawing/2014/main" id="{2F4782AA-7136-F0B9-F713-8DF8F1F59045}"/>
                          </a:ext>
                        </a:extLst>
                      </p:cNvPr>
                      <p:cNvPicPr/>
                      <p:nvPr/>
                    </p:nvPicPr>
                    <p:blipFill>
                      <a:blip r:embed="rId4"/>
                      <a:stretch>
                        <a:fillRect/>
                      </a:stretch>
                    </p:blipFill>
                    <p:spPr>
                      <a:xfrm>
                        <a:off x="109599" y="0"/>
                        <a:ext cx="11542849" cy="7334005"/>
                      </a:xfrm>
                      <a:prstGeom prst="rect">
                        <a:avLst/>
                      </a:prstGeom>
                    </p:spPr>
                  </p:pic>
                </p:oleObj>
              </mc:Fallback>
            </mc:AlternateContent>
          </a:graphicData>
        </a:graphic>
      </p:graphicFrame>
      <p:pic>
        <p:nvPicPr>
          <p:cNvPr id="2" name="Рисунок 1">
            <a:extLst>
              <a:ext uri="{FF2B5EF4-FFF2-40B4-BE49-F238E27FC236}">
                <a16:creationId xmlns:a16="http://schemas.microsoft.com/office/drawing/2014/main" id="{AD87ADF6-23CC-A079-25E8-EC5B78C9F56B}"/>
              </a:ext>
            </a:extLst>
          </p:cNvPr>
          <p:cNvPicPr>
            <a:picLocks noChangeAspect="1"/>
          </p:cNvPicPr>
          <p:nvPr/>
        </p:nvPicPr>
        <p:blipFill>
          <a:blip r:embed="rId5"/>
          <a:stretch>
            <a:fillRect/>
          </a:stretch>
        </p:blipFill>
        <p:spPr>
          <a:xfrm>
            <a:off x="11180128" y="5754624"/>
            <a:ext cx="1103376" cy="1103376"/>
          </a:xfrm>
          <a:prstGeom prst="rect">
            <a:avLst/>
          </a:prstGeom>
        </p:spPr>
      </p:pic>
    </p:spTree>
    <p:extLst>
      <p:ext uri="{BB962C8B-B14F-4D97-AF65-F5344CB8AC3E}">
        <p14:creationId xmlns:p14="http://schemas.microsoft.com/office/powerpoint/2010/main" val="1120828437"/>
      </p:ext>
    </p:extLst>
  </p:cSld>
  <p:clrMapOvr>
    <a:masterClrMapping/>
  </p:clrMapOvr>
  <mc:AlternateContent xmlns:mc="http://schemas.openxmlformats.org/markup-compatibility/2006" xmlns:p14="http://schemas.microsoft.com/office/powerpoint/2010/main">
    <mc:Choice Requires="p14">
      <p:transition spd="slow" p14:dur="2000" advTm="93247"/>
    </mc:Choice>
    <mc:Fallback xmlns="">
      <p:transition spd="slow" advTm="93247"/>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5173B3-C9A2-D9D6-7203-02C94B7A8879}"/>
            </a:ext>
          </a:extLst>
        </p:cNvPr>
        <p:cNvGrpSpPr/>
        <p:nvPr/>
      </p:nvGrpSpPr>
      <p:grpSpPr>
        <a:xfrm>
          <a:off x="0" y="0"/>
          <a:ext cx="0" cy="0"/>
          <a:chOff x="0" y="0"/>
          <a:chExt cx="0" cy="0"/>
        </a:xfrm>
      </p:grpSpPr>
      <p:sp>
        <p:nvSpPr>
          <p:cNvPr id="4" name="Номер слайда 10">
            <a:extLst>
              <a:ext uri="{FF2B5EF4-FFF2-40B4-BE49-F238E27FC236}">
                <a16:creationId xmlns:a16="http://schemas.microsoft.com/office/drawing/2014/main" id="{4640BB9D-89FB-F383-6D2A-9C6BFD64247A}"/>
              </a:ext>
            </a:extLst>
          </p:cNvPr>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anose="020B0604020202020204" pitchFamily="34" charset="0"/>
                <a:cs typeface="Arial" panose="020B0604020202020204" pitchFamily="34" charset="0"/>
              </a:rPr>
              <a:t>32</a:t>
            </a:fld>
            <a:endParaRPr lang="ru-RU" sz="2400" b="1" dirty="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355B11E7-81B9-4EF2-DBFE-9333FAB9D919}"/>
              </a:ext>
            </a:extLst>
          </p:cNvPr>
          <p:cNvSpPr txBox="1"/>
          <p:nvPr/>
        </p:nvSpPr>
        <p:spPr>
          <a:xfrm>
            <a:off x="361353" y="103515"/>
            <a:ext cx="11469294" cy="523220"/>
          </a:xfrm>
          <a:prstGeom prst="rect">
            <a:avLst/>
          </a:prstGeom>
          <a:noFill/>
        </p:spPr>
        <p:txBody>
          <a:bodyPr wrap="none" rtlCol="0">
            <a:spAutoFit/>
          </a:bodyPr>
          <a:lstStyle/>
          <a:p>
            <a:r>
              <a:rPr lang="ru-RU" sz="2800" b="1" dirty="0"/>
              <a:t>Типовые постановки задач исследования использования информации</a:t>
            </a:r>
          </a:p>
        </p:txBody>
      </p:sp>
      <p:graphicFrame>
        <p:nvGraphicFramePr>
          <p:cNvPr id="9" name="Объект 8">
            <a:extLst>
              <a:ext uri="{FF2B5EF4-FFF2-40B4-BE49-F238E27FC236}">
                <a16:creationId xmlns:a16="http://schemas.microsoft.com/office/drawing/2014/main" id="{58979446-5EAC-CE67-BF0D-8901F5C33C79}"/>
              </a:ext>
            </a:extLst>
          </p:cNvPr>
          <p:cNvGraphicFramePr>
            <a:graphicFrameLocks noChangeAspect="1"/>
          </p:cNvGraphicFramePr>
          <p:nvPr>
            <p:extLst>
              <p:ext uri="{D42A27DB-BD31-4B8C-83A1-F6EECF244321}">
                <p14:modId xmlns:p14="http://schemas.microsoft.com/office/powerpoint/2010/main" val="3555819297"/>
              </p:ext>
            </p:extLst>
          </p:nvPr>
        </p:nvGraphicFramePr>
        <p:xfrm>
          <a:off x="683077" y="730250"/>
          <a:ext cx="11903584" cy="6386542"/>
        </p:xfrm>
        <a:graphic>
          <a:graphicData uri="http://schemas.openxmlformats.org/presentationml/2006/ole">
            <mc:AlternateContent xmlns:mc="http://schemas.openxmlformats.org/markup-compatibility/2006">
              <mc:Choice xmlns:v="urn:schemas-microsoft-com:vml" Requires="v">
                <p:oleObj name="Document" r:id="rId3" imgW="9258596" imgH="4966769" progId="Word.Document.12">
                  <p:embed/>
                </p:oleObj>
              </mc:Choice>
              <mc:Fallback>
                <p:oleObj name="Document" r:id="rId3" imgW="9258596" imgH="4966769" progId="Word.Document.12">
                  <p:embed/>
                  <p:pic>
                    <p:nvPicPr>
                      <p:cNvPr id="9" name="Объект 8">
                        <a:extLst>
                          <a:ext uri="{FF2B5EF4-FFF2-40B4-BE49-F238E27FC236}">
                            <a16:creationId xmlns:a16="http://schemas.microsoft.com/office/drawing/2014/main" id="{58979446-5EAC-CE67-BF0D-8901F5C33C79}"/>
                          </a:ext>
                        </a:extLst>
                      </p:cNvPr>
                      <p:cNvPicPr/>
                      <p:nvPr/>
                    </p:nvPicPr>
                    <p:blipFill>
                      <a:blip r:embed="rId4"/>
                      <a:stretch>
                        <a:fillRect/>
                      </a:stretch>
                    </p:blipFill>
                    <p:spPr>
                      <a:xfrm>
                        <a:off x="683077" y="730250"/>
                        <a:ext cx="11903584" cy="6386542"/>
                      </a:xfrm>
                      <a:prstGeom prst="rect">
                        <a:avLst/>
                      </a:prstGeom>
                    </p:spPr>
                  </p:pic>
                </p:oleObj>
              </mc:Fallback>
            </mc:AlternateContent>
          </a:graphicData>
        </a:graphic>
      </p:graphicFrame>
      <p:pic>
        <p:nvPicPr>
          <p:cNvPr id="3" name="Рисунок 2">
            <a:extLst>
              <a:ext uri="{FF2B5EF4-FFF2-40B4-BE49-F238E27FC236}">
                <a16:creationId xmlns:a16="http://schemas.microsoft.com/office/drawing/2014/main" id="{D7ADE69A-A30D-ABEF-F278-F0F1B0BFF661}"/>
              </a:ext>
            </a:extLst>
          </p:cNvPr>
          <p:cNvPicPr>
            <a:picLocks noChangeAspect="1"/>
          </p:cNvPicPr>
          <p:nvPr/>
        </p:nvPicPr>
        <p:blipFill>
          <a:blip r:embed="rId5"/>
          <a:stretch>
            <a:fillRect/>
          </a:stretch>
        </p:blipFill>
        <p:spPr>
          <a:xfrm>
            <a:off x="11277339" y="5888736"/>
            <a:ext cx="969264" cy="969264"/>
          </a:xfrm>
          <a:prstGeom prst="rect">
            <a:avLst/>
          </a:prstGeom>
        </p:spPr>
      </p:pic>
    </p:spTree>
    <p:extLst>
      <p:ext uri="{BB962C8B-B14F-4D97-AF65-F5344CB8AC3E}">
        <p14:creationId xmlns:p14="http://schemas.microsoft.com/office/powerpoint/2010/main" val="3251374167"/>
      </p:ext>
    </p:extLst>
  </p:cSld>
  <p:clrMapOvr>
    <a:masterClrMapping/>
  </p:clrMapOvr>
  <mc:AlternateContent xmlns:mc="http://schemas.openxmlformats.org/markup-compatibility/2006" xmlns:p14="http://schemas.microsoft.com/office/powerpoint/2010/main">
    <mc:Choice Requires="p14">
      <p:transition spd="slow" p14:dur="2000" advTm="93247"/>
    </mc:Choice>
    <mc:Fallback xmlns="">
      <p:transition spd="slow" advTm="93247"/>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13A138-1213-DE68-C160-C2637A250196}"/>
            </a:ext>
          </a:extLst>
        </p:cNvPr>
        <p:cNvGrpSpPr/>
        <p:nvPr/>
      </p:nvGrpSpPr>
      <p:grpSpPr>
        <a:xfrm>
          <a:off x="0" y="0"/>
          <a:ext cx="0" cy="0"/>
          <a:chOff x="0" y="0"/>
          <a:chExt cx="0" cy="0"/>
        </a:xfrm>
      </p:grpSpPr>
      <p:sp>
        <p:nvSpPr>
          <p:cNvPr id="4" name="Номер слайда 10">
            <a:extLst>
              <a:ext uri="{FF2B5EF4-FFF2-40B4-BE49-F238E27FC236}">
                <a16:creationId xmlns:a16="http://schemas.microsoft.com/office/drawing/2014/main" id="{20FA9FDB-E6EB-AE94-BE0C-4EDFD17C19D1}"/>
              </a:ext>
            </a:extLst>
          </p:cNvPr>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anose="020B0604020202020204" pitchFamily="34" charset="0"/>
                <a:cs typeface="Arial" panose="020B0604020202020204" pitchFamily="34" charset="0"/>
              </a:rPr>
              <a:t>33</a:t>
            </a:fld>
            <a:endParaRPr lang="ru-RU" sz="2400" b="1" dirty="0">
              <a:solidFill>
                <a:schemeClr val="tx1"/>
              </a:solidFill>
              <a:latin typeface="Arial" panose="020B0604020202020204" pitchFamily="34" charset="0"/>
              <a:cs typeface="Arial" panose="020B0604020202020204" pitchFamily="34" charset="0"/>
            </a:endParaRPr>
          </a:p>
        </p:txBody>
      </p:sp>
      <p:sp>
        <p:nvSpPr>
          <p:cNvPr id="2" name="TextBox 1">
            <a:extLst>
              <a:ext uri="{FF2B5EF4-FFF2-40B4-BE49-F238E27FC236}">
                <a16:creationId xmlns:a16="http://schemas.microsoft.com/office/drawing/2014/main" id="{179DC105-FAF3-4398-4102-6365994E3046}"/>
              </a:ext>
            </a:extLst>
          </p:cNvPr>
          <p:cNvSpPr txBox="1"/>
          <p:nvPr/>
        </p:nvSpPr>
        <p:spPr>
          <a:xfrm>
            <a:off x="361352" y="103515"/>
            <a:ext cx="11732677" cy="1384995"/>
          </a:xfrm>
          <a:prstGeom prst="rect">
            <a:avLst/>
          </a:prstGeom>
          <a:noFill/>
        </p:spPr>
        <p:txBody>
          <a:bodyPr wrap="square" rtlCol="0">
            <a:spAutoFit/>
          </a:bodyPr>
          <a:lstStyle/>
          <a:p>
            <a:pPr algn="ctr"/>
            <a:r>
              <a:rPr lang="ru-RU" sz="2800" b="1" dirty="0"/>
              <a:t>Типовые структуры используемых моделей </a:t>
            </a:r>
          </a:p>
          <a:p>
            <a:pPr algn="ctr"/>
            <a:r>
              <a:rPr lang="ru-RU" sz="2800" b="1" dirty="0"/>
              <a:t>и критериев решения задач </a:t>
            </a:r>
          </a:p>
          <a:p>
            <a:pPr algn="ctr"/>
            <a:r>
              <a:rPr lang="ru-RU" sz="2800" b="1" dirty="0"/>
              <a:t>исследования использования информации</a:t>
            </a:r>
          </a:p>
        </p:txBody>
      </p:sp>
      <p:graphicFrame>
        <p:nvGraphicFramePr>
          <p:cNvPr id="3" name="Объект 2">
            <a:extLst>
              <a:ext uri="{FF2B5EF4-FFF2-40B4-BE49-F238E27FC236}">
                <a16:creationId xmlns:a16="http://schemas.microsoft.com/office/drawing/2014/main" id="{B5A0C77F-C0B5-A423-D2CD-6CE6C1DDC452}"/>
              </a:ext>
            </a:extLst>
          </p:cNvPr>
          <p:cNvGraphicFramePr>
            <a:graphicFrameLocks noChangeAspect="1"/>
          </p:cNvGraphicFramePr>
          <p:nvPr>
            <p:extLst>
              <p:ext uri="{D42A27DB-BD31-4B8C-83A1-F6EECF244321}">
                <p14:modId xmlns:p14="http://schemas.microsoft.com/office/powerpoint/2010/main" val="363971788"/>
              </p:ext>
            </p:extLst>
          </p:nvPr>
        </p:nvGraphicFramePr>
        <p:xfrm>
          <a:off x="361352" y="1488510"/>
          <a:ext cx="10955084" cy="5988977"/>
        </p:xfrm>
        <a:graphic>
          <a:graphicData uri="http://schemas.openxmlformats.org/presentationml/2006/ole">
            <mc:AlternateContent xmlns:mc="http://schemas.openxmlformats.org/markup-compatibility/2006">
              <mc:Choice xmlns:v="urn:schemas-microsoft-com:vml" Requires="v">
                <p:oleObj name="Document" r:id="rId3" imgW="5937610" imgH="3252216" progId="Word.Document.12">
                  <p:embed/>
                </p:oleObj>
              </mc:Choice>
              <mc:Fallback>
                <p:oleObj name="Document" r:id="rId3" imgW="5937610" imgH="3252216" progId="Word.Document.12">
                  <p:embed/>
                  <p:pic>
                    <p:nvPicPr>
                      <p:cNvPr id="3" name="Объект 2">
                        <a:extLst>
                          <a:ext uri="{FF2B5EF4-FFF2-40B4-BE49-F238E27FC236}">
                            <a16:creationId xmlns:a16="http://schemas.microsoft.com/office/drawing/2014/main" id="{B5A0C77F-C0B5-A423-D2CD-6CE6C1DDC452}"/>
                          </a:ext>
                        </a:extLst>
                      </p:cNvPr>
                      <p:cNvPicPr/>
                      <p:nvPr/>
                    </p:nvPicPr>
                    <p:blipFill>
                      <a:blip r:embed="rId4"/>
                      <a:stretch>
                        <a:fillRect/>
                      </a:stretch>
                    </p:blipFill>
                    <p:spPr>
                      <a:xfrm>
                        <a:off x="361352" y="1488510"/>
                        <a:ext cx="10955084" cy="5988977"/>
                      </a:xfrm>
                      <a:prstGeom prst="rect">
                        <a:avLst/>
                      </a:prstGeom>
                    </p:spPr>
                  </p:pic>
                </p:oleObj>
              </mc:Fallback>
            </mc:AlternateContent>
          </a:graphicData>
        </a:graphic>
      </p:graphicFrame>
      <p:pic>
        <p:nvPicPr>
          <p:cNvPr id="5" name="Рисунок 4">
            <a:extLst>
              <a:ext uri="{FF2B5EF4-FFF2-40B4-BE49-F238E27FC236}">
                <a16:creationId xmlns:a16="http://schemas.microsoft.com/office/drawing/2014/main" id="{D79BBEDF-01EC-24A1-20D6-A22900BB20F7}"/>
              </a:ext>
            </a:extLst>
          </p:cNvPr>
          <p:cNvPicPr>
            <a:picLocks noChangeAspect="1"/>
          </p:cNvPicPr>
          <p:nvPr/>
        </p:nvPicPr>
        <p:blipFill>
          <a:blip r:embed="rId5"/>
          <a:stretch>
            <a:fillRect/>
          </a:stretch>
        </p:blipFill>
        <p:spPr>
          <a:xfrm>
            <a:off x="10716640" y="5369490"/>
            <a:ext cx="1475360" cy="1475360"/>
          </a:xfrm>
          <a:prstGeom prst="rect">
            <a:avLst/>
          </a:prstGeom>
        </p:spPr>
      </p:pic>
    </p:spTree>
    <p:extLst>
      <p:ext uri="{BB962C8B-B14F-4D97-AF65-F5344CB8AC3E}">
        <p14:creationId xmlns:p14="http://schemas.microsoft.com/office/powerpoint/2010/main" val="2635685862"/>
      </p:ext>
    </p:extLst>
  </p:cSld>
  <p:clrMapOvr>
    <a:masterClrMapping/>
  </p:clrMapOvr>
  <mc:AlternateContent xmlns:mc="http://schemas.openxmlformats.org/markup-compatibility/2006" xmlns:p14="http://schemas.microsoft.com/office/powerpoint/2010/main">
    <mc:Choice Requires="p14">
      <p:transition spd="slow" p14:dur="2000" advTm="93247"/>
    </mc:Choice>
    <mc:Fallback xmlns="">
      <p:transition spd="slow" advTm="93247"/>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дзаголовок 6"/>
          <p:cNvSpPr>
            <a:spLocks noGrp="1"/>
          </p:cNvSpPr>
          <p:nvPr>
            <p:ph type="subTitle" idx="1"/>
          </p:nvPr>
        </p:nvSpPr>
        <p:spPr>
          <a:xfrm>
            <a:off x="304799" y="344905"/>
            <a:ext cx="11333747" cy="6240379"/>
          </a:xfrm>
        </p:spPr>
        <p:txBody>
          <a:bodyPr>
            <a:normAutofit/>
          </a:bodyPr>
          <a:lstStyle/>
          <a:p>
            <a:endParaRPr lang="en-US" dirty="0">
              <a:solidFill>
                <a:srgbClr val="374151"/>
              </a:solidFill>
              <a:latin typeface="Söhne"/>
            </a:endParaRPr>
          </a:p>
          <a:p>
            <a:endParaRPr lang="en-US" b="0" i="0" dirty="0">
              <a:solidFill>
                <a:srgbClr val="374151"/>
              </a:solidFill>
              <a:effectLst/>
              <a:latin typeface="Söhne"/>
            </a:endParaRPr>
          </a:p>
          <a:p>
            <a:endParaRPr lang="en-US" b="0" i="0" dirty="0">
              <a:solidFill>
                <a:srgbClr val="374151"/>
              </a:solidFill>
              <a:effectLst/>
              <a:latin typeface="Söhne"/>
            </a:endParaRPr>
          </a:p>
          <a:p>
            <a:endParaRPr lang="en-US" b="0" i="0" dirty="0">
              <a:solidFill>
                <a:srgbClr val="374151"/>
              </a:solidFill>
              <a:effectLst/>
              <a:latin typeface="Söhne"/>
            </a:endParaRPr>
          </a:p>
          <a:p>
            <a:endParaRPr lang="en-US" dirty="0">
              <a:solidFill>
                <a:srgbClr val="374151"/>
              </a:solidFill>
              <a:latin typeface="Söhne"/>
            </a:endParaRPr>
          </a:p>
          <a:p>
            <a:endParaRPr lang="en-US" b="0" i="0" dirty="0">
              <a:solidFill>
                <a:srgbClr val="374151"/>
              </a:solidFill>
              <a:effectLst/>
              <a:latin typeface="Söhne"/>
            </a:endParaRPr>
          </a:p>
          <a:p>
            <a:endParaRPr lang="en-US" dirty="0">
              <a:solidFill>
                <a:srgbClr val="374151"/>
              </a:solidFill>
              <a:latin typeface="Söhne"/>
            </a:endParaRPr>
          </a:p>
          <a:p>
            <a:endParaRPr lang="en-US" b="0" i="0" dirty="0">
              <a:solidFill>
                <a:srgbClr val="374151"/>
              </a:solidFill>
              <a:effectLst/>
              <a:latin typeface="Söhne"/>
            </a:endParaRPr>
          </a:p>
          <a:p>
            <a:endParaRPr lang="en-US" b="0" i="0" dirty="0">
              <a:solidFill>
                <a:srgbClr val="374151"/>
              </a:solidFill>
              <a:effectLst/>
              <a:latin typeface="Söhne"/>
            </a:endParaRPr>
          </a:p>
          <a:p>
            <a:endParaRPr lang="en-US" dirty="0">
              <a:solidFill>
                <a:srgbClr val="374151"/>
              </a:solidFill>
              <a:latin typeface="Söhne"/>
            </a:endParaRPr>
          </a:p>
          <a:p>
            <a:endParaRPr lang="en-US" b="0" i="0" dirty="0">
              <a:solidFill>
                <a:srgbClr val="374151"/>
              </a:solidFill>
              <a:effectLst/>
              <a:latin typeface="Söhne"/>
            </a:endParaRPr>
          </a:p>
          <a:p>
            <a:endParaRPr lang="en-US" b="0" i="0" dirty="0">
              <a:solidFill>
                <a:srgbClr val="374151"/>
              </a:solidFill>
              <a:effectLst/>
              <a:latin typeface="Söhne"/>
            </a:endParaRPr>
          </a:p>
          <a:p>
            <a:endParaRPr lang="en-US" dirty="0">
              <a:solidFill>
                <a:srgbClr val="374151"/>
              </a:solidFill>
              <a:latin typeface="Söhne"/>
            </a:endParaRPr>
          </a:p>
          <a:p>
            <a:endParaRPr lang="en-US" b="0" i="0" dirty="0">
              <a:solidFill>
                <a:srgbClr val="374151"/>
              </a:solidFill>
              <a:effectLst/>
              <a:latin typeface="Söhne"/>
            </a:endParaRPr>
          </a:p>
          <a:p>
            <a:endParaRPr lang="en-US" dirty="0">
              <a:solidFill>
                <a:srgbClr val="374151"/>
              </a:solidFill>
              <a:latin typeface="Söhne"/>
            </a:endParaRPr>
          </a:p>
          <a:p>
            <a:endParaRPr lang="en-US" b="0" i="0" dirty="0">
              <a:solidFill>
                <a:srgbClr val="374151"/>
              </a:solidFill>
              <a:effectLst/>
              <a:latin typeface="Söhne"/>
            </a:endParaRPr>
          </a:p>
        </p:txBody>
      </p:sp>
      <p:sp>
        <p:nvSpPr>
          <p:cNvPr id="3" name="TextBox 2"/>
          <p:cNvSpPr txBox="1"/>
          <p:nvPr/>
        </p:nvSpPr>
        <p:spPr>
          <a:xfrm>
            <a:off x="304799" y="184484"/>
            <a:ext cx="11333747" cy="7201972"/>
          </a:xfrm>
          <a:prstGeom prst="rect">
            <a:avLst/>
          </a:prstGeom>
          <a:noFill/>
        </p:spPr>
        <p:txBody>
          <a:bodyPr wrap="square">
            <a:spAutoFit/>
          </a:bodyPr>
          <a:lstStyle/>
          <a:p>
            <a:pPr algn="ctr"/>
            <a:r>
              <a:rPr lang="en-US" sz="2800" b="1" dirty="0">
                <a:effectLst/>
                <a:latin typeface="Times New Roman" panose="02020603050405020304" pitchFamily="18" charset="0"/>
                <a:ea typeface="Times New Roman" panose="02020603050405020304" pitchFamily="18" charset="0"/>
              </a:rPr>
              <a:t>Information Quality (IQ),</a:t>
            </a:r>
            <a:r>
              <a:rPr lang="en-US" sz="2800" b="1" dirty="0">
                <a:latin typeface="Times New Roman" panose="02020603050405020304" pitchFamily="18" charset="0"/>
              </a:rPr>
              <a:t> information value</a:t>
            </a:r>
            <a:r>
              <a:rPr lang="ru-RU" sz="2800" b="1" dirty="0">
                <a:latin typeface="Times New Roman" panose="02020603050405020304" pitchFamily="18" charset="0"/>
              </a:rPr>
              <a:t> (</a:t>
            </a:r>
            <a:r>
              <a:rPr lang="en-US" sz="2800" b="1" dirty="0">
                <a:latin typeface="Times New Roman" panose="02020603050405020304" pitchFamily="18" charset="0"/>
              </a:rPr>
              <a:t>IV</a:t>
            </a:r>
            <a:r>
              <a:rPr lang="ru-RU" sz="2800" b="1" dirty="0">
                <a:latin typeface="Times New Roman" panose="02020603050405020304" pitchFamily="18" charset="0"/>
              </a:rPr>
              <a:t>)</a:t>
            </a:r>
            <a:r>
              <a:rPr lang="en-US" sz="2800" b="1" dirty="0">
                <a:latin typeface="Times New Roman" panose="02020603050405020304" pitchFamily="18" charset="0"/>
              </a:rPr>
              <a:t>, business value of information  (BVI)</a:t>
            </a:r>
          </a:p>
          <a:p>
            <a:pPr algn="just"/>
            <a:r>
              <a:rPr lang="en-US" sz="1600" dirty="0">
                <a:effectLst/>
                <a:latin typeface="Times New Roman" panose="02020603050405020304" pitchFamily="18" charset="0"/>
                <a:ea typeface="Times New Roman" panose="02020603050405020304" pitchFamily="18" charset="0"/>
              </a:rPr>
              <a:t>IQ Principle 1: Information only produces value when it is used in an application.</a:t>
            </a:r>
            <a:endParaRPr lang="ru-RU" sz="1600" dirty="0">
              <a:effectLst/>
              <a:latin typeface="Courier New" panose="02070309020205020404" pitchFamily="49" charset="0"/>
              <a:ea typeface="Times New Roman" panose="02020603050405020304" pitchFamily="18" charset="0"/>
            </a:endParaRPr>
          </a:p>
          <a:p>
            <a:pPr algn="just"/>
            <a:r>
              <a:rPr lang="en-US" sz="1600" dirty="0">
                <a:effectLst/>
                <a:latin typeface="Times New Roman" panose="02020603050405020304" pitchFamily="18" charset="0"/>
                <a:ea typeface="Times New Roman" panose="02020603050405020304" pitchFamily="18" charset="0"/>
              </a:rPr>
              <a:t>IQ Principle 2: The quality of an IP is proportional to the value of the application it supports.</a:t>
            </a:r>
            <a:endParaRPr lang="ru-RU" sz="1600" dirty="0">
              <a:effectLst/>
              <a:latin typeface="Courier New" panose="02070309020205020404" pitchFamily="49" charset="0"/>
              <a:ea typeface="Times New Roman" panose="02020603050405020304" pitchFamily="18" charset="0"/>
            </a:endParaRPr>
          </a:p>
          <a:p>
            <a:pPr algn="just"/>
            <a:r>
              <a:rPr lang="en-US" sz="1600" dirty="0">
                <a:effectLst/>
                <a:latin typeface="Times New Roman" panose="02020603050405020304" pitchFamily="18" charset="0"/>
                <a:ea typeface="Times New Roman" panose="02020603050405020304" pitchFamily="18" charset="0"/>
              </a:rPr>
              <a:t>IQ Principle 3 The quality of an IP depends on its application. The same information can have different quality when used for different purposes. (</a:t>
            </a:r>
            <a:r>
              <a:rPr lang="en-US" sz="1600" dirty="0" err="1">
                <a:effectLst/>
                <a:latin typeface="Times New Roman" panose="02020603050405020304" pitchFamily="18" charset="0"/>
                <a:ea typeface="Times New Roman" panose="02020603050405020304" pitchFamily="18" charset="0"/>
              </a:rPr>
              <a:t>H.</a:t>
            </a:r>
            <a:r>
              <a:rPr lang="en-US" sz="1800" dirty="0" err="1">
                <a:effectLst/>
                <a:latin typeface="Times New Roman" panose="02020603050405020304" pitchFamily="18" charset="0"/>
                <a:ea typeface="Times New Roman" panose="02020603050405020304" pitchFamily="18" charset="0"/>
              </a:rPr>
              <a:t>Tohonen</a:t>
            </a:r>
            <a:r>
              <a:rPr lang="en-US" sz="1800" dirty="0">
                <a:effectLst/>
                <a:latin typeface="Times New Roman" panose="02020603050405020304" pitchFamily="18" charset="0"/>
                <a:ea typeface="Times New Roman" panose="02020603050405020304" pitchFamily="18" charset="0"/>
              </a:rPr>
              <a:t>, M. </a:t>
            </a:r>
            <a:r>
              <a:rPr lang="en-US" sz="1800" dirty="0" err="1">
                <a:effectLst/>
                <a:latin typeface="Times New Roman" panose="02020603050405020304" pitchFamily="18" charset="0"/>
                <a:ea typeface="Times New Roman" panose="02020603050405020304" pitchFamily="18" charset="0"/>
              </a:rPr>
              <a:t>Kauppinen</a:t>
            </a:r>
            <a:r>
              <a:rPr lang="en-US" sz="1800" dirty="0">
                <a:effectLst/>
                <a:latin typeface="Times New Roman" panose="02020603050405020304" pitchFamily="18" charset="0"/>
                <a:ea typeface="Times New Roman" panose="02020603050405020304" pitchFamily="18" charset="0"/>
              </a:rPr>
              <a:t>, and T. </a:t>
            </a:r>
            <a:r>
              <a:rPr lang="en-US" sz="1800" dirty="0" err="1">
                <a:effectLst/>
                <a:latin typeface="Times New Roman" panose="02020603050405020304" pitchFamily="18" charset="0"/>
                <a:ea typeface="Times New Roman" panose="02020603050405020304" pitchFamily="18" charset="0"/>
              </a:rPr>
              <a:t>Manisto</a:t>
            </a:r>
            <a:r>
              <a:rPr lang="en-US" sz="1600" dirty="0">
                <a:effectLst/>
                <a:latin typeface="Times New Roman" panose="02020603050405020304" pitchFamily="18" charset="0"/>
                <a:ea typeface="Times New Roman" panose="02020603050405020304" pitchFamily="18" charset="0"/>
              </a:rPr>
              <a:t>)</a:t>
            </a:r>
            <a:endParaRPr lang="ru-RU" sz="1600" dirty="0">
              <a:effectLst/>
              <a:latin typeface="Times New Roman" panose="02020603050405020304" pitchFamily="18" charset="0"/>
              <a:ea typeface="Times New Roman" panose="02020603050405020304" pitchFamily="18" charset="0"/>
            </a:endParaRPr>
          </a:p>
          <a:p>
            <a:pPr algn="l"/>
            <a:r>
              <a:rPr lang="en-US" sz="2000" b="0" i="0" dirty="0">
                <a:solidFill>
                  <a:srgbClr val="374151"/>
                </a:solidFill>
                <a:effectLst/>
                <a:latin typeface="Söhne"/>
              </a:rPr>
              <a:t>There is a need for information quality measures that not only evaluate the quality of potential intentional changes in actions resulting from obtained information but also assess the suitability of the changing results to possible changing demands. This can be considered a second-order process metric relative to the potential changes.</a:t>
            </a:r>
            <a:endParaRPr lang="en-US" sz="2000" b="0" i="0" dirty="0">
              <a:effectLst/>
              <a:latin typeface="Söhne"/>
            </a:endParaRPr>
          </a:p>
          <a:p>
            <a:pPr algn="l"/>
            <a:r>
              <a:rPr lang="en-US" sz="2000" b="0" i="0" dirty="0">
                <a:effectLst/>
                <a:latin typeface="Söhne"/>
              </a:rPr>
              <a:t>Other related measures include:</a:t>
            </a:r>
          </a:p>
          <a:p>
            <a:pPr algn="l">
              <a:buFont typeface="Arial" panose="020B0604020202020204" pitchFamily="34" charset="0"/>
              <a:buChar char="•"/>
            </a:pPr>
            <a:r>
              <a:rPr lang="en-US" sz="2000" b="0" i="1" dirty="0">
                <a:effectLst/>
                <a:latin typeface="Söhne"/>
              </a:rPr>
              <a:t>Intrinsic Value of Information </a:t>
            </a:r>
            <a:r>
              <a:rPr lang="en-US" sz="2000" b="0" i="0" dirty="0">
                <a:effectLst/>
                <a:latin typeface="Söhne"/>
              </a:rPr>
              <a:t>(IVI): a widely used characteristic for estimating the results of information use.</a:t>
            </a:r>
          </a:p>
          <a:p>
            <a:pPr algn="l">
              <a:buFont typeface="Arial" panose="020B0604020202020204" pitchFamily="34" charset="0"/>
              <a:buChar char="•"/>
            </a:pPr>
            <a:r>
              <a:rPr lang="en-US" sz="2000" b="0" i="1" dirty="0">
                <a:effectLst/>
                <a:latin typeface="Söhne"/>
              </a:rPr>
              <a:t>Value of Information </a:t>
            </a:r>
            <a:r>
              <a:rPr lang="en-US" sz="2000" b="0" i="0" dirty="0">
                <a:effectLst/>
                <a:latin typeface="Söhne"/>
              </a:rPr>
              <a:t>(VOI): the expected value of the decision with and without additional information.</a:t>
            </a:r>
          </a:p>
          <a:p>
            <a:pPr algn="l">
              <a:buFont typeface="Arial" panose="020B0604020202020204" pitchFamily="34" charset="0"/>
              <a:buChar char="•"/>
            </a:pPr>
            <a:r>
              <a:rPr lang="en-US" sz="2000" b="0" i="1" dirty="0">
                <a:effectLst/>
                <a:latin typeface="Söhne"/>
              </a:rPr>
              <a:t>Information Gain </a:t>
            </a:r>
            <a:r>
              <a:rPr lang="en-US" sz="2000" b="0" i="0" dirty="0">
                <a:effectLst/>
                <a:latin typeface="Söhne"/>
              </a:rPr>
              <a:t>(IG): the amount of information obtained about a random variable by observing the value of another variable.</a:t>
            </a:r>
          </a:p>
          <a:p>
            <a:pPr algn="l">
              <a:buFont typeface="Arial" panose="020B0604020202020204" pitchFamily="34" charset="0"/>
              <a:buChar char="•"/>
            </a:pPr>
            <a:r>
              <a:rPr lang="en-US" sz="2000" b="0" i="1" dirty="0">
                <a:effectLst/>
                <a:latin typeface="Söhne"/>
              </a:rPr>
              <a:t>Business Value of Information </a:t>
            </a:r>
            <a:r>
              <a:rPr lang="en-US" sz="2000" b="0" i="0" dirty="0">
                <a:effectLst/>
                <a:latin typeface="Söhne"/>
              </a:rPr>
              <a:t>(BVI): the value of information lies in its ability to enable organizations to make better decisions, optimize operations, and create new opportunities for growth and innovation. There are usually five types of BVI: strategic, operational, financial, customer value, and competitive value.</a:t>
            </a:r>
          </a:p>
          <a:p>
            <a:pPr algn="l">
              <a:buFont typeface="Arial" panose="020B0604020202020204" pitchFamily="34" charset="0"/>
              <a:buChar char="•"/>
            </a:pPr>
            <a:r>
              <a:rPr lang="en-US" sz="2000" b="0" i="1" dirty="0">
                <a:effectLst/>
                <a:latin typeface="Söhne"/>
              </a:rPr>
              <a:t>Expected Value of Perfect and Without Perfect Information </a:t>
            </a:r>
            <a:r>
              <a:rPr lang="en-US" sz="2000" b="0" i="0" dirty="0">
                <a:effectLst/>
                <a:latin typeface="Söhne"/>
              </a:rPr>
              <a:t>(EVPI, </a:t>
            </a:r>
            <a:r>
              <a:rPr lang="en-US" sz="2000" b="0" i="0" dirty="0" err="1">
                <a:effectLst/>
                <a:latin typeface="Söhne"/>
              </a:rPr>
              <a:t>EVwPI</a:t>
            </a:r>
            <a:r>
              <a:rPr lang="en-US" sz="2000" b="0" i="0" dirty="0">
                <a:effectLst/>
                <a:latin typeface="Söhne"/>
              </a:rPr>
              <a:t>): these measures have become a central part of decision-making regarding the adoption and use of information technology in research fields such as </a:t>
            </a:r>
            <a:r>
              <a:rPr lang="en-US" sz="2000" b="0" i="0" dirty="0" err="1">
                <a:effectLst/>
                <a:latin typeface="Söhne"/>
              </a:rPr>
              <a:t>Infonomics</a:t>
            </a:r>
            <a:r>
              <a:rPr lang="en-US" sz="2000" b="0" i="0" dirty="0">
                <a:effectLst/>
                <a:latin typeface="Söhne"/>
              </a:rPr>
              <a:t>.</a:t>
            </a:r>
          </a:p>
          <a:p>
            <a:pPr algn="just"/>
            <a:endParaRPr lang="ru-RU" sz="2000" dirty="0">
              <a:effectLst/>
              <a:latin typeface="Courier New" panose="02070309020205020404" pitchFamily="49" charset="0"/>
              <a:ea typeface="Times New Roman" panose="02020603050405020304" pitchFamily="18" charset="0"/>
            </a:endParaRPr>
          </a:p>
        </p:txBody>
      </p:sp>
      <p:pic>
        <p:nvPicPr>
          <p:cNvPr id="2" name="Рисунок 1">
            <a:extLst>
              <a:ext uri="{FF2B5EF4-FFF2-40B4-BE49-F238E27FC236}">
                <a16:creationId xmlns:a16="http://schemas.microsoft.com/office/drawing/2014/main" id="{B0D5D7C4-41B9-4924-9321-F15711A41B54}"/>
              </a:ext>
            </a:extLst>
          </p:cNvPr>
          <p:cNvPicPr>
            <a:picLocks noChangeAspect="1"/>
          </p:cNvPicPr>
          <p:nvPr/>
        </p:nvPicPr>
        <p:blipFill>
          <a:blip r:embed="rId3"/>
          <a:stretch>
            <a:fillRect/>
          </a:stretch>
        </p:blipFill>
        <p:spPr>
          <a:xfrm>
            <a:off x="11454384" y="6120384"/>
            <a:ext cx="737616" cy="737616"/>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2434"/>
    </mc:Choice>
    <mc:Fallback xmlns="">
      <p:transition spd="slow" advTm="72434"/>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6BFA05-7796-3A2E-9FC7-63814E5A8AFC}"/>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EE949C26-A13B-3565-E182-1D28BC6F04B7}"/>
              </a:ext>
            </a:extLst>
          </p:cNvPr>
          <p:cNvSpPr>
            <a:spLocks noGrp="1"/>
          </p:cNvSpPr>
          <p:nvPr>
            <p:ph type="title"/>
          </p:nvPr>
        </p:nvSpPr>
        <p:spPr>
          <a:xfrm>
            <a:off x="1030706" y="2683209"/>
            <a:ext cx="10515600" cy="1325563"/>
          </a:xfrm>
        </p:spPr>
        <p:txBody>
          <a:bodyPr/>
          <a:lstStyle/>
          <a:p>
            <a:pPr algn="ctr"/>
            <a:r>
              <a:rPr lang="ru-RU"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Примеры моделирования использования информации</a:t>
            </a:r>
            <a:endParaRPr lang="ru-RU" dirty="0"/>
          </a:p>
        </p:txBody>
      </p:sp>
      <p:sp>
        <p:nvSpPr>
          <p:cNvPr id="4" name="Номер слайда 3">
            <a:extLst>
              <a:ext uri="{FF2B5EF4-FFF2-40B4-BE49-F238E27FC236}">
                <a16:creationId xmlns:a16="http://schemas.microsoft.com/office/drawing/2014/main" id="{5C6E69E5-DEF2-0C5E-1662-B50FD6CC8BF3}"/>
              </a:ext>
            </a:extLst>
          </p:cNvPr>
          <p:cNvSpPr>
            <a:spLocks noGrp="1"/>
          </p:cNvSpPr>
          <p:nvPr>
            <p:ph type="sldNum" sz="quarter" idx="12"/>
          </p:nvPr>
        </p:nvSpPr>
        <p:spPr/>
        <p:txBody>
          <a:bodyPr/>
          <a:lstStyle/>
          <a:p>
            <a:fld id="{5F621D59-0CA2-4DD2-8D96-0CE885F01961}" type="slidenum">
              <a:rPr lang="en-US" smtClean="0"/>
              <a:pPr/>
              <a:t>35</a:t>
            </a:fld>
            <a:endParaRPr lang="en-US"/>
          </a:p>
        </p:txBody>
      </p:sp>
      <p:sp>
        <p:nvSpPr>
          <p:cNvPr id="3" name="Номер слайда 10">
            <a:extLst>
              <a:ext uri="{FF2B5EF4-FFF2-40B4-BE49-F238E27FC236}">
                <a16:creationId xmlns:a16="http://schemas.microsoft.com/office/drawing/2014/main" id="{3EE5003D-9432-41D5-A686-BBF4E26A95DD}"/>
              </a:ext>
            </a:extLst>
          </p:cNvPr>
          <p:cNvSpPr txBox="1">
            <a:spLocks/>
          </p:cNvSpPr>
          <p:nvPr/>
        </p:nvSpPr>
        <p:spPr>
          <a:xfrm>
            <a:off x="11652448" y="0"/>
            <a:ext cx="539552" cy="365125"/>
          </a:xfrm>
          <a:prstGeom prst="rect">
            <a:avLst/>
          </a:prstGeom>
          <a:ln w="28575">
            <a:solidFill>
              <a:schemeClr val="tx2">
                <a:lumMod val="75000"/>
              </a:schemeClr>
            </a:solid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fld id="{7B4BC4C2-BE9A-419C-9157-05944EBC3667}" type="slidenum">
              <a:rPr lang="ru-RU" sz="2400" b="1" smtClean="0">
                <a:solidFill>
                  <a:schemeClr val="tx1"/>
                </a:solidFill>
                <a:latin typeface="Arial" pitchFamily="34" charset="0"/>
                <a:cs typeface="Arial" pitchFamily="34" charset="0"/>
              </a:rPr>
              <a:pPr algn="ctr">
                <a:defRPr/>
              </a:pPr>
              <a:t>35</a:t>
            </a:fld>
            <a:endParaRPr lang="ru-RU" sz="2400" b="1" dirty="0">
              <a:solidFill>
                <a:schemeClr val="tx1"/>
              </a:solidFill>
              <a:latin typeface="Arial" pitchFamily="34" charset="0"/>
              <a:cs typeface="Arial" pitchFamily="34" charset="0"/>
            </a:endParaRPr>
          </a:p>
        </p:txBody>
      </p:sp>
    </p:spTree>
    <p:extLst>
      <p:ext uri="{BB962C8B-B14F-4D97-AF65-F5344CB8AC3E}">
        <p14:creationId xmlns:p14="http://schemas.microsoft.com/office/powerpoint/2010/main" val="196404716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DA969-0A55-2785-D216-6A463F54CBB4}"/>
            </a:ext>
          </a:extLst>
        </p:cNvPr>
        <p:cNvGrpSpPr/>
        <p:nvPr/>
      </p:nvGrpSpPr>
      <p:grpSpPr>
        <a:xfrm>
          <a:off x="0" y="0"/>
          <a:ext cx="0" cy="0"/>
          <a:chOff x="0" y="0"/>
          <a:chExt cx="0" cy="0"/>
        </a:xfrm>
      </p:grpSpPr>
      <p:sp>
        <p:nvSpPr>
          <p:cNvPr id="2" name="Заголовок 1">
            <a:extLst>
              <a:ext uri="{FF2B5EF4-FFF2-40B4-BE49-F238E27FC236}">
                <a16:creationId xmlns:a16="http://schemas.microsoft.com/office/drawing/2014/main" id="{A3191D27-B581-7B12-6CDB-BC0107FBEACB}"/>
              </a:ext>
            </a:extLst>
          </p:cNvPr>
          <p:cNvSpPr>
            <a:spLocks noGrp="1"/>
          </p:cNvSpPr>
          <p:nvPr>
            <p:ph type="title"/>
          </p:nvPr>
        </p:nvSpPr>
        <p:spPr>
          <a:xfrm>
            <a:off x="74762" y="584171"/>
            <a:ext cx="12042475" cy="656648"/>
          </a:xfrm>
        </p:spPr>
        <p:txBody>
          <a:bodyPr>
            <a:normAutofit fontScale="90000"/>
          </a:bodyPr>
          <a:lstStyle/>
          <a:p>
            <a:pPr algn="ctr"/>
            <a:r>
              <a:rPr lang="ru-RU" sz="3600" b="1" dirty="0">
                <a:latin typeface="Times New Roman" panose="02020603050405020304" pitchFamily="18" charset="0"/>
                <a:cs typeface="Times New Roman" panose="02020603050405020304" pitchFamily="18" charset="0"/>
              </a:rPr>
              <a:t>Предлагаемое решение сложившегося несоответствия</a:t>
            </a:r>
            <a:r>
              <a:rPr lang="en-US" sz="3600" b="1" dirty="0">
                <a:latin typeface="Times New Roman" panose="02020603050405020304" pitchFamily="18" charset="0"/>
                <a:cs typeface="Times New Roman" panose="02020603050405020304" pitchFamily="18" charset="0"/>
              </a:rPr>
              <a:t>: </a:t>
            </a:r>
            <a:r>
              <a:rPr lang="ru-RU" sz="3600" b="1" dirty="0">
                <a:latin typeface="Times New Roman" panose="02020603050405020304" pitchFamily="18" charset="0"/>
                <a:cs typeface="Times New Roman" panose="02020603050405020304" pitchFamily="18" charset="0"/>
              </a:rPr>
              <a:t>формальное моделирование использования информации</a:t>
            </a:r>
            <a:r>
              <a:rPr lang="en-US" sz="3600" b="1" dirty="0">
                <a:latin typeface="Times New Roman" panose="02020603050405020304" pitchFamily="18" charset="0"/>
                <a:cs typeface="Times New Roman" panose="02020603050405020304" pitchFamily="18" charset="0"/>
              </a:rPr>
              <a:t>. </a:t>
            </a:r>
            <a:br>
              <a:rPr lang="en-US" sz="3600" b="1" dirty="0">
                <a:latin typeface="Times New Roman" panose="02020603050405020304" pitchFamily="18" charset="0"/>
                <a:cs typeface="Times New Roman" panose="02020603050405020304" pitchFamily="18" charset="0"/>
              </a:rPr>
            </a:br>
            <a:r>
              <a:rPr lang="ru-RU" sz="3600" b="1" dirty="0">
                <a:latin typeface="Times New Roman" panose="02020603050405020304" pitchFamily="18" charset="0"/>
                <a:cs typeface="Times New Roman" panose="02020603050405020304" pitchFamily="18" charset="0"/>
              </a:rPr>
              <a:t>Возможные комплексные состояния при функционировании систем с использованием информации</a:t>
            </a:r>
          </a:p>
        </p:txBody>
      </p:sp>
      <p:sp>
        <p:nvSpPr>
          <p:cNvPr id="3" name="Объект 2">
            <a:extLst>
              <a:ext uri="{FF2B5EF4-FFF2-40B4-BE49-F238E27FC236}">
                <a16:creationId xmlns:a16="http://schemas.microsoft.com/office/drawing/2014/main" id="{A32DDE4B-10D5-D035-0385-8AF336358E7F}"/>
              </a:ext>
            </a:extLst>
          </p:cNvPr>
          <p:cNvSpPr>
            <a:spLocks noGrp="1"/>
          </p:cNvSpPr>
          <p:nvPr>
            <p:ph idx="1"/>
          </p:nvPr>
        </p:nvSpPr>
        <p:spPr>
          <a:xfrm>
            <a:off x="173834" y="2371725"/>
            <a:ext cx="3457264" cy="1204199"/>
          </a:xfrm>
        </p:spPr>
        <p:txBody>
          <a:bodyPr>
            <a:noAutofit/>
          </a:bodyPr>
          <a:lstStyle/>
          <a:p>
            <a:pPr marL="542925" indent="0" algn="just">
              <a:lnSpc>
                <a:spcPct val="100000"/>
              </a:lnSpc>
              <a:spcBef>
                <a:spcPts val="0"/>
              </a:spcBef>
              <a:buNone/>
            </a:pPr>
            <a:r>
              <a:rPr lang="en-GB" sz="2400" dirty="0">
                <a:effectLst/>
                <a:latin typeface="Calibri" panose="020F0502020204030204" pitchFamily="34" charset="0"/>
                <a:ea typeface="Times New Roman" panose="02020603050405020304" pitchFamily="18" charset="0"/>
                <a:cs typeface="Times New Roman" panose="02020603050405020304" pitchFamily="18" charset="0"/>
              </a:rPr>
              <a:t>1. </a:t>
            </a:r>
            <a:r>
              <a:rPr lang="ru-RU" sz="2400" dirty="0">
                <a:latin typeface="Calibri" panose="020F0502020204030204" pitchFamily="34" charset="0"/>
                <a:ea typeface="Times New Roman" panose="02020603050405020304" pitchFamily="18" charset="0"/>
                <a:cs typeface="Times New Roman" panose="02020603050405020304" pitchFamily="18" charset="0"/>
              </a:rPr>
              <a:t>Комплексные состояния системы при использовании информации</a:t>
            </a:r>
            <a:endParaRPr lang="ru-RU" sz="2400" dirty="0"/>
          </a:p>
        </p:txBody>
      </p:sp>
      <p:sp>
        <p:nvSpPr>
          <p:cNvPr id="5" name="TextBox 4">
            <a:extLst>
              <a:ext uri="{FF2B5EF4-FFF2-40B4-BE49-F238E27FC236}">
                <a16:creationId xmlns:a16="http://schemas.microsoft.com/office/drawing/2014/main" id="{EC7611DF-C5D8-6C33-8FB7-FF224010670B}"/>
              </a:ext>
            </a:extLst>
          </p:cNvPr>
          <p:cNvSpPr txBox="1"/>
          <p:nvPr/>
        </p:nvSpPr>
        <p:spPr>
          <a:xfrm>
            <a:off x="740791" y="4158615"/>
            <a:ext cx="4342837" cy="1200329"/>
          </a:xfrm>
          <a:prstGeom prst="rect">
            <a:avLst/>
          </a:prstGeom>
          <a:noFill/>
        </p:spPr>
        <p:txBody>
          <a:bodyPr wrap="square">
            <a:spAutoFit/>
          </a:bodyPr>
          <a:lstStyle/>
          <a:p>
            <a:r>
              <a:rPr lang="en-US" sz="2400" dirty="0"/>
              <a:t>2. </a:t>
            </a:r>
            <a:r>
              <a:rPr lang="ru-RU" sz="2400" dirty="0"/>
              <a:t>Возможные изменения комплексных состояний за счет использования информации</a:t>
            </a:r>
          </a:p>
        </p:txBody>
      </p:sp>
      <p:pic>
        <p:nvPicPr>
          <p:cNvPr id="6" name="Рисунок 5">
            <a:extLst>
              <a:ext uri="{FF2B5EF4-FFF2-40B4-BE49-F238E27FC236}">
                <a16:creationId xmlns:a16="http://schemas.microsoft.com/office/drawing/2014/main" id="{BFF24984-1207-1E74-C4AB-7702748FECB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064000" y="2371725"/>
            <a:ext cx="7821930" cy="3573780"/>
          </a:xfrm>
          <a:prstGeom prst="rect">
            <a:avLst/>
          </a:prstGeom>
        </p:spPr>
      </p:pic>
      <p:sp>
        <p:nvSpPr>
          <p:cNvPr id="4" name="Номер слайда 10">
            <a:extLst>
              <a:ext uri="{FF2B5EF4-FFF2-40B4-BE49-F238E27FC236}">
                <a16:creationId xmlns:a16="http://schemas.microsoft.com/office/drawing/2014/main" id="{3577C34E-929B-40EE-E449-6449EC2021F5}"/>
              </a:ext>
            </a:extLst>
          </p:cNvPr>
          <p:cNvSpPr txBox="1">
            <a:spLocks/>
          </p:cNvSpPr>
          <p:nvPr/>
        </p:nvSpPr>
        <p:spPr>
          <a:xfrm>
            <a:off x="11652448" y="0"/>
            <a:ext cx="539552" cy="365125"/>
          </a:xfrm>
          <a:prstGeom prst="rect">
            <a:avLst/>
          </a:prstGeom>
          <a:ln w="28575">
            <a:solidFill>
              <a:schemeClr val="tx2">
                <a:lumMod val="75000"/>
              </a:schemeClr>
            </a:solid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fld id="{7B4BC4C2-BE9A-419C-9157-05944EBC3667}" type="slidenum">
              <a:rPr lang="ru-RU" sz="2400" b="1" smtClean="0">
                <a:solidFill>
                  <a:schemeClr val="tx1"/>
                </a:solidFill>
                <a:latin typeface="Arial" pitchFamily="34" charset="0"/>
                <a:cs typeface="Arial" pitchFamily="34" charset="0"/>
              </a:rPr>
              <a:pPr algn="ctr">
                <a:defRPr/>
              </a:pPr>
              <a:t>36</a:t>
            </a:fld>
            <a:endParaRPr lang="ru-RU" sz="2400" b="1" dirty="0">
              <a:solidFill>
                <a:schemeClr val="tx1"/>
              </a:solidFill>
              <a:latin typeface="Arial" pitchFamily="34" charset="0"/>
              <a:cs typeface="Arial" pitchFamily="34" charset="0"/>
            </a:endParaRPr>
          </a:p>
        </p:txBody>
      </p:sp>
      <p:pic>
        <p:nvPicPr>
          <p:cNvPr id="7" name="Рисунок 6">
            <a:extLst>
              <a:ext uri="{FF2B5EF4-FFF2-40B4-BE49-F238E27FC236}">
                <a16:creationId xmlns:a16="http://schemas.microsoft.com/office/drawing/2014/main" id="{190D9CE9-8682-EC5F-185A-9848E55BB10C}"/>
              </a:ext>
            </a:extLst>
          </p:cNvPr>
          <p:cNvPicPr>
            <a:picLocks noChangeAspect="1"/>
          </p:cNvPicPr>
          <p:nvPr/>
        </p:nvPicPr>
        <p:blipFill>
          <a:blip r:embed="rId5"/>
          <a:stretch>
            <a:fillRect/>
          </a:stretch>
        </p:blipFill>
        <p:spPr>
          <a:xfrm>
            <a:off x="0" y="5312536"/>
            <a:ext cx="1475360" cy="1475360"/>
          </a:xfrm>
          <a:prstGeom prst="rect">
            <a:avLst/>
          </a:prstGeom>
        </p:spPr>
      </p:pic>
    </p:spTree>
    <p:extLst>
      <p:ext uri="{BB962C8B-B14F-4D97-AF65-F5344CB8AC3E}">
        <p14:creationId xmlns:p14="http://schemas.microsoft.com/office/powerpoint/2010/main" val="3672181932"/>
      </p:ext>
    </p:extLst>
  </p:cSld>
  <p:clrMapOvr>
    <a:masterClrMapping/>
  </p:clrMapOvr>
  <mc:AlternateContent xmlns:mc="http://schemas.openxmlformats.org/markup-compatibility/2006" xmlns:p14="http://schemas.microsoft.com/office/powerpoint/2010/main">
    <mc:Choice Requires="p14">
      <p:transition spd="slow" p14:dur="2000" advTm="66616"/>
    </mc:Choice>
    <mc:Fallback xmlns="">
      <p:transition spd="slow" advTm="66616"/>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C452A2-0639-24AD-2FB8-5A47FD78EBE9}"/>
            </a:ext>
          </a:extLst>
        </p:cNvPr>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0AFE2D8C-BA0E-8CE0-3028-55CCA9A5417B}"/>
              </a:ext>
            </a:extLst>
          </p:cNvPr>
          <p:cNvSpPr>
            <a:spLocks noGrp="1"/>
          </p:cNvSpPr>
          <p:nvPr>
            <p:ph type="sldNum" sz="quarter" idx="12"/>
          </p:nvPr>
        </p:nvSpPr>
        <p:spPr/>
        <p:txBody>
          <a:bodyPr/>
          <a:lstStyle/>
          <a:p>
            <a:fld id="{5F621D59-0CA2-4DD2-8D96-0CE885F01961}" type="slidenum">
              <a:rPr lang="en-US" smtClean="0"/>
              <a:t>37</a:t>
            </a:fld>
            <a:endParaRPr lang="en-US"/>
          </a:p>
        </p:txBody>
      </p:sp>
      <p:sp>
        <p:nvSpPr>
          <p:cNvPr id="17" name="Номер слайда 10">
            <a:extLst>
              <a:ext uri="{FF2B5EF4-FFF2-40B4-BE49-F238E27FC236}">
                <a16:creationId xmlns:a16="http://schemas.microsoft.com/office/drawing/2014/main" id="{017A8FA7-1161-9720-ED29-0BEF61623EC8}"/>
              </a:ext>
            </a:extLst>
          </p:cNvPr>
          <p:cNvSpPr txBox="1"/>
          <p:nvPr/>
        </p:nvSpPr>
        <p:spPr>
          <a:xfrm>
            <a:off x="11555888" y="58973"/>
            <a:ext cx="539552" cy="365125"/>
          </a:xfrm>
          <a:prstGeom prst="rect">
            <a:avLst/>
          </a:prstGeom>
          <a:ln w="28575">
            <a:solidFill>
              <a:schemeClr val="tx2">
                <a:lumMod val="75000"/>
              </a:schemeClr>
            </a:solid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fld id="{7B4BC4C2-BE9A-419C-9157-05944EBC3667}" type="slidenum">
              <a:rPr lang="ru-RU" sz="2400" b="1" smtClean="0">
                <a:solidFill>
                  <a:prstClr val="black"/>
                </a:solidFill>
                <a:latin typeface="Arial" panose="020B0604020202020204" pitchFamily="34" charset="0"/>
                <a:cs typeface="Arial" panose="020B0604020202020204" pitchFamily="34" charset="0"/>
              </a:rPr>
              <a:t>37</a:t>
            </a:fld>
            <a:endParaRPr lang="ru-RU" sz="2400" b="1" dirty="0">
              <a:solidFill>
                <a:prstClr val="black"/>
              </a:solidFill>
              <a:latin typeface="Arial" panose="020B0604020202020204" pitchFamily="34" charset="0"/>
              <a:cs typeface="Arial" panose="020B0604020202020204" pitchFamily="34" charset="0"/>
            </a:endParaRPr>
          </a:p>
        </p:txBody>
      </p:sp>
      <p:pic>
        <p:nvPicPr>
          <p:cNvPr id="5" name="Рисунок 4">
            <a:extLst>
              <a:ext uri="{FF2B5EF4-FFF2-40B4-BE49-F238E27FC236}">
                <a16:creationId xmlns:a16="http://schemas.microsoft.com/office/drawing/2014/main" id="{2F144BD4-06F5-6DEA-2CBD-ACFD9B2EB932}"/>
              </a:ext>
            </a:extLst>
          </p:cNvPr>
          <p:cNvPicPr>
            <a:picLocks noChangeAspect="1"/>
          </p:cNvPicPr>
          <p:nvPr/>
        </p:nvPicPr>
        <p:blipFill>
          <a:blip r:embed="rId3"/>
          <a:stretch>
            <a:fillRect/>
          </a:stretch>
        </p:blipFill>
        <p:spPr>
          <a:xfrm>
            <a:off x="7774102" y="4097304"/>
            <a:ext cx="1201016" cy="1182727"/>
          </a:xfrm>
          <a:prstGeom prst="rect">
            <a:avLst/>
          </a:prstGeom>
        </p:spPr>
      </p:pic>
      <p:sp>
        <p:nvSpPr>
          <p:cNvPr id="7" name="Овал 6">
            <a:extLst>
              <a:ext uri="{FF2B5EF4-FFF2-40B4-BE49-F238E27FC236}">
                <a16:creationId xmlns:a16="http://schemas.microsoft.com/office/drawing/2014/main" id="{D5D86230-8520-4DF7-C019-AEE259D9430E}"/>
              </a:ext>
            </a:extLst>
          </p:cNvPr>
          <p:cNvSpPr/>
          <p:nvPr/>
        </p:nvSpPr>
        <p:spPr>
          <a:xfrm>
            <a:off x="9556515" y="3297266"/>
            <a:ext cx="1181100" cy="1161958"/>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8" name="object 2">
            <a:extLst>
              <a:ext uri="{FF2B5EF4-FFF2-40B4-BE49-F238E27FC236}">
                <a16:creationId xmlns:a16="http://schemas.microsoft.com/office/drawing/2014/main" id="{10014982-8417-CDA7-2292-677F780D29BB}"/>
              </a:ext>
            </a:extLst>
          </p:cNvPr>
          <p:cNvSpPr txBox="1">
            <a:spLocks noGrp="1"/>
          </p:cNvSpPr>
          <p:nvPr>
            <p:ph type="title"/>
          </p:nvPr>
        </p:nvSpPr>
        <p:spPr>
          <a:xfrm>
            <a:off x="46263" y="90415"/>
            <a:ext cx="12028662" cy="1449115"/>
          </a:xfrm>
          <a:prstGeom prst="rect">
            <a:avLst/>
          </a:prstGeom>
        </p:spPr>
        <p:txBody>
          <a:bodyPr vert="horz" wrap="square" lIns="0" tIns="93980" rIns="0" bIns="0" rtlCol="0" anchor="ctr">
            <a:spAutoFit/>
          </a:bodyPr>
          <a:lstStyle/>
          <a:p>
            <a:pPr marR="5080" algn="ctr">
              <a:lnSpc>
                <a:spcPct val="100000"/>
              </a:lnSpc>
              <a:spcBef>
                <a:spcPts val="0"/>
              </a:spcBef>
            </a:pPr>
            <a:r>
              <a:rPr lang="ru-RU" spc="-5" dirty="0">
                <a:latin typeface="Times New Roman" panose="02020603050405020304" pitchFamily="18" charset="0"/>
                <a:cs typeface="Times New Roman" panose="02020603050405020304" pitchFamily="18" charset="0"/>
              </a:rPr>
              <a:t>Изменения возможных состояний при использовании информации</a:t>
            </a:r>
            <a:endParaRPr spc="-5" dirty="0">
              <a:latin typeface="Times New Roman" panose="02020603050405020304" pitchFamily="18" charset="0"/>
              <a:cs typeface="Times New Roman" panose="02020603050405020304" pitchFamily="18" charset="0"/>
            </a:endParaRPr>
          </a:p>
        </p:txBody>
      </p:sp>
      <p:graphicFrame>
        <p:nvGraphicFramePr>
          <p:cNvPr id="2" name="Объект 1">
            <a:extLst>
              <a:ext uri="{FF2B5EF4-FFF2-40B4-BE49-F238E27FC236}">
                <a16:creationId xmlns:a16="http://schemas.microsoft.com/office/drawing/2014/main" id="{D5F78BAD-F7A4-E3E3-7556-090330C3D0D6}"/>
              </a:ext>
            </a:extLst>
          </p:cNvPr>
          <p:cNvGraphicFramePr>
            <a:graphicFrameLocks noChangeAspect="1"/>
          </p:cNvGraphicFramePr>
          <p:nvPr/>
        </p:nvGraphicFramePr>
        <p:xfrm>
          <a:off x="263724" y="2035997"/>
          <a:ext cx="6781800" cy="2522537"/>
        </p:xfrm>
        <a:graphic>
          <a:graphicData uri="http://schemas.openxmlformats.org/presentationml/2006/ole">
            <mc:AlternateContent xmlns:mc="http://schemas.openxmlformats.org/markup-compatibility/2006">
              <mc:Choice xmlns:v="urn:schemas-microsoft-com:vml" Requires="v">
                <p:oleObj name="Visio" r:id="rId4" imgW="6781720" imgH="2522043" progId="Visio.Drawing.15">
                  <p:embed/>
                </p:oleObj>
              </mc:Choice>
              <mc:Fallback>
                <p:oleObj name="Visio" r:id="rId4" imgW="6781720" imgH="2522043" progId="Visio.Drawing.15">
                  <p:embed/>
                  <p:pic>
                    <p:nvPicPr>
                      <p:cNvPr id="2" name="Объект 1">
                        <a:extLst>
                          <a:ext uri="{FF2B5EF4-FFF2-40B4-BE49-F238E27FC236}">
                            <a16:creationId xmlns:a16="http://schemas.microsoft.com/office/drawing/2014/main" id="{D5F78BAD-F7A4-E3E3-7556-090330C3D0D6}"/>
                          </a:ext>
                        </a:extLst>
                      </p:cNvPr>
                      <p:cNvPicPr/>
                      <p:nvPr/>
                    </p:nvPicPr>
                    <p:blipFill>
                      <a:blip r:embed="rId5"/>
                      <a:stretch>
                        <a:fillRect/>
                      </a:stretch>
                    </p:blipFill>
                    <p:spPr>
                      <a:xfrm>
                        <a:off x="263724" y="2035997"/>
                        <a:ext cx="6781800" cy="2522537"/>
                      </a:xfrm>
                      <a:prstGeom prst="rect">
                        <a:avLst/>
                      </a:prstGeom>
                    </p:spPr>
                  </p:pic>
                </p:oleObj>
              </mc:Fallback>
            </mc:AlternateContent>
          </a:graphicData>
        </a:graphic>
      </p:graphicFrame>
      <p:graphicFrame>
        <p:nvGraphicFramePr>
          <p:cNvPr id="10" name="Объект 9">
            <a:extLst>
              <a:ext uri="{FF2B5EF4-FFF2-40B4-BE49-F238E27FC236}">
                <a16:creationId xmlns:a16="http://schemas.microsoft.com/office/drawing/2014/main" id="{3D021049-9867-0B53-689B-8DED7F3A2705}"/>
              </a:ext>
            </a:extLst>
          </p:cNvPr>
          <p:cNvGraphicFramePr>
            <a:graphicFrameLocks noChangeAspect="1"/>
          </p:cNvGraphicFramePr>
          <p:nvPr/>
        </p:nvGraphicFramePr>
        <p:xfrm>
          <a:off x="6706158" y="3275736"/>
          <a:ext cx="5349875" cy="3436937"/>
        </p:xfrm>
        <a:graphic>
          <a:graphicData uri="http://schemas.openxmlformats.org/presentationml/2006/ole">
            <mc:AlternateContent xmlns:mc="http://schemas.openxmlformats.org/markup-compatibility/2006">
              <mc:Choice xmlns:v="urn:schemas-microsoft-com:vml" Requires="v">
                <p:oleObj name="Visio" r:id="rId6" imgW="5349213" imgH="3436443" progId="Visio.Drawing.15">
                  <p:embed/>
                </p:oleObj>
              </mc:Choice>
              <mc:Fallback>
                <p:oleObj name="Visio" r:id="rId6" imgW="5349213" imgH="3436443" progId="Visio.Drawing.15">
                  <p:embed/>
                  <p:pic>
                    <p:nvPicPr>
                      <p:cNvPr id="10" name="Объект 9">
                        <a:extLst>
                          <a:ext uri="{FF2B5EF4-FFF2-40B4-BE49-F238E27FC236}">
                            <a16:creationId xmlns:a16="http://schemas.microsoft.com/office/drawing/2014/main" id="{3D021049-9867-0B53-689B-8DED7F3A2705}"/>
                          </a:ext>
                        </a:extLst>
                      </p:cNvPr>
                      <p:cNvPicPr/>
                      <p:nvPr/>
                    </p:nvPicPr>
                    <p:blipFill>
                      <a:blip r:embed="rId7"/>
                      <a:stretch>
                        <a:fillRect/>
                      </a:stretch>
                    </p:blipFill>
                    <p:spPr>
                      <a:xfrm>
                        <a:off x="6706158" y="3275736"/>
                        <a:ext cx="5349875" cy="3436937"/>
                      </a:xfrm>
                      <a:prstGeom prst="rect">
                        <a:avLst/>
                      </a:prstGeom>
                    </p:spPr>
                  </p:pic>
                </p:oleObj>
              </mc:Fallback>
            </mc:AlternateContent>
          </a:graphicData>
        </a:graphic>
      </p:graphicFrame>
      <p:pic>
        <p:nvPicPr>
          <p:cNvPr id="3" name="Рисунок 2">
            <a:extLst>
              <a:ext uri="{FF2B5EF4-FFF2-40B4-BE49-F238E27FC236}">
                <a16:creationId xmlns:a16="http://schemas.microsoft.com/office/drawing/2014/main" id="{F67CF6D0-FF2A-B2D8-D2D4-C45280EA8C3C}"/>
              </a:ext>
            </a:extLst>
          </p:cNvPr>
          <p:cNvPicPr>
            <a:picLocks noChangeAspect="1"/>
          </p:cNvPicPr>
          <p:nvPr/>
        </p:nvPicPr>
        <p:blipFill>
          <a:blip r:embed="rId8"/>
          <a:stretch>
            <a:fillRect/>
          </a:stretch>
        </p:blipFill>
        <p:spPr>
          <a:xfrm>
            <a:off x="100520" y="5382640"/>
            <a:ext cx="1475360" cy="1475360"/>
          </a:xfrm>
          <a:prstGeom prst="rect">
            <a:avLst/>
          </a:prstGeom>
        </p:spPr>
      </p:pic>
    </p:spTree>
    <p:extLst>
      <p:ext uri="{BB962C8B-B14F-4D97-AF65-F5344CB8AC3E}">
        <p14:creationId xmlns:p14="http://schemas.microsoft.com/office/powerpoint/2010/main" val="1445611246"/>
      </p:ext>
    </p:extLst>
  </p:cSld>
  <p:clrMapOvr>
    <a:masterClrMapping/>
  </p:clrMapOvr>
  <mc:AlternateContent xmlns:mc="http://schemas.openxmlformats.org/markup-compatibility/2006" xmlns:p14="http://schemas.microsoft.com/office/powerpoint/2010/main">
    <mc:Choice Requires="p14">
      <p:transition spd="slow" p14:dur="2000" advTm="115482"/>
    </mc:Choice>
    <mc:Fallback xmlns="">
      <p:transition spd="slow" advTm="115482"/>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1C3739-9626-3B1B-BC0E-C46B121249E3}"/>
            </a:ext>
          </a:extLst>
        </p:cNvPr>
        <p:cNvGrpSpPr/>
        <p:nvPr/>
      </p:nvGrpSpPr>
      <p:grpSpPr>
        <a:xfrm>
          <a:off x="0" y="0"/>
          <a:ext cx="0" cy="0"/>
          <a:chOff x="0" y="0"/>
          <a:chExt cx="0" cy="0"/>
        </a:xfrm>
      </p:grpSpPr>
      <p:sp>
        <p:nvSpPr>
          <p:cNvPr id="7" name="Подзаголовок 6">
            <a:extLst>
              <a:ext uri="{FF2B5EF4-FFF2-40B4-BE49-F238E27FC236}">
                <a16:creationId xmlns:a16="http://schemas.microsoft.com/office/drawing/2014/main" id="{FD0452D7-CCAB-9004-B3FA-3E36341EBFD1}"/>
              </a:ext>
            </a:extLst>
          </p:cNvPr>
          <p:cNvSpPr>
            <a:spLocks noGrp="1"/>
          </p:cNvSpPr>
          <p:nvPr>
            <p:ph type="subTitle" idx="1"/>
          </p:nvPr>
        </p:nvSpPr>
        <p:spPr>
          <a:xfrm>
            <a:off x="304799" y="344905"/>
            <a:ext cx="11333747" cy="6240379"/>
          </a:xfrm>
        </p:spPr>
        <p:txBody>
          <a:bodyPr>
            <a:normAutofit/>
          </a:bodyPr>
          <a:lstStyle/>
          <a:p>
            <a:endParaRPr lang="en-US" dirty="0">
              <a:solidFill>
                <a:srgbClr val="374151"/>
              </a:solidFill>
              <a:latin typeface="Söhne"/>
            </a:endParaRPr>
          </a:p>
          <a:p>
            <a:endParaRPr lang="en-US" b="0" i="0" dirty="0">
              <a:solidFill>
                <a:srgbClr val="374151"/>
              </a:solidFill>
              <a:effectLst/>
              <a:latin typeface="Söhne"/>
            </a:endParaRPr>
          </a:p>
          <a:p>
            <a:endParaRPr lang="en-US" b="0" i="0" dirty="0">
              <a:solidFill>
                <a:srgbClr val="374151"/>
              </a:solidFill>
              <a:effectLst/>
              <a:latin typeface="Söhne"/>
            </a:endParaRPr>
          </a:p>
          <a:p>
            <a:endParaRPr lang="en-US" b="0" i="0" dirty="0">
              <a:solidFill>
                <a:srgbClr val="374151"/>
              </a:solidFill>
              <a:effectLst/>
              <a:latin typeface="Söhne"/>
            </a:endParaRPr>
          </a:p>
          <a:p>
            <a:endParaRPr lang="en-US" dirty="0">
              <a:solidFill>
                <a:srgbClr val="374151"/>
              </a:solidFill>
              <a:latin typeface="Söhne"/>
            </a:endParaRPr>
          </a:p>
          <a:p>
            <a:endParaRPr lang="en-US" b="0" i="0" dirty="0">
              <a:solidFill>
                <a:srgbClr val="374151"/>
              </a:solidFill>
              <a:effectLst/>
              <a:latin typeface="Söhne"/>
            </a:endParaRPr>
          </a:p>
          <a:p>
            <a:endParaRPr lang="en-US" dirty="0">
              <a:solidFill>
                <a:srgbClr val="374151"/>
              </a:solidFill>
              <a:latin typeface="Söhne"/>
            </a:endParaRPr>
          </a:p>
          <a:p>
            <a:endParaRPr lang="en-US" b="0" i="0" dirty="0">
              <a:solidFill>
                <a:srgbClr val="374151"/>
              </a:solidFill>
              <a:effectLst/>
              <a:latin typeface="Söhne"/>
            </a:endParaRPr>
          </a:p>
          <a:p>
            <a:endParaRPr lang="en-US" b="0" i="0" dirty="0">
              <a:solidFill>
                <a:srgbClr val="374151"/>
              </a:solidFill>
              <a:effectLst/>
              <a:latin typeface="Söhne"/>
            </a:endParaRPr>
          </a:p>
          <a:p>
            <a:endParaRPr lang="en-US" dirty="0">
              <a:solidFill>
                <a:srgbClr val="374151"/>
              </a:solidFill>
              <a:latin typeface="Söhne"/>
            </a:endParaRPr>
          </a:p>
          <a:p>
            <a:endParaRPr lang="en-US" b="0" i="0" dirty="0">
              <a:solidFill>
                <a:srgbClr val="374151"/>
              </a:solidFill>
              <a:effectLst/>
              <a:latin typeface="Söhne"/>
            </a:endParaRPr>
          </a:p>
          <a:p>
            <a:endParaRPr lang="en-US" b="0" i="0" dirty="0">
              <a:solidFill>
                <a:srgbClr val="374151"/>
              </a:solidFill>
              <a:effectLst/>
              <a:latin typeface="Söhne"/>
            </a:endParaRPr>
          </a:p>
          <a:p>
            <a:endParaRPr lang="en-US" dirty="0">
              <a:solidFill>
                <a:srgbClr val="374151"/>
              </a:solidFill>
              <a:latin typeface="Söhne"/>
            </a:endParaRPr>
          </a:p>
          <a:p>
            <a:endParaRPr lang="en-US" b="0" i="0" dirty="0">
              <a:solidFill>
                <a:srgbClr val="374151"/>
              </a:solidFill>
              <a:effectLst/>
              <a:latin typeface="Söhne"/>
            </a:endParaRPr>
          </a:p>
          <a:p>
            <a:endParaRPr lang="en-US" dirty="0">
              <a:solidFill>
                <a:srgbClr val="374151"/>
              </a:solidFill>
              <a:latin typeface="Söhne"/>
            </a:endParaRPr>
          </a:p>
          <a:p>
            <a:endParaRPr lang="en-US" b="0" i="0" dirty="0">
              <a:solidFill>
                <a:srgbClr val="374151"/>
              </a:solidFill>
              <a:effectLst/>
              <a:latin typeface="Söhne"/>
            </a:endParaRPr>
          </a:p>
        </p:txBody>
      </p:sp>
      <p:sp>
        <p:nvSpPr>
          <p:cNvPr id="3" name="TextBox 2">
            <a:extLst>
              <a:ext uri="{FF2B5EF4-FFF2-40B4-BE49-F238E27FC236}">
                <a16:creationId xmlns:a16="http://schemas.microsoft.com/office/drawing/2014/main" id="{222DF550-2C8D-5D78-9D5A-42BD67E64F32}"/>
              </a:ext>
            </a:extLst>
          </p:cNvPr>
          <p:cNvSpPr txBox="1"/>
          <p:nvPr/>
        </p:nvSpPr>
        <p:spPr>
          <a:xfrm>
            <a:off x="290897" y="112295"/>
            <a:ext cx="11333747" cy="707886"/>
          </a:xfrm>
          <a:prstGeom prst="rect">
            <a:avLst/>
          </a:prstGeom>
          <a:noFill/>
        </p:spPr>
        <p:txBody>
          <a:bodyPr wrap="square">
            <a:spAutoFit/>
          </a:bodyPr>
          <a:lstStyle/>
          <a:p>
            <a:pPr algn="ctr"/>
            <a:r>
              <a:rPr lang="ru-RU" sz="2000" b="1" dirty="0">
                <a:effectLst/>
                <a:latin typeface="Times New Roman" panose="02020603050405020304" pitchFamily="18" charset="0"/>
                <a:ea typeface="Times New Roman" panose="02020603050405020304" pitchFamily="18" charset="0"/>
              </a:rPr>
              <a:t>Сравнение последовательностей комплексных состояний</a:t>
            </a:r>
            <a:r>
              <a:rPr lang="en-US" sz="2000" b="1" dirty="0">
                <a:latin typeface="Times New Roman" panose="02020603050405020304" pitchFamily="18" charset="0"/>
                <a:ea typeface="Times New Roman" panose="02020603050405020304" pitchFamily="18" charset="0"/>
              </a:rPr>
              <a:t>,</a:t>
            </a:r>
            <a:r>
              <a:rPr lang="en-US" sz="2000" b="1" dirty="0">
                <a:effectLst/>
                <a:latin typeface="Times New Roman" panose="02020603050405020304" pitchFamily="18" charset="0"/>
                <a:ea typeface="Times New Roman" panose="02020603050405020304" pitchFamily="18" charset="0"/>
              </a:rPr>
              <a:t> </a:t>
            </a:r>
            <a:r>
              <a:rPr lang="ru-RU" sz="2000" b="1" dirty="0">
                <a:effectLst/>
                <a:latin typeface="Times New Roman" panose="02020603050405020304" pitchFamily="18" charset="0"/>
                <a:ea typeface="Times New Roman" panose="02020603050405020304" pitchFamily="18" charset="0"/>
              </a:rPr>
              <a:t>полученных с использованием модернизи</a:t>
            </a:r>
            <a:r>
              <a:rPr lang="ru-RU" sz="2000" b="1" dirty="0">
                <a:latin typeface="Times New Roman" panose="02020603050405020304" pitchFamily="18" charset="0"/>
                <a:ea typeface="Times New Roman" panose="02020603050405020304" pitchFamily="18" charset="0"/>
              </a:rPr>
              <a:t>р</a:t>
            </a:r>
            <a:r>
              <a:rPr lang="ru-RU" sz="2000" b="1" dirty="0">
                <a:effectLst/>
                <a:latin typeface="Times New Roman" panose="02020603050405020304" pitchFamily="18" charset="0"/>
                <a:ea typeface="Times New Roman" panose="02020603050405020304" pitchFamily="18" charset="0"/>
              </a:rPr>
              <a:t>ованной ИТ </a:t>
            </a:r>
            <a:r>
              <a:rPr lang="en-US" sz="2000" b="1" dirty="0">
                <a:latin typeface="Times New Roman" panose="02020603050405020304" pitchFamily="18" charset="0"/>
              </a:rPr>
              <a:t>(</a:t>
            </a:r>
            <a:r>
              <a:rPr lang="ru-RU" sz="2000" b="1" dirty="0">
                <a:latin typeface="Times New Roman" panose="02020603050405020304" pitchFamily="18" charset="0"/>
              </a:rPr>
              <a:t>синим</a:t>
            </a:r>
            <a:r>
              <a:rPr lang="en-US" sz="2000" b="1" dirty="0">
                <a:latin typeface="Times New Roman" panose="02020603050405020304" pitchFamily="18" charset="0"/>
              </a:rPr>
              <a:t>) </a:t>
            </a:r>
            <a:r>
              <a:rPr lang="ru-RU" sz="2000" b="1" dirty="0">
                <a:latin typeface="Times New Roman" panose="02020603050405020304" pitchFamily="18" charset="0"/>
              </a:rPr>
              <a:t>И традиционной ИТ </a:t>
            </a:r>
            <a:r>
              <a:rPr lang="en-US" sz="2000" b="1" dirty="0">
                <a:latin typeface="Times New Roman" panose="02020603050405020304" pitchFamily="18" charset="0"/>
              </a:rPr>
              <a:t> (</a:t>
            </a:r>
            <a:r>
              <a:rPr lang="ru-RU" sz="2000" b="1" dirty="0">
                <a:latin typeface="Times New Roman" panose="02020603050405020304" pitchFamily="18" charset="0"/>
              </a:rPr>
              <a:t>красным</a:t>
            </a:r>
            <a:r>
              <a:rPr lang="en-US" sz="2000" b="1" dirty="0">
                <a:latin typeface="Times New Roman" panose="02020603050405020304" pitchFamily="18" charset="0"/>
              </a:rPr>
              <a:t>)</a:t>
            </a:r>
          </a:p>
        </p:txBody>
      </p:sp>
      <p:pic>
        <p:nvPicPr>
          <p:cNvPr id="6" name="Рисунок 5">
            <a:extLst>
              <a:ext uri="{FF2B5EF4-FFF2-40B4-BE49-F238E27FC236}">
                <a16:creationId xmlns:a16="http://schemas.microsoft.com/office/drawing/2014/main" id="{46B53522-C3FB-60A2-BFDC-9CADC8B35571}"/>
              </a:ext>
            </a:extLst>
          </p:cNvPr>
          <p:cNvPicPr>
            <a:picLocks noChangeAspect="1"/>
          </p:cNvPicPr>
          <p:nvPr/>
        </p:nvPicPr>
        <p:blipFill>
          <a:blip r:embed="rId3"/>
          <a:stretch>
            <a:fillRect/>
          </a:stretch>
        </p:blipFill>
        <p:spPr>
          <a:xfrm>
            <a:off x="239859" y="1359435"/>
            <a:ext cx="11712282" cy="4211317"/>
          </a:xfrm>
          <a:prstGeom prst="rect">
            <a:avLst/>
          </a:prstGeom>
        </p:spPr>
      </p:pic>
      <p:sp>
        <p:nvSpPr>
          <p:cNvPr id="2" name="Номер слайда 10">
            <a:extLst>
              <a:ext uri="{FF2B5EF4-FFF2-40B4-BE49-F238E27FC236}">
                <a16:creationId xmlns:a16="http://schemas.microsoft.com/office/drawing/2014/main" id="{54A251C0-74CF-8FCA-0A02-EB569C8E54EF}"/>
              </a:ext>
            </a:extLst>
          </p:cNvPr>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anose="020B0604020202020204" pitchFamily="34" charset="0"/>
                <a:cs typeface="Arial" panose="020B0604020202020204" pitchFamily="34" charset="0"/>
              </a:rPr>
              <a:t>38</a:t>
            </a:fld>
            <a:endParaRPr lang="ru-RU" sz="2400" b="1" dirty="0">
              <a:solidFill>
                <a:schemeClr val="tx1"/>
              </a:solidFill>
              <a:latin typeface="Arial" panose="020B0604020202020204" pitchFamily="34" charset="0"/>
              <a:cs typeface="Arial" panose="020B0604020202020204" pitchFamily="34" charset="0"/>
            </a:endParaRPr>
          </a:p>
        </p:txBody>
      </p:sp>
      <p:pic>
        <p:nvPicPr>
          <p:cNvPr id="4" name="Рисунок 3">
            <a:extLst>
              <a:ext uri="{FF2B5EF4-FFF2-40B4-BE49-F238E27FC236}">
                <a16:creationId xmlns:a16="http://schemas.microsoft.com/office/drawing/2014/main" id="{4CCDD8E0-C2AB-D076-CE25-AA566BB35635}"/>
              </a:ext>
            </a:extLst>
          </p:cNvPr>
          <p:cNvPicPr>
            <a:picLocks noChangeAspect="1"/>
          </p:cNvPicPr>
          <p:nvPr/>
        </p:nvPicPr>
        <p:blipFill>
          <a:blip r:embed="rId4"/>
          <a:stretch>
            <a:fillRect/>
          </a:stretch>
        </p:blipFill>
        <p:spPr>
          <a:xfrm>
            <a:off x="-8796" y="5570752"/>
            <a:ext cx="1276934" cy="1276934"/>
          </a:xfrm>
          <a:prstGeom prst="rect">
            <a:avLst/>
          </a:prstGeom>
        </p:spPr>
      </p:pic>
    </p:spTree>
    <p:extLst>
      <p:ext uri="{BB962C8B-B14F-4D97-AF65-F5344CB8AC3E}">
        <p14:creationId xmlns:p14="http://schemas.microsoft.com/office/powerpoint/2010/main" val="3815241143"/>
      </p:ext>
    </p:extLst>
  </p:cSld>
  <p:clrMapOvr>
    <a:masterClrMapping/>
  </p:clrMapOvr>
  <mc:AlternateContent xmlns:mc="http://schemas.openxmlformats.org/markup-compatibility/2006" xmlns:p14="http://schemas.microsoft.com/office/powerpoint/2010/main">
    <mc:Choice Requires="p14">
      <p:transition spd="slow" p14:dur="2000" advTm="79793"/>
    </mc:Choice>
    <mc:Fallback xmlns="">
      <p:transition spd="slow" advTm="79793"/>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дзаголовок 6"/>
          <p:cNvSpPr>
            <a:spLocks noGrp="1"/>
          </p:cNvSpPr>
          <p:nvPr>
            <p:ph type="subTitle" idx="1"/>
          </p:nvPr>
        </p:nvSpPr>
        <p:spPr>
          <a:xfrm>
            <a:off x="167736" y="103366"/>
            <a:ext cx="11952377" cy="898358"/>
          </a:xfrm>
        </p:spPr>
        <p:txBody>
          <a:bodyPr>
            <a:noAutofit/>
          </a:bodyPr>
          <a:lstStyle/>
          <a:p>
            <a:r>
              <a:rPr lang="ru-RU" sz="3200" dirty="0">
                <a:solidFill>
                  <a:srgbClr val="374151"/>
                </a:solidFill>
                <a:latin typeface="Times New Roman" panose="02020603050405020304" pitchFamily="18" charset="0"/>
                <a:cs typeface="Times New Roman" panose="02020603050405020304" pitchFamily="18" charset="0"/>
              </a:rPr>
              <a:t>Схемы использования информации при функционировании систем. </a:t>
            </a:r>
            <a:endParaRPr lang="en-US" sz="3200" b="0" i="0" dirty="0">
              <a:solidFill>
                <a:srgbClr val="374151"/>
              </a:solidFill>
              <a:effectLst/>
              <a:latin typeface="Times New Roman" panose="02020603050405020304" pitchFamily="18" charset="0"/>
              <a:cs typeface="Times New Roman" panose="02020603050405020304" pitchFamily="18" charset="0"/>
            </a:endParaRPr>
          </a:p>
        </p:txBody>
      </p:sp>
      <p:graphicFrame>
        <p:nvGraphicFramePr>
          <p:cNvPr id="2" name="Объект 1"/>
          <p:cNvGraphicFramePr>
            <a:graphicFrameLocks noChangeAspect="1"/>
          </p:cNvGraphicFramePr>
          <p:nvPr/>
        </p:nvGraphicFramePr>
        <p:xfrm>
          <a:off x="7002684" y="3079278"/>
          <a:ext cx="5189316" cy="3778722"/>
        </p:xfrm>
        <a:graphic>
          <a:graphicData uri="http://schemas.openxmlformats.org/presentationml/2006/ole">
            <mc:AlternateContent xmlns:mc="http://schemas.openxmlformats.org/markup-compatibility/2006">
              <mc:Choice xmlns:v="urn:schemas-microsoft-com:vml" Requires="v">
                <p:oleObj name="Visio" r:id="rId3" imgW="4370705" imgH="3183890" progId="Visio.Drawing.15">
                  <p:embed/>
                </p:oleObj>
              </mc:Choice>
              <mc:Fallback>
                <p:oleObj name="Visio" r:id="rId3" imgW="4370705" imgH="3183890" progId="Visio.Drawing.15">
                  <p:embed/>
                  <p:pic>
                    <p:nvPicPr>
                      <p:cNvPr id="2" name="Объект 1"/>
                      <p:cNvPicPr/>
                      <p:nvPr/>
                    </p:nvPicPr>
                    <p:blipFill>
                      <a:blip r:embed="rId4"/>
                      <a:stretch>
                        <a:fillRect/>
                      </a:stretch>
                    </p:blipFill>
                    <p:spPr>
                      <a:xfrm>
                        <a:off x="7002684" y="3079278"/>
                        <a:ext cx="5189316" cy="3778722"/>
                      </a:xfrm>
                      <a:prstGeom prst="rect">
                        <a:avLst/>
                      </a:prstGeom>
                    </p:spPr>
                  </p:pic>
                </p:oleObj>
              </mc:Fallback>
            </mc:AlternateContent>
          </a:graphicData>
        </a:graphic>
      </p:graphicFrame>
      <p:graphicFrame>
        <p:nvGraphicFramePr>
          <p:cNvPr id="5" name="Объект 4"/>
          <p:cNvGraphicFramePr>
            <a:graphicFrameLocks noChangeAspect="1"/>
          </p:cNvGraphicFramePr>
          <p:nvPr/>
        </p:nvGraphicFramePr>
        <p:xfrm>
          <a:off x="167736" y="3940017"/>
          <a:ext cx="6194425" cy="2490787"/>
        </p:xfrm>
        <a:graphic>
          <a:graphicData uri="http://schemas.openxmlformats.org/presentationml/2006/ole">
            <mc:AlternateContent xmlns:mc="http://schemas.openxmlformats.org/markup-compatibility/2006">
              <mc:Choice xmlns:v="urn:schemas-microsoft-com:vml" Requires="v">
                <p:oleObj name="Visio" r:id="rId5" imgW="5278755" imgH="2127250" progId="Visio.Drawing.15">
                  <p:embed/>
                </p:oleObj>
              </mc:Choice>
              <mc:Fallback>
                <p:oleObj name="Visio" r:id="rId5" imgW="5278755" imgH="2127250" progId="Visio.Drawing.15">
                  <p:embed/>
                  <p:pic>
                    <p:nvPicPr>
                      <p:cNvPr id="5" name="Объект 4"/>
                      <p:cNvPicPr/>
                      <p:nvPr/>
                    </p:nvPicPr>
                    <p:blipFill>
                      <a:blip r:embed="rId6"/>
                      <a:stretch>
                        <a:fillRect/>
                      </a:stretch>
                    </p:blipFill>
                    <p:spPr>
                      <a:xfrm>
                        <a:off x="167736" y="3940017"/>
                        <a:ext cx="6194425" cy="2490787"/>
                      </a:xfrm>
                      <a:prstGeom prst="rect">
                        <a:avLst/>
                      </a:prstGeom>
                    </p:spPr>
                  </p:pic>
                </p:oleObj>
              </mc:Fallback>
            </mc:AlternateContent>
          </a:graphicData>
        </a:graphic>
      </p:graphicFrame>
      <p:pic>
        <p:nvPicPr>
          <p:cNvPr id="6" name="Рисунок 3"/>
          <p:cNvPicPr/>
          <p:nvPr/>
        </p:nvPicPr>
        <p:blipFill>
          <a:blip r:embed="rId7" cstate="print">
            <a:extLst>
              <a:ext uri="{28A0092B-C50C-407E-A947-70E740481C1C}">
                <a14:useLocalDpi xmlns:a14="http://schemas.microsoft.com/office/drawing/2010/main" val="0"/>
              </a:ext>
            </a:extLst>
          </a:blip>
          <a:stretch>
            <a:fillRect/>
          </a:stretch>
        </p:blipFill>
        <p:spPr>
          <a:xfrm>
            <a:off x="706056" y="1243263"/>
            <a:ext cx="3262830" cy="2784383"/>
          </a:xfrm>
          <a:prstGeom prst="rect">
            <a:avLst/>
          </a:prstGeom>
        </p:spPr>
      </p:pic>
      <p:pic>
        <p:nvPicPr>
          <p:cNvPr id="8" name="Рисунок 5"/>
          <p:cNvPicPr/>
          <p:nvPr/>
        </p:nvPicPr>
        <p:blipFill>
          <a:blip r:embed="rId8" cstate="print">
            <a:extLst>
              <a:ext uri="{28A0092B-C50C-407E-A947-70E740481C1C}">
                <a14:useLocalDpi xmlns:a14="http://schemas.microsoft.com/office/drawing/2010/main" val="0"/>
              </a:ext>
            </a:extLst>
          </a:blip>
          <a:stretch>
            <a:fillRect/>
          </a:stretch>
        </p:blipFill>
        <p:spPr>
          <a:xfrm>
            <a:off x="4918107" y="1154907"/>
            <a:ext cx="4392930" cy="2785110"/>
          </a:xfrm>
          <a:prstGeom prst="rect">
            <a:avLst/>
          </a:prstGeom>
        </p:spPr>
      </p:pic>
      <p:sp>
        <p:nvSpPr>
          <p:cNvPr id="3" name="Номер слайда 10">
            <a:extLst>
              <a:ext uri="{FF2B5EF4-FFF2-40B4-BE49-F238E27FC236}">
                <a16:creationId xmlns:a16="http://schemas.microsoft.com/office/drawing/2014/main" id="{F11A9366-521C-1C4C-35DA-6EBDB1BF728D}"/>
              </a:ext>
            </a:extLst>
          </p:cNvPr>
          <p:cNvSpPr txBox="1">
            <a:spLocks/>
          </p:cNvSpPr>
          <p:nvPr/>
        </p:nvSpPr>
        <p:spPr>
          <a:xfrm>
            <a:off x="11652448" y="0"/>
            <a:ext cx="539552" cy="365125"/>
          </a:xfrm>
          <a:prstGeom prst="rect">
            <a:avLst/>
          </a:prstGeom>
          <a:ln w="28575">
            <a:solidFill>
              <a:schemeClr val="tx2">
                <a:lumMod val="75000"/>
              </a:schemeClr>
            </a:solid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fld id="{7B4BC4C2-BE9A-419C-9157-05944EBC3667}" type="slidenum">
              <a:rPr lang="ru-RU" sz="2400" b="1" smtClean="0">
                <a:solidFill>
                  <a:schemeClr val="tx1"/>
                </a:solidFill>
                <a:latin typeface="Arial" pitchFamily="34" charset="0"/>
                <a:cs typeface="Arial" pitchFamily="34" charset="0"/>
              </a:rPr>
              <a:pPr algn="ctr">
                <a:defRPr/>
              </a:pPr>
              <a:t>39</a:t>
            </a:fld>
            <a:endParaRPr lang="ru-RU" sz="2400" b="1" dirty="0">
              <a:solidFill>
                <a:schemeClr val="tx1"/>
              </a:solidFill>
              <a:latin typeface="Arial" pitchFamily="34" charset="0"/>
              <a:cs typeface="Arial" pitchFamily="34" charset="0"/>
            </a:endParaRPr>
          </a:p>
        </p:txBody>
      </p:sp>
      <p:pic>
        <p:nvPicPr>
          <p:cNvPr id="4" name="Рисунок 3">
            <a:extLst>
              <a:ext uri="{FF2B5EF4-FFF2-40B4-BE49-F238E27FC236}">
                <a16:creationId xmlns:a16="http://schemas.microsoft.com/office/drawing/2014/main" id="{AA6AB1D0-3045-D6F7-1369-C25F9118ECF1}"/>
              </a:ext>
            </a:extLst>
          </p:cNvPr>
          <p:cNvPicPr>
            <a:picLocks noChangeAspect="1"/>
          </p:cNvPicPr>
          <p:nvPr/>
        </p:nvPicPr>
        <p:blipFill>
          <a:blip r:embed="rId9"/>
          <a:stretch>
            <a:fillRect/>
          </a:stretch>
        </p:blipFill>
        <p:spPr>
          <a:xfrm>
            <a:off x="-31624" y="5766816"/>
            <a:ext cx="1091184" cy="10911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158"/>
    </mc:Choice>
    <mc:Fallback xmlns="">
      <p:transition spd="slow" advTm="39158"/>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63338" y="132480"/>
            <a:ext cx="12028662" cy="1756891"/>
          </a:xfrm>
          <a:prstGeom prst="rect">
            <a:avLst/>
          </a:prstGeom>
        </p:spPr>
        <p:txBody>
          <a:bodyPr vert="horz" wrap="square" lIns="0" tIns="93980" rIns="0" bIns="0" rtlCol="0" anchor="ctr">
            <a:spAutoFit/>
          </a:bodyPr>
          <a:lstStyle/>
          <a:p>
            <a:pPr marR="5080" algn="ctr">
              <a:lnSpc>
                <a:spcPct val="100000"/>
              </a:lnSpc>
              <a:spcBef>
                <a:spcPts val="0"/>
              </a:spcBef>
            </a:pPr>
            <a:r>
              <a:rPr lang="ru-RU"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Актуальность исследований. </a:t>
            </a:r>
            <a:r>
              <a:rPr lang="ru-RU" sz="32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Парадоксы использования информации</a:t>
            </a:r>
            <a:r>
              <a:rPr lang="en-US" sz="32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32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мы многое не знаем </a:t>
            </a:r>
            <a:br>
              <a:rPr lang="ru-RU" sz="32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br>
            <a:r>
              <a:rPr lang="ru-RU" sz="32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о</a:t>
            </a:r>
            <a:r>
              <a:rPr lang="en-US" sz="32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lang="ru-RU" sz="32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результатах использования ИТ</a:t>
            </a:r>
            <a:endParaRPr sz="32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3" name="object 3"/>
          <p:cNvSpPr txBox="1"/>
          <p:nvPr/>
        </p:nvSpPr>
        <p:spPr>
          <a:xfrm>
            <a:off x="3362022" y="2126577"/>
            <a:ext cx="8043626" cy="4618572"/>
          </a:xfrm>
          <a:prstGeom prst="rect">
            <a:avLst/>
          </a:prstGeom>
        </p:spPr>
        <p:txBody>
          <a:bodyPr vert="horz" wrap="square" lIns="0" tIns="12065" rIns="0" bIns="0" rtlCol="0">
            <a:spAutoFit/>
          </a:bodyPr>
          <a:lstStyle/>
          <a:p>
            <a:pPr marL="12700">
              <a:lnSpc>
                <a:spcPts val="2510"/>
              </a:lnSpc>
              <a:spcBef>
                <a:spcPts val="95"/>
              </a:spcBef>
            </a:pPr>
            <a:r>
              <a:rPr sz="2200" spc="-10" dirty="0">
                <a:latin typeface="Arial" panose="020B0604020202020204"/>
                <a:cs typeface="Arial" panose="020B0604020202020204"/>
              </a:rPr>
              <a:t>Мы видим </a:t>
            </a:r>
            <a:r>
              <a:rPr sz="2200" spc="-5" dirty="0">
                <a:latin typeface="Arial" panose="020B0604020202020204"/>
                <a:cs typeface="Arial" panose="020B0604020202020204"/>
              </a:rPr>
              <a:t>компьютерный век везде,</a:t>
            </a:r>
            <a:r>
              <a:rPr sz="2200" spc="105" dirty="0">
                <a:latin typeface="Arial" panose="020B0604020202020204"/>
                <a:cs typeface="Arial" panose="020B0604020202020204"/>
              </a:rPr>
              <a:t> </a:t>
            </a:r>
            <a:r>
              <a:rPr sz="2200" spc="-5" dirty="0">
                <a:latin typeface="Arial" panose="020B0604020202020204"/>
                <a:cs typeface="Arial" panose="020B0604020202020204"/>
              </a:rPr>
              <a:t>кроме</a:t>
            </a:r>
            <a:endParaRPr sz="2200" dirty="0">
              <a:latin typeface="Arial" panose="020B0604020202020204"/>
              <a:cs typeface="Arial" panose="020B0604020202020204"/>
            </a:endParaRPr>
          </a:p>
          <a:p>
            <a:pPr marL="12700">
              <a:lnSpc>
                <a:spcPts val="2510"/>
              </a:lnSpc>
            </a:pPr>
            <a:r>
              <a:rPr sz="2200" spc="-5" dirty="0">
                <a:latin typeface="Arial" panose="020B0604020202020204"/>
                <a:cs typeface="Arial" panose="020B0604020202020204"/>
              </a:rPr>
              <a:t>статистики</a:t>
            </a:r>
            <a:r>
              <a:rPr sz="2200" spc="-15" dirty="0">
                <a:latin typeface="Arial" panose="020B0604020202020204"/>
                <a:cs typeface="Arial" panose="020B0604020202020204"/>
              </a:rPr>
              <a:t> </a:t>
            </a:r>
            <a:r>
              <a:rPr sz="2200" spc="-5" dirty="0">
                <a:latin typeface="Arial" panose="020B0604020202020204"/>
                <a:cs typeface="Arial" panose="020B0604020202020204"/>
              </a:rPr>
              <a:t>производительности…</a:t>
            </a:r>
            <a:endParaRPr sz="2200" dirty="0">
              <a:latin typeface="Arial" panose="020B0604020202020204"/>
              <a:cs typeface="Arial" panose="020B0604020202020204"/>
            </a:endParaRPr>
          </a:p>
          <a:p>
            <a:pPr marL="3143250">
              <a:spcBef>
                <a:spcPts val="795"/>
              </a:spcBef>
            </a:pPr>
            <a:r>
              <a:rPr sz="2200" i="1" spc="-5" dirty="0">
                <a:latin typeface="Arial" panose="020B0604020202020204"/>
                <a:cs typeface="Arial" panose="020B0604020202020204"/>
              </a:rPr>
              <a:t>Роберт Солоу, </a:t>
            </a:r>
            <a:r>
              <a:rPr lang="en-US" sz="2200" i="1" spc="-5" dirty="0">
                <a:latin typeface="Arial" panose="020B0604020202020204"/>
                <a:cs typeface="Arial" panose="020B0604020202020204"/>
              </a:rPr>
              <a:t>MIT, </a:t>
            </a:r>
            <a:r>
              <a:rPr sz="2200" i="1" spc="-5" dirty="0">
                <a:latin typeface="Arial" panose="020B0604020202020204"/>
                <a:cs typeface="Arial" panose="020B0604020202020204"/>
              </a:rPr>
              <a:t>1987</a:t>
            </a:r>
            <a:r>
              <a:rPr sz="2200" i="1" spc="-50" dirty="0">
                <a:latin typeface="Arial" panose="020B0604020202020204"/>
                <a:cs typeface="Arial" panose="020B0604020202020204"/>
              </a:rPr>
              <a:t> </a:t>
            </a:r>
            <a:r>
              <a:rPr sz="2200" i="1" spc="-10" dirty="0">
                <a:latin typeface="Arial" panose="020B0604020202020204"/>
                <a:cs typeface="Arial" panose="020B0604020202020204"/>
              </a:rPr>
              <a:t>г.</a:t>
            </a:r>
            <a:endParaRPr sz="2200" dirty="0">
              <a:latin typeface="Arial" panose="020B0604020202020204"/>
              <a:cs typeface="Arial" panose="020B0604020202020204"/>
            </a:endParaRPr>
          </a:p>
          <a:p>
            <a:pPr marR="5080" algn="r">
              <a:lnSpc>
                <a:spcPts val="1710"/>
              </a:lnSpc>
              <a:spcBef>
                <a:spcPts val="905"/>
              </a:spcBef>
            </a:pPr>
            <a:r>
              <a:rPr sz="1500" spc="-5" dirty="0">
                <a:latin typeface="Arial" panose="020B0604020202020204"/>
                <a:cs typeface="Arial" panose="020B0604020202020204"/>
              </a:rPr>
              <a:t>Solow </a:t>
            </a:r>
            <a:r>
              <a:rPr sz="1500" dirty="0">
                <a:latin typeface="Arial" panose="020B0604020202020204"/>
                <a:cs typeface="Arial" panose="020B0604020202020204"/>
              </a:rPr>
              <a:t>R.M. </a:t>
            </a:r>
            <a:r>
              <a:rPr sz="1500" spc="5" dirty="0">
                <a:latin typeface="Arial" panose="020B0604020202020204"/>
                <a:cs typeface="Arial" panose="020B0604020202020204"/>
              </a:rPr>
              <a:t>We’d </a:t>
            </a:r>
            <a:r>
              <a:rPr sz="1500" spc="-5" dirty="0">
                <a:latin typeface="Arial" panose="020B0604020202020204"/>
                <a:cs typeface="Arial" panose="020B0604020202020204"/>
              </a:rPr>
              <a:t>Better </a:t>
            </a:r>
            <a:r>
              <a:rPr sz="1500" spc="5" dirty="0">
                <a:latin typeface="Arial" panose="020B0604020202020204"/>
                <a:cs typeface="Arial" panose="020B0604020202020204"/>
              </a:rPr>
              <a:t>Watch </a:t>
            </a:r>
            <a:r>
              <a:rPr sz="1500" dirty="0">
                <a:latin typeface="Arial" panose="020B0604020202020204"/>
                <a:cs typeface="Arial" panose="020B0604020202020204"/>
              </a:rPr>
              <a:t>Out // </a:t>
            </a:r>
            <a:r>
              <a:rPr sz="1500" spc="-5" dirty="0">
                <a:latin typeface="Arial" panose="020B0604020202020204"/>
                <a:cs typeface="Arial" panose="020B0604020202020204"/>
              </a:rPr>
              <a:t>New </a:t>
            </a:r>
            <a:r>
              <a:rPr sz="1500" spc="-10" dirty="0">
                <a:latin typeface="Arial" panose="020B0604020202020204"/>
                <a:cs typeface="Arial" panose="020B0604020202020204"/>
              </a:rPr>
              <a:t>York </a:t>
            </a:r>
            <a:r>
              <a:rPr sz="1500" dirty="0">
                <a:latin typeface="Arial" panose="020B0604020202020204"/>
                <a:cs typeface="Arial" panose="020B0604020202020204"/>
              </a:rPr>
              <a:t>Times </a:t>
            </a:r>
            <a:r>
              <a:rPr sz="1500" spc="-5" dirty="0">
                <a:latin typeface="Arial" panose="020B0604020202020204"/>
                <a:cs typeface="Arial" panose="020B0604020202020204"/>
              </a:rPr>
              <a:t>Book</a:t>
            </a:r>
            <a:r>
              <a:rPr sz="1500" spc="-120" dirty="0">
                <a:latin typeface="Arial" panose="020B0604020202020204"/>
                <a:cs typeface="Arial" panose="020B0604020202020204"/>
              </a:rPr>
              <a:t> </a:t>
            </a:r>
            <a:r>
              <a:rPr sz="1500" spc="-5" dirty="0">
                <a:latin typeface="Arial" panose="020B0604020202020204"/>
                <a:cs typeface="Arial" panose="020B0604020202020204"/>
              </a:rPr>
              <a:t>Review.</a:t>
            </a:r>
            <a:endParaRPr sz="1500" dirty="0">
              <a:latin typeface="Arial" panose="020B0604020202020204"/>
              <a:cs typeface="Arial" panose="020B0604020202020204"/>
            </a:endParaRPr>
          </a:p>
          <a:p>
            <a:pPr marR="5080" algn="r">
              <a:lnSpc>
                <a:spcPts val="1710"/>
              </a:lnSpc>
            </a:pPr>
            <a:r>
              <a:rPr sz="1500" dirty="0">
                <a:latin typeface="Arial" panose="020B0604020202020204"/>
                <a:cs typeface="Arial" panose="020B0604020202020204"/>
              </a:rPr>
              <a:t>1987</a:t>
            </a:r>
          </a:p>
          <a:p>
            <a:pPr marL="12700" marR="416560">
              <a:lnSpc>
                <a:spcPts val="2380"/>
              </a:lnSpc>
            </a:pPr>
            <a:r>
              <a:rPr sz="2200" spc="-5" dirty="0" err="1">
                <a:latin typeface="Arial" panose="020B0604020202020204"/>
                <a:cs typeface="Arial" panose="020B0604020202020204"/>
              </a:rPr>
              <a:t>Как</a:t>
            </a:r>
            <a:r>
              <a:rPr sz="2200" spc="-5" dirty="0">
                <a:latin typeface="Arial" panose="020B0604020202020204"/>
                <a:cs typeface="Arial" panose="020B0604020202020204"/>
              </a:rPr>
              <a:t> исследования промышленного сектора,  так и сектора услуг (последний в то</a:t>
            </a:r>
            <a:r>
              <a:rPr sz="2200" spc="25" dirty="0">
                <a:latin typeface="Arial" panose="020B0604020202020204"/>
                <a:cs typeface="Arial" panose="020B0604020202020204"/>
              </a:rPr>
              <a:t> </a:t>
            </a:r>
            <a:r>
              <a:rPr sz="2200" spc="-10" dirty="0">
                <a:latin typeface="Arial" panose="020B0604020202020204"/>
                <a:cs typeface="Arial" panose="020B0604020202020204"/>
              </a:rPr>
              <a:t>время</a:t>
            </a:r>
            <a:endParaRPr sz="2200" dirty="0">
              <a:latin typeface="Arial" panose="020B0604020202020204"/>
              <a:cs typeface="Arial" panose="020B0604020202020204"/>
            </a:endParaRPr>
          </a:p>
          <a:p>
            <a:pPr marL="12700">
              <a:lnSpc>
                <a:spcPts val="2205"/>
              </a:lnSpc>
            </a:pPr>
            <a:r>
              <a:rPr sz="2200" spc="-5" dirty="0">
                <a:latin typeface="Arial" panose="020B0604020202020204"/>
                <a:cs typeface="Arial" panose="020B0604020202020204"/>
              </a:rPr>
              <a:t>был потребителем </a:t>
            </a:r>
            <a:r>
              <a:rPr sz="2200" spc="-10" dirty="0">
                <a:latin typeface="Arial" panose="020B0604020202020204"/>
                <a:cs typeface="Arial" panose="020B0604020202020204"/>
              </a:rPr>
              <a:t>80% </a:t>
            </a:r>
            <a:r>
              <a:rPr sz="2200" spc="-5" dirty="0">
                <a:latin typeface="Arial" panose="020B0604020202020204"/>
                <a:cs typeface="Arial" panose="020B0604020202020204"/>
              </a:rPr>
              <a:t>инвестиций в ИТ),</a:t>
            </a:r>
            <a:r>
              <a:rPr sz="2200" spc="75" dirty="0">
                <a:latin typeface="Arial" panose="020B0604020202020204"/>
                <a:cs typeface="Arial" panose="020B0604020202020204"/>
              </a:rPr>
              <a:t> </a:t>
            </a:r>
            <a:r>
              <a:rPr sz="2200" spc="-10" dirty="0">
                <a:latin typeface="Arial" panose="020B0604020202020204"/>
                <a:cs typeface="Arial" panose="020B0604020202020204"/>
              </a:rPr>
              <a:t>не</a:t>
            </a:r>
            <a:endParaRPr sz="2200" dirty="0">
              <a:latin typeface="Arial" panose="020B0604020202020204"/>
              <a:cs typeface="Arial" panose="020B0604020202020204"/>
            </a:endParaRPr>
          </a:p>
          <a:p>
            <a:pPr marL="12700">
              <a:lnSpc>
                <a:spcPts val="2375"/>
              </a:lnSpc>
            </a:pPr>
            <a:r>
              <a:rPr sz="2200" spc="-5" dirty="0">
                <a:latin typeface="Arial" panose="020B0604020202020204"/>
                <a:cs typeface="Arial" panose="020B0604020202020204"/>
              </a:rPr>
              <a:t>выявили положительного </a:t>
            </a:r>
            <a:r>
              <a:rPr sz="2200" spc="-10" dirty="0">
                <a:latin typeface="Arial" panose="020B0604020202020204"/>
                <a:cs typeface="Arial" panose="020B0604020202020204"/>
              </a:rPr>
              <a:t>влияния </a:t>
            </a:r>
            <a:r>
              <a:rPr sz="2200" spc="-5" dirty="0">
                <a:latin typeface="Arial" panose="020B0604020202020204"/>
                <a:cs typeface="Arial" panose="020B0604020202020204"/>
              </a:rPr>
              <a:t>ИТ</a:t>
            </a:r>
            <a:r>
              <a:rPr sz="2200" spc="75" dirty="0">
                <a:latin typeface="Arial" panose="020B0604020202020204"/>
                <a:cs typeface="Arial" panose="020B0604020202020204"/>
              </a:rPr>
              <a:t> </a:t>
            </a:r>
            <a:r>
              <a:rPr sz="2200" spc="-10" dirty="0">
                <a:latin typeface="Arial" panose="020B0604020202020204"/>
                <a:cs typeface="Arial" panose="020B0604020202020204"/>
              </a:rPr>
              <a:t>на</a:t>
            </a:r>
            <a:endParaRPr sz="2200" dirty="0">
              <a:latin typeface="Arial" panose="020B0604020202020204"/>
              <a:cs typeface="Arial" panose="020B0604020202020204"/>
            </a:endParaRPr>
          </a:p>
          <a:p>
            <a:pPr marL="12700" marR="1102360">
              <a:lnSpc>
                <a:spcPts val="2380"/>
              </a:lnSpc>
              <a:spcBef>
                <a:spcPts val="165"/>
              </a:spcBef>
            </a:pPr>
            <a:r>
              <a:rPr sz="2200" spc="-5" dirty="0">
                <a:latin typeface="Arial" panose="020B0604020202020204"/>
                <a:cs typeface="Arial" panose="020B0604020202020204"/>
              </a:rPr>
              <a:t>производительность и эффективность  компаний.</a:t>
            </a:r>
            <a:endParaRPr sz="2200" dirty="0">
              <a:latin typeface="Arial" panose="020B0604020202020204"/>
              <a:cs typeface="Arial" panose="020B0604020202020204"/>
            </a:endParaRPr>
          </a:p>
          <a:p>
            <a:pPr marL="288290">
              <a:spcBef>
                <a:spcPts val="755"/>
              </a:spcBef>
            </a:pPr>
            <a:r>
              <a:rPr sz="2200" i="1" spc="-5" dirty="0" err="1">
                <a:latin typeface="Arial" panose="020B0604020202020204"/>
                <a:cs typeface="Arial" panose="020B0604020202020204"/>
              </a:rPr>
              <a:t>Профессор</a:t>
            </a:r>
            <a:r>
              <a:rPr lang="en-US" sz="2200" i="1" spc="-5" dirty="0">
                <a:latin typeface="Arial" panose="020B0604020202020204"/>
                <a:cs typeface="Arial" panose="020B0604020202020204"/>
              </a:rPr>
              <a:t> (Stanford) </a:t>
            </a:r>
            <a:r>
              <a:rPr sz="2200" i="1" spc="-5" dirty="0" err="1">
                <a:latin typeface="Arial" panose="020B0604020202020204"/>
                <a:cs typeface="Arial" panose="020B0604020202020204"/>
              </a:rPr>
              <a:t>Эрик</a:t>
            </a:r>
            <a:r>
              <a:rPr sz="2200" i="1" spc="-5" dirty="0">
                <a:latin typeface="Arial" panose="020B0604020202020204"/>
                <a:cs typeface="Arial" panose="020B0604020202020204"/>
              </a:rPr>
              <a:t> Бринйолфссон, 1993</a:t>
            </a:r>
            <a:r>
              <a:rPr sz="2200" i="1" spc="45" dirty="0">
                <a:latin typeface="Arial" panose="020B0604020202020204"/>
                <a:cs typeface="Arial" panose="020B0604020202020204"/>
              </a:rPr>
              <a:t> </a:t>
            </a:r>
            <a:r>
              <a:rPr sz="2200" i="1" spc="-10" dirty="0">
                <a:latin typeface="Arial" panose="020B0604020202020204"/>
                <a:cs typeface="Arial" panose="020B0604020202020204"/>
              </a:rPr>
              <a:t>г.</a:t>
            </a:r>
            <a:endParaRPr lang="ru-RU" sz="2200" i="1" spc="-10" dirty="0">
              <a:latin typeface="Arial" panose="020B0604020202020204"/>
              <a:cs typeface="Arial" panose="020B0604020202020204"/>
            </a:endParaRPr>
          </a:p>
          <a:p>
            <a:pPr marL="288290">
              <a:spcBef>
                <a:spcPts val="755"/>
              </a:spcBef>
            </a:pPr>
            <a:r>
              <a:rPr lang="en-US" sz="2200" dirty="0">
                <a:latin typeface="Arial" panose="020B0604020202020204"/>
                <a:cs typeface="Arial" panose="020B0604020202020204"/>
                <a:hlinkClick r:id="rId3"/>
              </a:rPr>
              <a:t>https://www.brynjolfsson.com/</a:t>
            </a:r>
            <a:endParaRPr lang="ru-RU" sz="2200" i="1" spc="-10" dirty="0">
              <a:latin typeface="Arial" panose="020B0604020202020204"/>
              <a:cs typeface="Arial" panose="020B0604020202020204"/>
            </a:endParaRPr>
          </a:p>
          <a:p>
            <a:pPr marR="10795" algn="r">
              <a:lnSpc>
                <a:spcPts val="1685"/>
              </a:lnSpc>
              <a:spcBef>
                <a:spcPts val="905"/>
              </a:spcBef>
            </a:pPr>
            <a:r>
              <a:rPr sz="1500" spc="-5" dirty="0">
                <a:latin typeface="Arial" panose="020B0604020202020204"/>
                <a:cs typeface="Arial" panose="020B0604020202020204"/>
              </a:rPr>
              <a:t>Brynjolfsson E. The Productivity </a:t>
            </a:r>
            <a:r>
              <a:rPr sz="1500" dirty="0">
                <a:latin typeface="Arial" panose="020B0604020202020204"/>
                <a:cs typeface="Arial" panose="020B0604020202020204"/>
              </a:rPr>
              <a:t>Paradox of Information</a:t>
            </a:r>
            <a:r>
              <a:rPr sz="1500" spc="-15" dirty="0">
                <a:latin typeface="Arial" panose="020B0604020202020204"/>
                <a:cs typeface="Arial" panose="020B0604020202020204"/>
              </a:rPr>
              <a:t> </a:t>
            </a:r>
            <a:r>
              <a:rPr sz="1500" spc="-5" dirty="0">
                <a:latin typeface="Arial" panose="020B0604020202020204"/>
                <a:cs typeface="Arial" panose="020B0604020202020204"/>
              </a:rPr>
              <a:t>Technology:</a:t>
            </a:r>
            <a:endParaRPr sz="1500" dirty="0">
              <a:latin typeface="Arial" panose="020B0604020202020204"/>
              <a:cs typeface="Arial" panose="020B0604020202020204"/>
            </a:endParaRPr>
          </a:p>
          <a:p>
            <a:pPr marR="5080" algn="r">
              <a:lnSpc>
                <a:spcPts val="1685"/>
              </a:lnSpc>
            </a:pPr>
            <a:r>
              <a:rPr sz="1500" spc="-5" dirty="0">
                <a:latin typeface="Arial" panose="020B0604020202020204"/>
                <a:cs typeface="Arial" panose="020B0604020202020204"/>
              </a:rPr>
              <a:t>Review and Assessment </a:t>
            </a:r>
            <a:r>
              <a:rPr sz="1500" dirty="0">
                <a:latin typeface="Arial" panose="020B0604020202020204"/>
                <a:cs typeface="Arial" panose="020B0604020202020204"/>
              </a:rPr>
              <a:t>// Communications of </a:t>
            </a:r>
            <a:r>
              <a:rPr sz="1500" spc="-5" dirty="0">
                <a:latin typeface="Arial" panose="020B0604020202020204"/>
                <a:cs typeface="Arial" panose="020B0604020202020204"/>
              </a:rPr>
              <a:t>The ACM. </a:t>
            </a:r>
            <a:r>
              <a:rPr sz="1500" dirty="0">
                <a:latin typeface="Arial" panose="020B0604020202020204"/>
                <a:cs typeface="Arial" panose="020B0604020202020204"/>
              </a:rPr>
              <a:t>–</a:t>
            </a:r>
            <a:r>
              <a:rPr sz="1500" spc="-10" dirty="0">
                <a:latin typeface="Arial" panose="020B0604020202020204"/>
                <a:cs typeface="Arial" panose="020B0604020202020204"/>
              </a:rPr>
              <a:t> </a:t>
            </a:r>
            <a:r>
              <a:rPr sz="1500" dirty="0">
                <a:latin typeface="Arial" panose="020B0604020202020204"/>
                <a:cs typeface="Arial" panose="020B0604020202020204"/>
              </a:rPr>
              <a:t>1993</a:t>
            </a:r>
          </a:p>
        </p:txBody>
      </p:sp>
      <p:sp>
        <p:nvSpPr>
          <p:cNvPr id="6" name="object 6"/>
          <p:cNvSpPr/>
          <p:nvPr/>
        </p:nvSpPr>
        <p:spPr>
          <a:xfrm>
            <a:off x="786352" y="1906122"/>
            <a:ext cx="1727586" cy="2110772"/>
          </a:xfrm>
          <a:prstGeom prst="rect">
            <a:avLst/>
          </a:prstGeom>
          <a:blipFill>
            <a:blip r:embed="rId4" cstate="print"/>
            <a:stretch>
              <a:fillRect/>
            </a:stretch>
          </a:blipFill>
        </p:spPr>
        <p:txBody>
          <a:bodyPr wrap="square" lIns="0" tIns="0" rIns="0" bIns="0" rtlCol="0"/>
          <a:lstStyle/>
          <a:p>
            <a:endParaRPr/>
          </a:p>
        </p:txBody>
      </p:sp>
      <p:sp>
        <p:nvSpPr>
          <p:cNvPr id="7" name="object 7"/>
          <p:cNvSpPr/>
          <p:nvPr/>
        </p:nvSpPr>
        <p:spPr>
          <a:xfrm>
            <a:off x="786352" y="4302490"/>
            <a:ext cx="1727586" cy="2110772"/>
          </a:xfrm>
          <a:prstGeom prst="rect">
            <a:avLst/>
          </a:prstGeom>
          <a:blipFill>
            <a:blip r:embed="rId5" cstate="print"/>
            <a:stretch>
              <a:fillRect/>
            </a:stretch>
          </a:blipFill>
        </p:spPr>
        <p:txBody>
          <a:bodyPr wrap="square" lIns="0" tIns="0" rIns="0" bIns="0" rtlCol="0"/>
          <a:lstStyle/>
          <a:p>
            <a:endParaRPr/>
          </a:p>
        </p:txBody>
      </p:sp>
      <p:pic>
        <p:nvPicPr>
          <p:cNvPr id="4" name="Рисунок 3">
            <a:extLst>
              <a:ext uri="{FF2B5EF4-FFF2-40B4-BE49-F238E27FC236}">
                <a16:creationId xmlns:a16="http://schemas.microsoft.com/office/drawing/2014/main" id="{7273BBC5-298F-19A3-969B-A30540DAAB4A}"/>
              </a:ext>
            </a:extLst>
          </p:cNvPr>
          <p:cNvPicPr>
            <a:picLocks noChangeAspect="1"/>
          </p:cNvPicPr>
          <p:nvPr/>
        </p:nvPicPr>
        <p:blipFill>
          <a:blip r:embed="rId6"/>
          <a:stretch>
            <a:fillRect/>
          </a:stretch>
        </p:blipFill>
        <p:spPr>
          <a:xfrm>
            <a:off x="-213424" y="5507672"/>
            <a:ext cx="1475360" cy="1475360"/>
          </a:xfrm>
          <a:prstGeom prst="rect">
            <a:avLst/>
          </a:prstGeom>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10"/>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anose="020B0604020202020204" pitchFamily="34" charset="0"/>
                <a:cs typeface="Arial" panose="020B0604020202020204" pitchFamily="34" charset="0"/>
              </a:rPr>
              <a:t>40</a:t>
            </a:fld>
            <a:endParaRPr lang="ru-RU" sz="2400" b="1" dirty="0">
              <a:solidFill>
                <a:schemeClr val="tx1"/>
              </a:solidFill>
              <a:latin typeface="Arial" panose="020B0604020202020204" pitchFamily="34" charset="0"/>
              <a:cs typeface="Arial" panose="020B0604020202020204" pitchFamily="34" charset="0"/>
            </a:endParaRPr>
          </a:p>
        </p:txBody>
      </p:sp>
      <p:graphicFrame>
        <p:nvGraphicFramePr>
          <p:cNvPr id="6" name="Объект 5"/>
          <p:cNvGraphicFramePr>
            <a:graphicFrameLocks noChangeAspect="1"/>
          </p:cNvGraphicFramePr>
          <p:nvPr/>
        </p:nvGraphicFramePr>
        <p:xfrm>
          <a:off x="5765800" y="374650"/>
          <a:ext cx="6232525" cy="6286500"/>
        </p:xfrm>
        <a:graphic>
          <a:graphicData uri="http://schemas.openxmlformats.org/presentationml/2006/ole">
            <mc:AlternateContent xmlns:mc="http://schemas.openxmlformats.org/markup-compatibility/2006">
              <mc:Choice xmlns:v="urn:schemas-microsoft-com:vml" Requires="v">
                <p:oleObj name="Visio" r:id="rId3" imgW="5311140" imgH="5356860" progId="Visio.Drawing.15">
                  <p:embed/>
                </p:oleObj>
              </mc:Choice>
              <mc:Fallback>
                <p:oleObj name="Visio" r:id="rId3" imgW="5311140" imgH="5356860" progId="Visio.Drawing.15">
                  <p:embed/>
                  <p:pic>
                    <p:nvPicPr>
                      <p:cNvPr id="6" name="Объект 5"/>
                      <p:cNvPicPr/>
                      <p:nvPr/>
                    </p:nvPicPr>
                    <p:blipFill>
                      <a:blip r:embed="rId4"/>
                      <a:stretch>
                        <a:fillRect/>
                      </a:stretch>
                    </p:blipFill>
                    <p:spPr>
                      <a:xfrm>
                        <a:off x="5765800" y="374650"/>
                        <a:ext cx="6232525" cy="6286500"/>
                      </a:xfrm>
                      <a:prstGeom prst="rect">
                        <a:avLst/>
                      </a:prstGeom>
                    </p:spPr>
                  </p:pic>
                </p:oleObj>
              </mc:Fallback>
            </mc:AlternateContent>
          </a:graphicData>
        </a:graphic>
      </p:graphicFrame>
      <p:graphicFrame>
        <p:nvGraphicFramePr>
          <p:cNvPr id="8" name="Объект 7"/>
          <p:cNvGraphicFramePr>
            <a:graphicFrameLocks noChangeAspect="1"/>
          </p:cNvGraphicFramePr>
          <p:nvPr/>
        </p:nvGraphicFramePr>
        <p:xfrm>
          <a:off x="627397" y="1020763"/>
          <a:ext cx="3687762" cy="2955925"/>
        </p:xfrm>
        <a:graphic>
          <a:graphicData uri="http://schemas.openxmlformats.org/presentationml/2006/ole">
            <mc:AlternateContent xmlns:mc="http://schemas.openxmlformats.org/markup-compatibility/2006">
              <mc:Choice xmlns:v="urn:schemas-microsoft-com:vml" Requires="v">
                <p:oleObj name="Visio" r:id="rId5" imgW="3145155" imgH="2522855" progId="Visio.Drawing.15">
                  <p:embed/>
                </p:oleObj>
              </mc:Choice>
              <mc:Fallback>
                <p:oleObj name="Visio" r:id="rId5" imgW="3145155" imgH="2522855" progId="Visio.Drawing.15">
                  <p:embed/>
                  <p:pic>
                    <p:nvPicPr>
                      <p:cNvPr id="8" name="Объект 7"/>
                      <p:cNvPicPr/>
                      <p:nvPr/>
                    </p:nvPicPr>
                    <p:blipFill>
                      <a:blip r:embed="rId6"/>
                      <a:stretch>
                        <a:fillRect/>
                      </a:stretch>
                    </p:blipFill>
                    <p:spPr>
                      <a:xfrm>
                        <a:off x="627397" y="1020763"/>
                        <a:ext cx="3687762" cy="2955925"/>
                      </a:xfrm>
                      <a:prstGeom prst="rect">
                        <a:avLst/>
                      </a:prstGeom>
                    </p:spPr>
                  </p:pic>
                </p:oleObj>
              </mc:Fallback>
            </mc:AlternateContent>
          </a:graphicData>
        </a:graphic>
      </p:graphicFrame>
      <p:graphicFrame>
        <p:nvGraphicFramePr>
          <p:cNvPr id="9" name="Объект 8"/>
          <p:cNvGraphicFramePr>
            <a:graphicFrameLocks noChangeAspect="1"/>
          </p:cNvGraphicFramePr>
          <p:nvPr/>
        </p:nvGraphicFramePr>
        <p:xfrm>
          <a:off x="2167940" y="3517900"/>
          <a:ext cx="2255837" cy="2338387"/>
        </p:xfrm>
        <a:graphic>
          <a:graphicData uri="http://schemas.openxmlformats.org/presentationml/2006/ole">
            <mc:AlternateContent xmlns:mc="http://schemas.openxmlformats.org/markup-compatibility/2006">
              <mc:Choice xmlns:v="urn:schemas-microsoft-com:vml" Requires="v">
                <p:oleObj name="Visio" r:id="rId7" imgW="1925955" imgH="1997710" progId="Visio.Drawing.15">
                  <p:embed/>
                </p:oleObj>
              </mc:Choice>
              <mc:Fallback>
                <p:oleObj name="Visio" r:id="rId7" imgW="1925955" imgH="1997710" progId="Visio.Drawing.15">
                  <p:embed/>
                  <p:pic>
                    <p:nvPicPr>
                      <p:cNvPr id="9" name="Объект 8"/>
                      <p:cNvPicPr/>
                      <p:nvPr/>
                    </p:nvPicPr>
                    <p:blipFill>
                      <a:blip r:embed="rId8"/>
                      <a:stretch>
                        <a:fillRect/>
                      </a:stretch>
                    </p:blipFill>
                    <p:spPr>
                      <a:xfrm>
                        <a:off x="2167940" y="3517900"/>
                        <a:ext cx="2255837" cy="2338387"/>
                      </a:xfrm>
                      <a:prstGeom prst="rect">
                        <a:avLst/>
                      </a:prstGeom>
                    </p:spPr>
                  </p:pic>
                </p:oleObj>
              </mc:Fallback>
            </mc:AlternateContent>
          </a:graphicData>
        </a:graphic>
      </p:graphicFrame>
      <p:sp>
        <p:nvSpPr>
          <p:cNvPr id="2" name="Подзаголовок 6">
            <a:extLst>
              <a:ext uri="{FF2B5EF4-FFF2-40B4-BE49-F238E27FC236}">
                <a16:creationId xmlns:a16="http://schemas.microsoft.com/office/drawing/2014/main" id="{99AAB5A7-3202-E94F-978F-1EEA0FB16D83}"/>
              </a:ext>
            </a:extLst>
          </p:cNvPr>
          <p:cNvSpPr txBox="1">
            <a:spLocks/>
          </p:cNvSpPr>
          <p:nvPr/>
        </p:nvSpPr>
        <p:spPr>
          <a:xfrm>
            <a:off x="119811" y="261901"/>
            <a:ext cx="11952377" cy="89835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ru-RU" sz="3200" dirty="0">
                <a:solidFill>
                  <a:srgbClr val="374151"/>
                </a:solidFill>
                <a:latin typeface="Times New Roman" panose="02020603050405020304" pitchFamily="18" charset="0"/>
                <a:cs typeface="Times New Roman" panose="02020603050405020304" pitchFamily="18" charset="0"/>
              </a:rPr>
              <a:t>Схемы использования информации при функционировании систем. </a:t>
            </a:r>
            <a:endParaRPr lang="en-US" sz="3200" dirty="0">
              <a:solidFill>
                <a:srgbClr val="374151"/>
              </a:solidFill>
              <a:latin typeface="Times New Roman" panose="02020603050405020304" pitchFamily="18" charset="0"/>
              <a:cs typeface="Times New Roman" panose="02020603050405020304" pitchFamily="18" charset="0"/>
            </a:endParaRPr>
          </a:p>
        </p:txBody>
      </p:sp>
      <p:pic>
        <p:nvPicPr>
          <p:cNvPr id="3" name="Рисунок 2">
            <a:extLst>
              <a:ext uri="{FF2B5EF4-FFF2-40B4-BE49-F238E27FC236}">
                <a16:creationId xmlns:a16="http://schemas.microsoft.com/office/drawing/2014/main" id="{F30C8ABB-A6C3-5520-5B8A-D6EE7C1A2C9A}"/>
              </a:ext>
            </a:extLst>
          </p:cNvPr>
          <p:cNvPicPr>
            <a:picLocks noChangeAspect="1"/>
          </p:cNvPicPr>
          <p:nvPr/>
        </p:nvPicPr>
        <p:blipFill>
          <a:blip r:embed="rId9"/>
          <a:stretch>
            <a:fillRect/>
          </a:stretch>
        </p:blipFill>
        <p:spPr>
          <a:xfrm>
            <a:off x="21569" y="5213222"/>
            <a:ext cx="1475360" cy="14753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4191"/>
    </mc:Choice>
    <mc:Fallback xmlns="">
      <p:transition spd="slow" advTm="64191"/>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Объект 5"/>
          <p:cNvGraphicFramePr>
            <a:graphicFrameLocks noChangeAspect="1"/>
          </p:cNvGraphicFramePr>
          <p:nvPr>
            <p:extLst>
              <p:ext uri="{D42A27DB-BD31-4B8C-83A1-F6EECF244321}">
                <p14:modId xmlns:p14="http://schemas.microsoft.com/office/powerpoint/2010/main" val="3207048518"/>
              </p:ext>
            </p:extLst>
          </p:nvPr>
        </p:nvGraphicFramePr>
        <p:xfrm>
          <a:off x="792975" y="1307410"/>
          <a:ext cx="6554229" cy="4103533"/>
        </p:xfrm>
        <a:graphic>
          <a:graphicData uri="http://schemas.openxmlformats.org/presentationml/2006/ole">
            <mc:AlternateContent xmlns:mc="http://schemas.openxmlformats.org/markup-compatibility/2006">
              <mc:Choice xmlns:v="urn:schemas-microsoft-com:vml" Requires="v">
                <p:oleObj name="Visio" r:id="rId3" imgW="4967605" imgH="3112770" progId="Visio.Drawing.15">
                  <p:embed/>
                </p:oleObj>
              </mc:Choice>
              <mc:Fallback>
                <p:oleObj name="Visio" r:id="rId3" imgW="4967605" imgH="3112770" progId="Visio.Drawing.15">
                  <p:embed/>
                  <p:pic>
                    <p:nvPicPr>
                      <p:cNvPr id="6" name="Объект 5"/>
                      <p:cNvPicPr/>
                      <p:nvPr/>
                    </p:nvPicPr>
                    <p:blipFill>
                      <a:blip r:embed="rId4"/>
                      <a:stretch>
                        <a:fillRect/>
                      </a:stretch>
                    </p:blipFill>
                    <p:spPr>
                      <a:xfrm>
                        <a:off x="792975" y="1307410"/>
                        <a:ext cx="6554229" cy="4103533"/>
                      </a:xfrm>
                      <a:prstGeom prst="rect">
                        <a:avLst/>
                      </a:prstGeom>
                    </p:spPr>
                  </p:pic>
                </p:oleObj>
              </mc:Fallback>
            </mc:AlternateContent>
          </a:graphicData>
        </a:graphic>
      </p:graphicFrame>
      <p:graphicFrame>
        <p:nvGraphicFramePr>
          <p:cNvPr id="13" name="Объект 12"/>
          <p:cNvGraphicFramePr>
            <a:graphicFrameLocks noChangeAspect="1"/>
          </p:cNvGraphicFramePr>
          <p:nvPr/>
        </p:nvGraphicFramePr>
        <p:xfrm>
          <a:off x="6321913" y="781927"/>
          <a:ext cx="5353050" cy="4395788"/>
        </p:xfrm>
        <a:graphic>
          <a:graphicData uri="http://schemas.openxmlformats.org/presentationml/2006/ole">
            <mc:AlternateContent xmlns:mc="http://schemas.openxmlformats.org/markup-compatibility/2006">
              <mc:Choice xmlns:v="urn:schemas-microsoft-com:vml" Requires="v">
                <p:oleObj name="Visio" r:id="rId5" imgW="2827655" imgH="2321560" progId="Visio.Drawing.15">
                  <p:embed/>
                </p:oleObj>
              </mc:Choice>
              <mc:Fallback>
                <p:oleObj name="Visio" r:id="rId5" imgW="2827655" imgH="2321560" progId="Visio.Drawing.15">
                  <p:embed/>
                  <p:pic>
                    <p:nvPicPr>
                      <p:cNvPr id="13" name="Объект 12"/>
                      <p:cNvPicPr/>
                      <p:nvPr/>
                    </p:nvPicPr>
                    <p:blipFill>
                      <a:blip r:embed="rId6"/>
                      <a:stretch>
                        <a:fillRect/>
                      </a:stretch>
                    </p:blipFill>
                    <p:spPr>
                      <a:xfrm>
                        <a:off x="6321913" y="781927"/>
                        <a:ext cx="5353050" cy="4395788"/>
                      </a:xfrm>
                      <a:prstGeom prst="rect">
                        <a:avLst/>
                      </a:prstGeom>
                    </p:spPr>
                  </p:pic>
                </p:oleObj>
              </mc:Fallback>
            </mc:AlternateContent>
          </a:graphicData>
        </a:graphic>
      </p:graphicFrame>
      <p:sp>
        <p:nvSpPr>
          <p:cNvPr id="3" name="Подзаголовок 6"/>
          <p:cNvSpPr txBox="1"/>
          <p:nvPr/>
        </p:nvSpPr>
        <p:spPr>
          <a:xfrm>
            <a:off x="630739" y="5410944"/>
            <a:ext cx="11333747" cy="89835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GB" dirty="0">
              <a:latin typeface="Calibri" panose="020F0502020204030204" pitchFamily="34" charset="0"/>
              <a:ea typeface="Times New Roman" panose="02020603050405020304" pitchFamily="18" charset="0"/>
              <a:cs typeface="Times New Roman" panose="02020603050405020304" pitchFamily="18" charset="0"/>
            </a:endParaRPr>
          </a:p>
          <a:p>
            <a:endParaRPr lang="ru-RU" dirty="0">
              <a:latin typeface="Calibri" panose="020F0502020204030204" pitchFamily="34" charset="0"/>
              <a:ea typeface="Times New Roman" panose="02020603050405020304" pitchFamily="18" charset="0"/>
              <a:cs typeface="Times New Roman" panose="02020603050405020304" pitchFamily="18" charset="0"/>
            </a:endParaRPr>
          </a:p>
          <a:p>
            <a:r>
              <a:rPr lang="en-US" dirty="0">
                <a:solidFill>
                  <a:srgbClr val="374151"/>
                </a:solidFill>
                <a:latin typeface="Söhne"/>
              </a:rPr>
              <a:t> </a:t>
            </a:r>
          </a:p>
          <a:p>
            <a:endParaRPr lang="en-US" dirty="0">
              <a:solidFill>
                <a:srgbClr val="374151"/>
              </a:solidFill>
              <a:latin typeface="Söhne"/>
            </a:endParaRPr>
          </a:p>
          <a:p>
            <a:endParaRPr lang="en-US" dirty="0">
              <a:solidFill>
                <a:srgbClr val="374151"/>
              </a:solidFill>
              <a:latin typeface="Söhne"/>
            </a:endParaRPr>
          </a:p>
          <a:p>
            <a:endParaRPr lang="en-US" dirty="0">
              <a:solidFill>
                <a:srgbClr val="374151"/>
              </a:solidFill>
              <a:latin typeface="Söhne"/>
            </a:endParaRPr>
          </a:p>
          <a:p>
            <a:endParaRPr lang="en-US" dirty="0">
              <a:solidFill>
                <a:srgbClr val="374151"/>
              </a:solidFill>
              <a:latin typeface="Söhne"/>
            </a:endParaRPr>
          </a:p>
          <a:p>
            <a:endParaRPr lang="en-US" dirty="0">
              <a:solidFill>
                <a:srgbClr val="374151"/>
              </a:solidFill>
              <a:latin typeface="Söhne"/>
            </a:endParaRPr>
          </a:p>
          <a:p>
            <a:endParaRPr lang="en-US" dirty="0">
              <a:solidFill>
                <a:srgbClr val="374151"/>
              </a:solidFill>
              <a:latin typeface="Söhne"/>
            </a:endParaRPr>
          </a:p>
          <a:p>
            <a:endParaRPr lang="en-US" dirty="0">
              <a:solidFill>
                <a:srgbClr val="374151"/>
              </a:solidFill>
              <a:latin typeface="Söhne"/>
            </a:endParaRPr>
          </a:p>
          <a:p>
            <a:endParaRPr lang="en-US" dirty="0">
              <a:solidFill>
                <a:srgbClr val="374151"/>
              </a:solidFill>
              <a:latin typeface="Söhne"/>
            </a:endParaRPr>
          </a:p>
          <a:p>
            <a:endParaRPr lang="en-US" dirty="0">
              <a:solidFill>
                <a:srgbClr val="374151"/>
              </a:solidFill>
              <a:latin typeface="Söhne"/>
            </a:endParaRPr>
          </a:p>
          <a:p>
            <a:endParaRPr lang="en-US" dirty="0">
              <a:solidFill>
                <a:srgbClr val="374151"/>
              </a:solidFill>
              <a:latin typeface="Söhne"/>
            </a:endParaRPr>
          </a:p>
          <a:p>
            <a:endParaRPr lang="en-US" dirty="0">
              <a:solidFill>
                <a:srgbClr val="374151"/>
              </a:solidFill>
              <a:latin typeface="Söhne"/>
            </a:endParaRPr>
          </a:p>
          <a:p>
            <a:endParaRPr lang="en-US" dirty="0">
              <a:solidFill>
                <a:srgbClr val="374151"/>
              </a:solidFill>
              <a:latin typeface="Söhne"/>
            </a:endParaRPr>
          </a:p>
          <a:p>
            <a:endParaRPr lang="en-US" dirty="0">
              <a:solidFill>
                <a:srgbClr val="374151"/>
              </a:solidFill>
              <a:latin typeface="Söhne"/>
            </a:endParaRPr>
          </a:p>
          <a:p>
            <a:endParaRPr lang="en-US" dirty="0">
              <a:solidFill>
                <a:srgbClr val="374151"/>
              </a:solidFill>
              <a:latin typeface="Söhne"/>
            </a:endParaRPr>
          </a:p>
          <a:p>
            <a:endParaRPr lang="en-US" dirty="0">
              <a:solidFill>
                <a:srgbClr val="374151"/>
              </a:solidFill>
              <a:latin typeface="Söhne"/>
            </a:endParaRPr>
          </a:p>
          <a:p>
            <a:endParaRPr lang="en-US" dirty="0">
              <a:solidFill>
                <a:srgbClr val="374151"/>
              </a:solidFill>
              <a:latin typeface="Söhne"/>
            </a:endParaRPr>
          </a:p>
          <a:p>
            <a:endParaRPr lang="en-US" dirty="0">
              <a:solidFill>
                <a:srgbClr val="374151"/>
              </a:solidFill>
              <a:latin typeface="Söhne"/>
            </a:endParaRPr>
          </a:p>
          <a:p>
            <a:endParaRPr lang="en-US" dirty="0">
              <a:solidFill>
                <a:srgbClr val="374151"/>
              </a:solidFill>
              <a:latin typeface="Söhne"/>
            </a:endParaRPr>
          </a:p>
          <a:p>
            <a:endParaRPr lang="en-US" dirty="0">
              <a:solidFill>
                <a:srgbClr val="374151"/>
              </a:solidFill>
              <a:latin typeface="Söhne"/>
            </a:endParaRPr>
          </a:p>
          <a:p>
            <a:endParaRPr lang="en-US" dirty="0">
              <a:solidFill>
                <a:srgbClr val="374151"/>
              </a:solidFill>
              <a:latin typeface="Söhne"/>
            </a:endParaRPr>
          </a:p>
          <a:p>
            <a:endParaRPr lang="en-US" dirty="0">
              <a:solidFill>
                <a:srgbClr val="374151"/>
              </a:solidFill>
              <a:latin typeface="Söhne"/>
            </a:endParaRPr>
          </a:p>
          <a:p>
            <a:endParaRPr lang="en-US" dirty="0">
              <a:solidFill>
                <a:srgbClr val="374151"/>
              </a:solidFill>
              <a:latin typeface="Söhne"/>
            </a:endParaRPr>
          </a:p>
          <a:p>
            <a:endParaRPr lang="en-US" dirty="0">
              <a:solidFill>
                <a:srgbClr val="374151"/>
              </a:solidFill>
              <a:latin typeface="Söhne"/>
            </a:endParaRPr>
          </a:p>
        </p:txBody>
      </p:sp>
      <p:sp>
        <p:nvSpPr>
          <p:cNvPr id="8" name="Подзаголовок 6">
            <a:extLst>
              <a:ext uri="{FF2B5EF4-FFF2-40B4-BE49-F238E27FC236}">
                <a16:creationId xmlns:a16="http://schemas.microsoft.com/office/drawing/2014/main" id="{D85485CA-0472-567E-8CA3-46613F0C7814}"/>
              </a:ext>
            </a:extLst>
          </p:cNvPr>
          <p:cNvSpPr txBox="1">
            <a:spLocks/>
          </p:cNvSpPr>
          <p:nvPr/>
        </p:nvSpPr>
        <p:spPr>
          <a:xfrm>
            <a:off x="167736" y="103366"/>
            <a:ext cx="11952377" cy="898358"/>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ru-RU" sz="3200" dirty="0">
                <a:solidFill>
                  <a:srgbClr val="374151"/>
                </a:solidFill>
                <a:latin typeface="Times New Roman" panose="02020603050405020304" pitchFamily="18" charset="0"/>
                <a:cs typeface="Times New Roman" panose="02020603050405020304" pitchFamily="18" charset="0"/>
              </a:rPr>
              <a:t>Схемы использования информации при функционировании систем </a:t>
            </a:r>
            <a:endParaRPr lang="en-US" sz="3200" dirty="0">
              <a:solidFill>
                <a:srgbClr val="374151"/>
              </a:solidFill>
              <a:latin typeface="Times New Roman" panose="02020603050405020304" pitchFamily="18" charset="0"/>
              <a:cs typeface="Times New Roman" panose="02020603050405020304" pitchFamily="18" charset="0"/>
            </a:endParaRPr>
          </a:p>
        </p:txBody>
      </p:sp>
      <p:sp>
        <p:nvSpPr>
          <p:cNvPr id="9" name="Номер слайда 10">
            <a:extLst>
              <a:ext uri="{FF2B5EF4-FFF2-40B4-BE49-F238E27FC236}">
                <a16:creationId xmlns:a16="http://schemas.microsoft.com/office/drawing/2014/main" id="{ED3EB7D4-1FD2-C1C6-3870-A44486093345}"/>
              </a:ext>
            </a:extLst>
          </p:cNvPr>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anose="020B0604020202020204" pitchFamily="34" charset="0"/>
                <a:cs typeface="Arial" panose="020B0604020202020204" pitchFamily="34" charset="0"/>
              </a:rPr>
              <a:t>41</a:t>
            </a:fld>
            <a:endParaRPr lang="ru-RU" sz="2400" b="1" dirty="0">
              <a:solidFill>
                <a:schemeClr val="tx1"/>
              </a:solidFill>
              <a:latin typeface="Arial" panose="020B0604020202020204" pitchFamily="34" charset="0"/>
              <a:cs typeface="Arial" panose="020B0604020202020204" pitchFamily="34" charset="0"/>
            </a:endParaRPr>
          </a:p>
        </p:txBody>
      </p:sp>
      <p:pic>
        <p:nvPicPr>
          <p:cNvPr id="2" name="Рисунок 1">
            <a:extLst>
              <a:ext uri="{FF2B5EF4-FFF2-40B4-BE49-F238E27FC236}">
                <a16:creationId xmlns:a16="http://schemas.microsoft.com/office/drawing/2014/main" id="{A81CEB99-A683-B724-949C-8EB33E73667D}"/>
              </a:ext>
            </a:extLst>
          </p:cNvPr>
          <p:cNvPicPr>
            <a:picLocks noChangeAspect="1"/>
          </p:cNvPicPr>
          <p:nvPr/>
        </p:nvPicPr>
        <p:blipFill>
          <a:blip r:embed="rId7"/>
          <a:stretch>
            <a:fillRect/>
          </a:stretch>
        </p:blipFill>
        <p:spPr>
          <a:xfrm>
            <a:off x="227514" y="5349112"/>
            <a:ext cx="1475360" cy="14753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8377"/>
    </mc:Choice>
    <mc:Fallback xmlns="">
      <p:transition spd="slow" advTm="28377"/>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Заголовок 1"/>
          <p:cNvSpPr>
            <a:spLocks noGrp="1"/>
          </p:cNvSpPr>
          <p:nvPr>
            <p:ph type="title"/>
          </p:nvPr>
        </p:nvSpPr>
        <p:spPr>
          <a:xfrm>
            <a:off x="221764" y="518160"/>
            <a:ext cx="11082105" cy="3926138"/>
          </a:xfrm>
        </p:spPr>
        <p:txBody>
          <a:bodyPr>
            <a:noAutofit/>
          </a:bodyPr>
          <a:lstStyle/>
          <a:p>
            <a:pPr>
              <a:lnSpc>
                <a:spcPct val="80000"/>
              </a:lnSpc>
              <a:spcBef>
                <a:spcPts val="0"/>
              </a:spcBef>
              <a:defRPr/>
            </a:pPr>
            <a:r>
              <a:rPr lang="en-US" sz="3600" b="1" dirty="0">
                <a:latin typeface="+mn-lt"/>
                <a:ea typeface="+mn-ea"/>
                <a:cs typeface="+mn-cs"/>
              </a:rPr>
              <a:t>Complexity Science</a:t>
            </a:r>
            <a:br>
              <a:rPr lang="en-US" sz="3600" b="1" dirty="0">
                <a:latin typeface="+mn-lt"/>
                <a:ea typeface="+mn-ea"/>
                <a:cs typeface="+mn-cs"/>
              </a:rPr>
            </a:br>
            <a:r>
              <a:rPr lang="en-US" sz="3600" b="1" dirty="0">
                <a:latin typeface="+mn-lt"/>
                <a:ea typeface="+mn-ea"/>
                <a:cs typeface="+mn-cs"/>
              </a:rPr>
              <a:t>Complex Responsive Processes</a:t>
            </a:r>
            <a:br>
              <a:rPr lang="en-US" sz="3600" b="1" dirty="0">
                <a:latin typeface="+mn-lt"/>
                <a:ea typeface="+mn-ea"/>
                <a:cs typeface="+mn-cs"/>
              </a:rPr>
            </a:br>
            <a:r>
              <a:rPr lang="en-US" sz="3600" b="1" dirty="0">
                <a:latin typeface="+mn-lt"/>
                <a:ea typeface="+mn-ea"/>
                <a:cs typeface="+mn-cs"/>
              </a:rPr>
              <a:t>Event Calculus</a:t>
            </a:r>
            <a:br>
              <a:rPr lang="en-US" sz="3600" b="1" dirty="0">
                <a:latin typeface="+mn-lt"/>
                <a:ea typeface="+mn-ea"/>
                <a:cs typeface="+mn-cs"/>
              </a:rPr>
            </a:br>
            <a:r>
              <a:rPr lang="en-US" sz="3600" b="1" dirty="0">
                <a:latin typeface="+mn-lt"/>
                <a:ea typeface="+mn-ea"/>
                <a:cs typeface="+mn-cs"/>
              </a:rPr>
              <a:t>Temporal Action Logics</a:t>
            </a:r>
            <a:br>
              <a:rPr lang="ru-RU" sz="3600" b="1" dirty="0">
                <a:latin typeface="+mn-lt"/>
                <a:ea typeface="+mn-ea"/>
                <a:cs typeface="+mn-cs"/>
              </a:rPr>
            </a:br>
            <a:r>
              <a:rPr lang="en-US" sz="3600" b="1" dirty="0">
                <a:latin typeface="+mn-lt"/>
                <a:ea typeface="+mn-ea"/>
                <a:cs typeface="+mn-cs"/>
              </a:rPr>
              <a:t>Decision Field Theory</a:t>
            </a:r>
            <a:br>
              <a:rPr lang="en-US" sz="3600" b="1" dirty="0">
                <a:latin typeface="+mn-lt"/>
                <a:ea typeface="+mn-ea"/>
                <a:cs typeface="+mn-cs"/>
              </a:rPr>
            </a:br>
            <a:r>
              <a:rPr lang="en-US" sz="3600" b="1" dirty="0">
                <a:latin typeface="+mn-lt"/>
                <a:ea typeface="+mn-ea"/>
                <a:cs typeface="+mn-cs"/>
              </a:rPr>
              <a:t>General Intelligence</a:t>
            </a:r>
            <a:br>
              <a:rPr lang="en-US" sz="3600" b="1" dirty="0">
                <a:latin typeface="+mn-lt"/>
                <a:ea typeface="+mn-ea"/>
                <a:cs typeface="+mn-cs"/>
              </a:rPr>
            </a:br>
            <a:r>
              <a:rPr lang="en-US" sz="3600" b="1" dirty="0">
                <a:latin typeface="+mn-lt"/>
                <a:ea typeface="+mn-ea"/>
                <a:cs typeface="+mn-cs"/>
              </a:rPr>
              <a:t>Dynamic Capability </a:t>
            </a:r>
            <a:br>
              <a:rPr lang="en-US" sz="3600" b="1" dirty="0">
                <a:latin typeface="+mn-lt"/>
                <a:ea typeface="+mn-ea"/>
                <a:cs typeface="+mn-cs"/>
              </a:rPr>
            </a:br>
            <a:r>
              <a:rPr lang="en-US" sz="3600" b="1" dirty="0">
                <a:latin typeface="+mn-lt"/>
                <a:ea typeface="+mn-ea"/>
                <a:cs typeface="+mn-cs"/>
              </a:rPr>
              <a:t>System potential theory</a:t>
            </a:r>
            <a:br>
              <a:rPr lang="en-US" sz="3600" b="1" dirty="0">
                <a:latin typeface="+mn-lt"/>
                <a:ea typeface="+mn-ea"/>
                <a:cs typeface="+mn-cs"/>
              </a:rPr>
            </a:br>
            <a:r>
              <a:rPr lang="en-US" sz="3600" b="1" dirty="0">
                <a:latin typeface="+mn-lt"/>
                <a:ea typeface="+mn-ea"/>
                <a:cs typeface="+mn-cs"/>
              </a:rPr>
              <a:t>Subjective Expected Utility</a:t>
            </a:r>
            <a:br>
              <a:rPr lang="en-US" sz="3600" b="1" dirty="0">
                <a:latin typeface="+mn-lt"/>
                <a:ea typeface="+mn-ea"/>
                <a:cs typeface="+mn-cs"/>
              </a:rPr>
            </a:br>
            <a:r>
              <a:rPr lang="en-US" sz="3600" b="1" dirty="0">
                <a:latin typeface="+mn-lt"/>
                <a:ea typeface="+mn-ea"/>
                <a:cs typeface="+mn-cs"/>
              </a:rPr>
              <a:t>CSCW Theory</a:t>
            </a:r>
            <a:br>
              <a:rPr lang="en-US" sz="3600" b="1" dirty="0">
                <a:latin typeface="+mn-lt"/>
                <a:ea typeface="+mn-ea"/>
                <a:cs typeface="+mn-cs"/>
              </a:rPr>
            </a:br>
            <a:r>
              <a:rPr lang="en-US" sz="3600" b="1" dirty="0">
                <a:latin typeface="+mn-lt"/>
                <a:ea typeface="+mn-ea"/>
                <a:cs typeface="+mn-cs"/>
              </a:rPr>
              <a:t>Grounded theory</a:t>
            </a:r>
          </a:p>
        </p:txBody>
      </p:sp>
      <p:sp>
        <p:nvSpPr>
          <p:cNvPr id="4" name="Номер слайда 10"/>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anose="020B0604020202020204" pitchFamily="34" charset="0"/>
                <a:cs typeface="Arial" panose="020B0604020202020204" pitchFamily="34" charset="0"/>
              </a:rPr>
              <a:t>42</a:t>
            </a:fld>
            <a:endParaRPr lang="ru-RU" sz="2400" b="1" dirty="0">
              <a:solidFill>
                <a:schemeClr val="tx1"/>
              </a:solidFill>
              <a:latin typeface="Arial" panose="020B0604020202020204" pitchFamily="34" charset="0"/>
              <a:cs typeface="Arial" panose="020B0604020202020204" pitchFamily="34" charset="0"/>
            </a:endParaRPr>
          </a:p>
        </p:txBody>
      </p:sp>
      <p:pic>
        <p:nvPicPr>
          <p:cNvPr id="7" name="Рисунок 6"/>
          <p:cNvPicPr>
            <a:picLocks noChangeAspect="1"/>
          </p:cNvPicPr>
          <p:nvPr/>
        </p:nvPicPr>
        <p:blipFill>
          <a:blip r:embed="rId3"/>
          <a:stretch>
            <a:fillRect/>
          </a:stretch>
        </p:blipFill>
        <p:spPr>
          <a:xfrm>
            <a:off x="5656164" y="518160"/>
            <a:ext cx="6461760" cy="4602480"/>
          </a:xfrm>
          <a:prstGeom prst="rect">
            <a:avLst/>
          </a:prstGeom>
        </p:spPr>
      </p:pic>
      <p:graphicFrame>
        <p:nvGraphicFramePr>
          <p:cNvPr id="2" name="Объект 1"/>
          <p:cNvGraphicFramePr>
            <a:graphicFrameLocks noChangeAspect="1"/>
          </p:cNvGraphicFramePr>
          <p:nvPr/>
        </p:nvGraphicFramePr>
        <p:xfrm>
          <a:off x="5656164" y="5944686"/>
          <a:ext cx="6634162" cy="996950"/>
        </p:xfrm>
        <a:graphic>
          <a:graphicData uri="http://schemas.openxmlformats.org/presentationml/2006/ole">
            <mc:AlternateContent xmlns:mc="http://schemas.openxmlformats.org/markup-compatibility/2006">
              <mc:Choice xmlns:v="urn:schemas-microsoft-com:vml" Requires="v">
                <p:oleObj name="Visio" r:id="rId4" imgW="4370705" imgH="661670" progId="Visio.Drawing.15">
                  <p:embed/>
                </p:oleObj>
              </mc:Choice>
              <mc:Fallback>
                <p:oleObj name="Visio" r:id="rId4" imgW="4370705" imgH="661670" progId="Visio.Drawing.15">
                  <p:embed/>
                  <p:pic>
                    <p:nvPicPr>
                      <p:cNvPr id="2" name="Объект 1"/>
                      <p:cNvPicPr/>
                      <p:nvPr/>
                    </p:nvPicPr>
                    <p:blipFill>
                      <a:blip r:embed="rId5"/>
                      <a:stretch>
                        <a:fillRect/>
                      </a:stretch>
                    </p:blipFill>
                    <p:spPr>
                      <a:xfrm>
                        <a:off x="5656164" y="5944686"/>
                        <a:ext cx="6634162" cy="996950"/>
                      </a:xfrm>
                      <a:prstGeom prst="rect">
                        <a:avLst/>
                      </a:prstGeom>
                    </p:spPr>
                  </p:pic>
                </p:oleObj>
              </mc:Fallback>
            </mc:AlternateContent>
          </a:graphicData>
        </a:graphic>
      </p:graphicFrame>
      <mc:AlternateContent xmlns:mc="http://schemas.openxmlformats.org/markup-compatibility/2006" xmlns:a14="http://schemas.microsoft.com/office/drawing/2010/main">
        <mc:Choice Requires="a14">
          <p:sp>
            <p:nvSpPr>
              <p:cNvPr id="6" name="TextBox 5"/>
              <p:cNvSpPr txBox="1"/>
              <p:nvPr/>
            </p:nvSpPr>
            <p:spPr>
              <a:xfrm>
                <a:off x="4145582" y="4102782"/>
                <a:ext cx="11630712" cy="1644104"/>
              </a:xfrm>
              <a:prstGeom prst="rect">
                <a:avLst/>
              </a:prstGeom>
              <a:noFill/>
            </p:spPr>
            <p:txBody>
              <a:bodyPr wrap="square">
                <a:spAutoFit/>
              </a:bodyPr>
              <a:lstStyle/>
              <a:p>
                <a:pPr>
                  <a:tabLst>
                    <a:tab pos="1890395" algn="ctr"/>
                    <a:tab pos="6032500" algn="r"/>
                  </a:tabLst>
                </a:pPr>
                <a14:m>
                  <m:oMath xmlns:m="http://schemas.openxmlformats.org/officeDocument/2006/math">
                    <m:sSub>
                      <m:sSubPr>
                        <m:ctrlPr>
                          <a:rPr lang="ru-RU" sz="2000" i="1" smtClean="0">
                            <a:solidFill>
                              <a:srgbClr val="000000"/>
                            </a:solidFill>
                            <a:effectLst/>
                            <a:latin typeface="Cambria Math" panose="02040503050406030204" pitchFamily="18" charset="0"/>
                            <a:ea typeface="Times New Roman" panose="02020603050405020304" pitchFamily="18" charset="0"/>
                          </a:rPr>
                        </m:ctrlPr>
                      </m:sSubPr>
                      <m:e>
                        <m:r>
                          <a:rPr lang="en-US" sz="2000" i="1">
                            <a:solidFill>
                              <a:srgbClr val="000000"/>
                            </a:solidFill>
                            <a:effectLst/>
                            <a:latin typeface="Cambria Math" panose="02040503050406030204" pitchFamily="18" charset="0"/>
                            <a:ea typeface="Times New Roman" panose="02020603050405020304" pitchFamily="18" charset="0"/>
                          </a:rPr>
                          <m:t>𝑝</m:t>
                        </m:r>
                      </m:e>
                      <m:sub>
                        <m:sSub>
                          <m:sSubPr>
                            <m:ctrlPr>
                              <a:rPr lang="ru-RU" sz="2000" i="1">
                                <a:solidFill>
                                  <a:srgbClr val="000000"/>
                                </a:solidFill>
                                <a:effectLst/>
                                <a:latin typeface="Cambria Math" panose="02040503050406030204" pitchFamily="18" charset="0"/>
                                <a:ea typeface="Times New Roman" panose="02020603050405020304" pitchFamily="18" charset="0"/>
                              </a:rPr>
                            </m:ctrlPr>
                          </m:sSubPr>
                          <m:e>
                            <m:r>
                              <a:rPr lang="en-US" sz="2000" i="1">
                                <a:solidFill>
                                  <a:srgbClr val="000000"/>
                                </a:solidFill>
                                <a:effectLst/>
                                <a:latin typeface="Cambria Math" panose="02040503050406030204" pitchFamily="18" charset="0"/>
                                <a:ea typeface="Times New Roman" panose="02020603050405020304" pitchFamily="18" charset="0"/>
                              </a:rPr>
                              <m:t>𝑛</m:t>
                            </m:r>
                          </m:e>
                          <m:sub>
                            <m:r>
                              <a:rPr lang="en-US" sz="2000" i="1">
                                <a:solidFill>
                                  <a:srgbClr val="000000"/>
                                </a:solidFill>
                                <a:effectLst/>
                                <a:latin typeface="Cambria Math" panose="02040503050406030204" pitchFamily="18" charset="0"/>
                                <a:ea typeface="Times New Roman" panose="02020603050405020304" pitchFamily="18" charset="0"/>
                              </a:rPr>
                              <m:t>𝑖</m:t>
                            </m:r>
                          </m:sub>
                        </m:sSub>
                      </m:sub>
                    </m:sSub>
                    <m:d>
                      <m:dPr>
                        <m:ctrlPr>
                          <a:rPr lang="ru-RU" sz="2000" i="1">
                            <a:solidFill>
                              <a:srgbClr val="000000"/>
                            </a:solidFill>
                            <a:effectLst/>
                            <a:latin typeface="Cambria Math" panose="02040503050406030204" pitchFamily="18" charset="0"/>
                            <a:ea typeface="Times New Roman" panose="02020603050405020304" pitchFamily="18" charset="0"/>
                          </a:rPr>
                        </m:ctrlPr>
                      </m:dPr>
                      <m:e>
                        <m:sSub>
                          <m:sSubPr>
                            <m:ctrlPr>
                              <a:rPr lang="ru-RU" sz="2000" i="1">
                                <a:solidFill>
                                  <a:srgbClr val="000000"/>
                                </a:solidFill>
                                <a:effectLst/>
                                <a:latin typeface="Cambria Math" panose="02040503050406030204" pitchFamily="18" charset="0"/>
                                <a:ea typeface="Times New Roman" panose="02020603050405020304" pitchFamily="18" charset="0"/>
                              </a:rPr>
                            </m:ctrlPr>
                          </m:sSubPr>
                          <m:e>
                            <m:r>
                              <a:rPr lang="en-US" sz="2000" i="1">
                                <a:solidFill>
                                  <a:srgbClr val="000000"/>
                                </a:solidFill>
                                <a:effectLst/>
                                <a:latin typeface="Cambria Math" panose="02040503050406030204" pitchFamily="18" charset="0"/>
                                <a:ea typeface="Times New Roman" panose="02020603050405020304" pitchFamily="18" charset="0"/>
                              </a:rPr>
                              <m:t>𝑐</m:t>
                            </m:r>
                          </m:e>
                          <m:sub>
                            <m:sSub>
                              <m:sSubPr>
                                <m:ctrlPr>
                                  <a:rPr lang="ru-RU" sz="2000" i="1">
                                    <a:solidFill>
                                      <a:srgbClr val="000000"/>
                                    </a:solidFill>
                                    <a:effectLst/>
                                    <a:latin typeface="Cambria Math" panose="02040503050406030204" pitchFamily="18" charset="0"/>
                                    <a:ea typeface="Times New Roman" panose="02020603050405020304" pitchFamily="18" charset="0"/>
                                  </a:rPr>
                                </m:ctrlPr>
                              </m:sSubPr>
                              <m:e>
                                <m:r>
                                  <a:rPr lang="en-US" sz="2000" i="1">
                                    <a:solidFill>
                                      <a:srgbClr val="000000"/>
                                    </a:solidFill>
                                    <a:effectLst/>
                                    <a:latin typeface="Cambria Math" panose="02040503050406030204" pitchFamily="18" charset="0"/>
                                    <a:ea typeface="Times New Roman" panose="02020603050405020304" pitchFamily="18" charset="0"/>
                                  </a:rPr>
                                  <m:t>𝑛</m:t>
                                </m:r>
                              </m:e>
                              <m:sub>
                                <m:r>
                                  <a:rPr lang="en-US" sz="2000" i="1">
                                    <a:solidFill>
                                      <a:srgbClr val="000000"/>
                                    </a:solidFill>
                                    <a:effectLst/>
                                    <a:latin typeface="Cambria Math" panose="02040503050406030204" pitchFamily="18" charset="0"/>
                                    <a:ea typeface="Times New Roman" panose="02020603050405020304" pitchFamily="18" charset="0"/>
                                  </a:rPr>
                                  <m:t>𝑖</m:t>
                                </m:r>
                              </m:sub>
                            </m:sSub>
                          </m:sub>
                        </m:sSub>
                      </m:e>
                    </m:d>
                    <m:r>
                      <a:rPr lang="en-US" sz="2000" i="1">
                        <a:solidFill>
                          <a:srgbClr val="000000"/>
                        </a:solidFill>
                        <a:effectLst/>
                        <a:latin typeface="Cambria Math" panose="02040503050406030204" pitchFamily="18" charset="0"/>
                        <a:ea typeface="Times New Roman" panose="02020603050405020304" pitchFamily="18" charset="0"/>
                      </a:rPr>
                      <m:t>=</m:t>
                    </m:r>
                    <m:nary>
                      <m:naryPr>
                        <m:chr m:val="∏"/>
                        <m:limLoc m:val="undOvr"/>
                        <m:supHide m:val="on"/>
                        <m:ctrlPr>
                          <a:rPr lang="ru-RU" sz="2000" i="1">
                            <a:solidFill>
                              <a:srgbClr val="000000"/>
                            </a:solidFill>
                            <a:effectLst/>
                            <a:latin typeface="Cambria Math" panose="02040503050406030204" pitchFamily="18" charset="0"/>
                            <a:ea typeface="Times New Roman" panose="02020603050405020304" pitchFamily="18" charset="0"/>
                          </a:rPr>
                        </m:ctrlPr>
                      </m:naryPr>
                      <m:sub>
                        <m:r>
                          <a:rPr lang="en-US" sz="2000" i="1">
                            <a:solidFill>
                              <a:srgbClr val="000000"/>
                            </a:solidFill>
                            <a:effectLst/>
                            <a:latin typeface="Cambria Math" panose="02040503050406030204" pitchFamily="18" charset="0"/>
                            <a:ea typeface="Times New Roman" panose="02020603050405020304" pitchFamily="18" charset="0"/>
                          </a:rPr>
                          <m:t>𝑖</m:t>
                        </m:r>
                        <m:r>
                          <a:rPr lang="en-US" sz="2000" i="1">
                            <a:solidFill>
                              <a:srgbClr val="000000"/>
                            </a:solidFill>
                            <a:effectLst/>
                            <a:latin typeface="Cambria Math" panose="02040503050406030204" pitchFamily="18" charset="0"/>
                            <a:ea typeface="Times New Roman" panose="02020603050405020304" pitchFamily="18" charset="0"/>
                          </a:rPr>
                          <m:t>=</m:t>
                        </m:r>
                        <m:acc>
                          <m:accPr>
                            <m:chr m:val="̅"/>
                            <m:ctrlPr>
                              <a:rPr lang="ru-RU" sz="2000" i="1">
                                <a:solidFill>
                                  <a:srgbClr val="000000"/>
                                </a:solidFill>
                                <a:effectLst/>
                                <a:latin typeface="Cambria Math" panose="02040503050406030204" pitchFamily="18" charset="0"/>
                                <a:ea typeface="Times New Roman" panose="02020603050405020304" pitchFamily="18" charset="0"/>
                              </a:rPr>
                            </m:ctrlPr>
                          </m:accPr>
                          <m:e>
                            <m:r>
                              <a:rPr lang="en-US" sz="2000" i="1">
                                <a:solidFill>
                                  <a:srgbClr val="000000"/>
                                </a:solidFill>
                                <a:effectLst/>
                                <a:latin typeface="Cambria Math" panose="02040503050406030204" pitchFamily="18" charset="0"/>
                                <a:ea typeface="Times New Roman" panose="02020603050405020304" pitchFamily="18" charset="0"/>
                              </a:rPr>
                              <m:t>1,</m:t>
                            </m:r>
                            <m:r>
                              <a:rPr lang="en-US" sz="2000" i="1">
                                <a:solidFill>
                                  <a:srgbClr val="000000"/>
                                </a:solidFill>
                                <a:effectLst/>
                                <a:latin typeface="Cambria Math" panose="02040503050406030204" pitchFamily="18" charset="0"/>
                                <a:ea typeface="Times New Roman" panose="02020603050405020304" pitchFamily="18" charset="0"/>
                              </a:rPr>
                              <m:t>𝐼</m:t>
                            </m:r>
                          </m:e>
                        </m:acc>
                      </m:sub>
                      <m:sup/>
                      <m:e>
                        <m:sSub>
                          <m:sSubPr>
                            <m:ctrlPr>
                              <a:rPr lang="ru-RU" sz="2000" i="1">
                                <a:solidFill>
                                  <a:srgbClr val="000000"/>
                                </a:solidFill>
                                <a:effectLst/>
                                <a:latin typeface="Cambria Math" panose="02040503050406030204" pitchFamily="18" charset="0"/>
                                <a:ea typeface="Times New Roman" panose="02020603050405020304" pitchFamily="18" charset="0"/>
                              </a:rPr>
                            </m:ctrlPr>
                          </m:sSubPr>
                          <m:e>
                            <m:r>
                              <a:rPr lang="en-US" sz="2000" i="1">
                                <a:solidFill>
                                  <a:srgbClr val="000000"/>
                                </a:solidFill>
                                <a:effectLst/>
                                <a:latin typeface="Cambria Math" panose="02040503050406030204" pitchFamily="18" charset="0"/>
                                <a:ea typeface="Times New Roman" panose="02020603050405020304" pitchFamily="18" charset="0"/>
                              </a:rPr>
                              <m:t>𝑝</m:t>
                            </m:r>
                          </m:e>
                          <m:sub>
                            <m:sSub>
                              <m:sSubPr>
                                <m:ctrlPr>
                                  <a:rPr lang="ru-RU" sz="2000" i="1">
                                    <a:solidFill>
                                      <a:srgbClr val="000000"/>
                                    </a:solidFill>
                                    <a:effectLst/>
                                    <a:latin typeface="Cambria Math" panose="02040503050406030204" pitchFamily="18" charset="0"/>
                                    <a:ea typeface="Times New Roman" panose="02020603050405020304" pitchFamily="18" charset="0"/>
                                  </a:rPr>
                                </m:ctrlPr>
                              </m:sSubPr>
                              <m:e>
                                <m:r>
                                  <a:rPr lang="en-US" sz="2000" i="1">
                                    <a:solidFill>
                                      <a:srgbClr val="000000"/>
                                    </a:solidFill>
                                    <a:effectLst/>
                                    <a:latin typeface="Cambria Math" panose="02040503050406030204" pitchFamily="18" charset="0"/>
                                    <a:ea typeface="Times New Roman" panose="02020603050405020304" pitchFamily="18" charset="0"/>
                                  </a:rPr>
                                  <m:t>𝑛</m:t>
                                </m:r>
                              </m:e>
                              <m:sub>
                                <m:r>
                                  <a:rPr lang="en-US" sz="2000" i="1">
                                    <a:solidFill>
                                      <a:srgbClr val="000000"/>
                                    </a:solidFill>
                                    <a:effectLst/>
                                    <a:latin typeface="Cambria Math" panose="02040503050406030204" pitchFamily="18" charset="0"/>
                                    <a:ea typeface="Times New Roman" panose="02020603050405020304" pitchFamily="18" charset="0"/>
                                  </a:rPr>
                                  <m:t>𝑖</m:t>
                                </m:r>
                              </m:sub>
                            </m:sSub>
                          </m:sub>
                        </m:sSub>
                        <m:d>
                          <m:dPr>
                            <m:ctrlPr>
                              <a:rPr lang="ru-RU" sz="2000" i="1">
                                <a:solidFill>
                                  <a:srgbClr val="000000"/>
                                </a:solidFill>
                                <a:effectLst/>
                                <a:latin typeface="Cambria Math" panose="02040503050406030204" pitchFamily="18" charset="0"/>
                                <a:ea typeface="Times New Roman" panose="02020603050405020304" pitchFamily="18" charset="0"/>
                              </a:rPr>
                            </m:ctrlPr>
                          </m:dPr>
                          <m:e>
                            <m:sSub>
                              <m:sSubPr>
                                <m:ctrlPr>
                                  <a:rPr lang="ru-RU" sz="2000" i="1">
                                    <a:solidFill>
                                      <a:srgbClr val="000000"/>
                                    </a:solidFill>
                                    <a:effectLst/>
                                    <a:latin typeface="Cambria Math" panose="02040503050406030204" pitchFamily="18" charset="0"/>
                                    <a:ea typeface="Times New Roman" panose="02020603050405020304" pitchFamily="18" charset="0"/>
                                  </a:rPr>
                                </m:ctrlPr>
                              </m:sSubPr>
                              <m:e>
                                <m:r>
                                  <a:rPr lang="en-US" sz="2000" i="1">
                                    <a:solidFill>
                                      <a:srgbClr val="000000"/>
                                    </a:solidFill>
                                    <a:effectLst/>
                                    <a:latin typeface="Cambria Math" panose="02040503050406030204" pitchFamily="18" charset="0"/>
                                    <a:ea typeface="Times New Roman" panose="02020603050405020304" pitchFamily="18" charset="0"/>
                                  </a:rPr>
                                  <m:t>𝑐</m:t>
                                </m:r>
                              </m:e>
                              <m:sub>
                                <m:sSub>
                                  <m:sSubPr>
                                    <m:ctrlPr>
                                      <a:rPr lang="ru-RU" sz="2000" i="1">
                                        <a:solidFill>
                                          <a:srgbClr val="000000"/>
                                        </a:solidFill>
                                        <a:effectLst/>
                                        <a:latin typeface="Cambria Math" panose="02040503050406030204" pitchFamily="18" charset="0"/>
                                        <a:ea typeface="Times New Roman" panose="02020603050405020304" pitchFamily="18" charset="0"/>
                                      </a:rPr>
                                    </m:ctrlPr>
                                  </m:sSubPr>
                                  <m:e>
                                    <m:r>
                                      <a:rPr lang="en-US" sz="2000" i="1">
                                        <a:solidFill>
                                          <a:srgbClr val="000000"/>
                                        </a:solidFill>
                                        <a:effectLst/>
                                        <a:latin typeface="Cambria Math" panose="02040503050406030204" pitchFamily="18" charset="0"/>
                                        <a:ea typeface="Times New Roman" panose="02020603050405020304" pitchFamily="18" charset="0"/>
                                      </a:rPr>
                                      <m:t>𝑛</m:t>
                                    </m:r>
                                  </m:e>
                                  <m:sub>
                                    <m:r>
                                      <a:rPr lang="en-US" sz="2000" i="1">
                                        <a:solidFill>
                                          <a:srgbClr val="000000"/>
                                        </a:solidFill>
                                        <a:effectLst/>
                                        <a:latin typeface="Cambria Math" panose="02040503050406030204" pitchFamily="18" charset="0"/>
                                        <a:ea typeface="Times New Roman" panose="02020603050405020304" pitchFamily="18" charset="0"/>
                                      </a:rPr>
                                      <m:t>𝑖</m:t>
                                    </m:r>
                                  </m:sub>
                                </m:sSub>
                              </m:sub>
                            </m:sSub>
                          </m:e>
                        </m:d>
                      </m:e>
                    </m:nary>
                    <m:r>
                      <a:rPr lang="en-US" sz="2000" i="1">
                        <a:solidFill>
                          <a:srgbClr val="000000"/>
                        </a:solidFill>
                        <a:effectLst/>
                        <a:latin typeface="Cambria Math" panose="02040503050406030204" pitchFamily="18" charset="0"/>
                        <a:ea typeface="Times New Roman" panose="02020603050405020304" pitchFamily="18" charset="0"/>
                      </a:rPr>
                      <m:t>.</m:t>
                    </m:r>
                  </m:oMath>
                </a14:m>
                <a:r>
                  <a:rPr lang="en-US" sz="2000" dirty="0">
                    <a:solidFill>
                      <a:srgbClr val="000000"/>
                    </a:solidFill>
                    <a:effectLst/>
                    <a:latin typeface="Times New Roman" panose="02020603050405020304" pitchFamily="18" charset="0"/>
                    <a:ea typeface="Times New Roman" panose="02020603050405020304" pitchFamily="18" charset="0"/>
                  </a:rPr>
                  <a:t>		</a:t>
                </a:r>
                <a:endParaRPr lang="ru-RU" sz="2000" dirty="0">
                  <a:effectLst/>
                  <a:latin typeface="Times New Roman" panose="02020603050405020304" pitchFamily="18" charset="0"/>
                  <a:ea typeface="Times New Roman" panose="02020603050405020304" pitchFamily="18" charset="0"/>
                </a:endParaRPr>
              </a:p>
              <a:p>
                <a:pPr algn="just">
                  <a:tabLst>
                    <a:tab pos="1890395" algn="ctr"/>
                    <a:tab pos="3870960" algn="r"/>
                  </a:tabLst>
                </a:pPr>
                <a14:m>
                  <m:oMath xmlns:m="http://schemas.openxmlformats.org/officeDocument/2006/math">
                    <m:r>
                      <a:rPr lang="en-US" sz="2000" i="1">
                        <a:effectLst/>
                        <a:latin typeface="Cambria Math" panose="02040503050406030204" pitchFamily="18" charset="0"/>
                        <a:ea typeface="Times New Roman" panose="02020603050405020304" pitchFamily="18" charset="0"/>
                      </a:rPr>
                      <m:t>𝜇</m:t>
                    </m:r>
                    <m:d>
                      <m:dPr>
                        <m:ctrlPr>
                          <a:rPr lang="ru-RU" sz="2000" i="1">
                            <a:effectLst/>
                            <a:latin typeface="Cambria Math" panose="02040503050406030204" pitchFamily="18" charset="0"/>
                            <a:ea typeface="Times New Roman" panose="02020603050405020304" pitchFamily="18" charset="0"/>
                          </a:rPr>
                        </m:ctrlPr>
                      </m:dPr>
                      <m:e>
                        <m:sSub>
                          <m:sSubPr>
                            <m:ctrlPr>
                              <a:rPr lang="ru-RU" sz="2000" i="1">
                                <a:effectLst/>
                                <a:latin typeface="Cambria Math" panose="02040503050406030204" pitchFamily="18" charset="0"/>
                                <a:ea typeface="Times New Roman" panose="02020603050405020304" pitchFamily="18" charset="0"/>
                              </a:rPr>
                            </m:ctrlPr>
                          </m:sSubPr>
                          <m:e>
                            <m:r>
                              <a:rPr lang="en-US" sz="2000" i="1">
                                <a:effectLst/>
                                <a:latin typeface="Cambria Math" panose="02040503050406030204" pitchFamily="18" charset="0"/>
                                <a:ea typeface="Times New Roman" panose="02020603050405020304" pitchFamily="18" charset="0"/>
                              </a:rPr>
                              <m:t>𝑐</m:t>
                            </m:r>
                          </m:e>
                          <m:sub>
                            <m:sSub>
                              <m:sSubPr>
                                <m:ctrlPr>
                                  <a:rPr lang="ru-RU" sz="2000" i="1">
                                    <a:effectLst/>
                                    <a:latin typeface="Cambria Math" panose="02040503050406030204" pitchFamily="18" charset="0"/>
                                    <a:ea typeface="Times New Roman" panose="02020603050405020304" pitchFamily="18" charset="0"/>
                                  </a:rPr>
                                </m:ctrlPr>
                              </m:sSubPr>
                              <m:e>
                                <m:r>
                                  <a:rPr lang="en-US" sz="2000" i="1">
                                    <a:effectLst/>
                                    <a:latin typeface="Cambria Math" panose="02040503050406030204" pitchFamily="18" charset="0"/>
                                    <a:ea typeface="Times New Roman" panose="02020603050405020304" pitchFamily="18" charset="0"/>
                                  </a:rPr>
                                  <m:t>𝑛</m:t>
                                </m:r>
                              </m:e>
                              <m:sub>
                                <m:r>
                                  <a:rPr lang="en-US" sz="2000" i="1">
                                    <a:effectLst/>
                                    <a:latin typeface="Cambria Math" panose="02040503050406030204" pitchFamily="18" charset="0"/>
                                    <a:ea typeface="Times New Roman" panose="02020603050405020304" pitchFamily="18" charset="0"/>
                                  </a:rPr>
                                  <m:t>𝑖</m:t>
                                </m:r>
                              </m:sub>
                            </m:sSub>
                          </m:sub>
                        </m:sSub>
                      </m:e>
                    </m:d>
                    <m:r>
                      <a:rPr lang="en-US" sz="2000">
                        <a:effectLst/>
                        <a:latin typeface="Cambria Math" panose="02040503050406030204" pitchFamily="18" charset="0"/>
                        <a:ea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rPr>
                      <m:t>𝑃𝑜𝑠𝑠</m:t>
                    </m:r>
                    <m:d>
                      <m:dPr>
                        <m:ctrlPr>
                          <a:rPr lang="ru-RU" sz="2000" i="1">
                            <a:effectLst/>
                            <a:latin typeface="Cambria Math" panose="02040503050406030204" pitchFamily="18" charset="0"/>
                            <a:ea typeface="Times New Roman" panose="02020603050405020304" pitchFamily="18" charset="0"/>
                          </a:rPr>
                        </m:ctrlPr>
                      </m:dPr>
                      <m:e>
                        <m:acc>
                          <m:accPr>
                            <m:chr m:val="̂"/>
                            <m:ctrlPr>
                              <a:rPr lang="ru-RU" sz="2000" i="1">
                                <a:effectLst/>
                                <a:latin typeface="Cambria Math" panose="02040503050406030204" pitchFamily="18" charset="0"/>
                                <a:ea typeface="Times New Roman" panose="02020603050405020304" pitchFamily="18" charset="0"/>
                              </a:rPr>
                            </m:ctrlPr>
                          </m:accPr>
                          <m:e>
                            <m:r>
                              <a:rPr lang="en-US" sz="2000" i="1">
                                <a:effectLst/>
                                <a:latin typeface="Cambria Math" panose="02040503050406030204" pitchFamily="18" charset="0"/>
                                <a:ea typeface="Times New Roman" panose="02020603050405020304" pitchFamily="18" charset="0"/>
                              </a:rPr>
                              <m:t>𝑤</m:t>
                            </m:r>
                          </m:e>
                        </m:acc>
                        <m:d>
                          <m:dPr>
                            <m:ctrlPr>
                              <a:rPr lang="ru-RU" sz="2000" i="1">
                                <a:effectLst/>
                                <a:latin typeface="Cambria Math" panose="02040503050406030204" pitchFamily="18" charset="0"/>
                                <a:ea typeface="Times New Roman" panose="02020603050405020304" pitchFamily="18" charset="0"/>
                              </a:rPr>
                            </m:ctrlPr>
                          </m:dPr>
                          <m:e>
                            <m:sSub>
                              <m:sSubPr>
                                <m:ctrlPr>
                                  <a:rPr lang="ru-RU" sz="2000" i="1">
                                    <a:effectLst/>
                                    <a:latin typeface="Cambria Math" panose="02040503050406030204" pitchFamily="18" charset="0"/>
                                    <a:ea typeface="Times New Roman" panose="02020603050405020304" pitchFamily="18" charset="0"/>
                                  </a:rPr>
                                </m:ctrlPr>
                              </m:sSubPr>
                              <m:e>
                                <m:r>
                                  <a:rPr lang="en-US" sz="2000" i="1">
                                    <a:effectLst/>
                                    <a:latin typeface="Cambria Math" panose="02040503050406030204" pitchFamily="18" charset="0"/>
                                    <a:ea typeface="Times New Roman" panose="02020603050405020304" pitchFamily="18" charset="0"/>
                                  </a:rPr>
                                  <m:t>𝑐</m:t>
                                </m:r>
                              </m:e>
                              <m:sub>
                                <m:sSub>
                                  <m:sSubPr>
                                    <m:ctrlPr>
                                      <a:rPr lang="ru-RU" sz="2000" i="1">
                                        <a:effectLst/>
                                        <a:latin typeface="Cambria Math" panose="02040503050406030204" pitchFamily="18" charset="0"/>
                                        <a:ea typeface="Times New Roman" panose="02020603050405020304" pitchFamily="18" charset="0"/>
                                      </a:rPr>
                                    </m:ctrlPr>
                                  </m:sSubPr>
                                  <m:e>
                                    <m:r>
                                      <a:rPr lang="en-US" sz="2000" i="1">
                                        <a:effectLst/>
                                        <a:latin typeface="Cambria Math" panose="02040503050406030204" pitchFamily="18" charset="0"/>
                                        <a:ea typeface="Times New Roman" panose="02020603050405020304" pitchFamily="18" charset="0"/>
                                      </a:rPr>
                                      <m:t>𝑛</m:t>
                                    </m:r>
                                  </m:e>
                                  <m:sub>
                                    <m:r>
                                      <a:rPr lang="en-US" sz="2000" i="1">
                                        <a:effectLst/>
                                        <a:latin typeface="Cambria Math" panose="02040503050406030204" pitchFamily="18" charset="0"/>
                                        <a:ea typeface="Times New Roman" panose="02020603050405020304" pitchFamily="18" charset="0"/>
                                      </a:rPr>
                                      <m:t>𝑖</m:t>
                                    </m:r>
                                  </m:sub>
                                </m:sSub>
                              </m:sub>
                            </m:sSub>
                          </m:e>
                        </m:d>
                        <m:r>
                          <a:rPr lang="en-US" sz="2000">
                            <a:effectLst/>
                            <a:latin typeface="Cambria Math" panose="02040503050406030204" pitchFamily="18" charset="0"/>
                            <a:ea typeface="Times New Roman" panose="02020603050405020304" pitchFamily="18" charset="0"/>
                          </a:rPr>
                          <m:t>~</m:t>
                        </m:r>
                        <m:acc>
                          <m:accPr>
                            <m:chr m:val="̂"/>
                            <m:ctrlPr>
                              <a:rPr lang="ru-RU" sz="2000" i="1">
                                <a:effectLst/>
                                <a:latin typeface="Cambria Math" panose="02040503050406030204" pitchFamily="18" charset="0"/>
                                <a:ea typeface="Times New Roman" panose="02020603050405020304" pitchFamily="18" charset="0"/>
                              </a:rPr>
                            </m:ctrlPr>
                          </m:accPr>
                          <m:e>
                            <m:r>
                              <a:rPr lang="en-US" sz="2000" i="1">
                                <a:effectLst/>
                                <a:latin typeface="Cambria Math" panose="02040503050406030204" pitchFamily="18" charset="0"/>
                                <a:ea typeface="Times New Roman" panose="02020603050405020304" pitchFamily="18" charset="0"/>
                              </a:rPr>
                              <m:t>𝑟</m:t>
                            </m:r>
                          </m:e>
                        </m:acc>
                        <m:d>
                          <m:dPr>
                            <m:ctrlPr>
                              <a:rPr lang="ru-RU" sz="2000" i="1">
                                <a:effectLst/>
                                <a:latin typeface="Cambria Math" panose="02040503050406030204" pitchFamily="18" charset="0"/>
                                <a:ea typeface="Times New Roman" panose="02020603050405020304" pitchFamily="18" charset="0"/>
                              </a:rPr>
                            </m:ctrlPr>
                          </m:dPr>
                          <m:e>
                            <m:sSub>
                              <m:sSubPr>
                                <m:ctrlPr>
                                  <a:rPr lang="ru-RU" sz="2000" i="1">
                                    <a:effectLst/>
                                    <a:latin typeface="Cambria Math" panose="02040503050406030204" pitchFamily="18" charset="0"/>
                                    <a:ea typeface="Times New Roman" panose="02020603050405020304" pitchFamily="18" charset="0"/>
                                  </a:rPr>
                                </m:ctrlPr>
                              </m:sSubPr>
                              <m:e>
                                <m:r>
                                  <a:rPr lang="en-US" sz="2000" i="1">
                                    <a:effectLst/>
                                    <a:latin typeface="Cambria Math" panose="02040503050406030204" pitchFamily="18" charset="0"/>
                                    <a:ea typeface="Times New Roman" panose="02020603050405020304" pitchFamily="18" charset="0"/>
                                  </a:rPr>
                                  <m:t>𝑐</m:t>
                                </m:r>
                              </m:e>
                              <m:sub>
                                <m:sSub>
                                  <m:sSubPr>
                                    <m:ctrlPr>
                                      <a:rPr lang="ru-RU" sz="2000" i="1">
                                        <a:effectLst/>
                                        <a:latin typeface="Cambria Math" panose="02040503050406030204" pitchFamily="18" charset="0"/>
                                        <a:ea typeface="Times New Roman" panose="02020603050405020304" pitchFamily="18" charset="0"/>
                                      </a:rPr>
                                    </m:ctrlPr>
                                  </m:sSubPr>
                                  <m:e>
                                    <m:r>
                                      <a:rPr lang="en-US" sz="2000" i="1">
                                        <a:effectLst/>
                                        <a:latin typeface="Cambria Math" panose="02040503050406030204" pitchFamily="18" charset="0"/>
                                        <a:ea typeface="Times New Roman" panose="02020603050405020304" pitchFamily="18" charset="0"/>
                                      </a:rPr>
                                      <m:t>𝑛</m:t>
                                    </m:r>
                                  </m:e>
                                  <m:sub>
                                    <m:r>
                                      <a:rPr lang="en-US" sz="2000" i="1">
                                        <a:effectLst/>
                                        <a:latin typeface="Cambria Math" panose="02040503050406030204" pitchFamily="18" charset="0"/>
                                        <a:ea typeface="Times New Roman" panose="02020603050405020304" pitchFamily="18" charset="0"/>
                                      </a:rPr>
                                      <m:t>𝑖</m:t>
                                    </m:r>
                                  </m:sub>
                                </m:sSub>
                              </m:sub>
                            </m:sSub>
                          </m:e>
                        </m:d>
                      </m:e>
                    </m:d>
                    <m:r>
                      <a:rPr lang="en-US" sz="2000" i="1">
                        <a:effectLst/>
                        <a:latin typeface="Cambria Math" panose="02040503050406030204" pitchFamily="18" charset="0"/>
                        <a:ea typeface="Times New Roman" panose="02020603050405020304" pitchFamily="18" charset="0"/>
                      </a:rPr>
                      <m:t>.</m:t>
                    </m:r>
                  </m:oMath>
                </a14:m>
                <a:r>
                  <a:rPr lang="en-US" sz="2000" dirty="0">
                    <a:effectLst/>
                    <a:latin typeface="Times New Roman" panose="02020603050405020304" pitchFamily="18" charset="0"/>
                    <a:ea typeface="Times New Roman" panose="02020603050405020304" pitchFamily="18" charset="0"/>
                  </a:rPr>
                  <a:t>		           </a:t>
                </a:r>
                <a:endParaRPr lang="ru-RU" sz="2000" dirty="0">
                  <a:effectLst/>
                  <a:latin typeface="Times New Roman" panose="02020603050405020304" pitchFamily="18" charset="0"/>
                  <a:ea typeface="Times New Roman" panose="02020603050405020304" pitchFamily="18" charset="0"/>
                </a:endParaRPr>
              </a:p>
              <a:p>
                <a14:m>
                  <m:oMath xmlns:m="http://schemas.openxmlformats.org/officeDocument/2006/math">
                    <m:r>
                      <m:rPr>
                        <m:sty m:val="p"/>
                      </m:rPr>
                      <a:rPr lang="en-US" sz="2000">
                        <a:effectLst/>
                        <a:latin typeface="Cambria Math" panose="02040503050406030204" pitchFamily="18" charset="0"/>
                        <a:ea typeface="Times New Roman" panose="02020603050405020304" pitchFamily="18" charset="0"/>
                      </a:rPr>
                      <m:t>Δ</m:t>
                    </m:r>
                    <m:r>
                      <a:rPr lang="en-US" sz="2000" i="1">
                        <a:effectLst/>
                        <a:latin typeface="Cambria Math" panose="02040503050406030204" pitchFamily="18" charset="0"/>
                        <a:ea typeface="Times New Roman" panose="02020603050405020304" pitchFamily="18" charset="0"/>
                      </a:rPr>
                      <m:t>𝜉</m:t>
                    </m:r>
                    <m:d>
                      <m:dPr>
                        <m:ctrlPr>
                          <a:rPr lang="ru-RU" sz="2000" i="1">
                            <a:effectLst/>
                            <a:latin typeface="Cambria Math" panose="02040503050406030204" pitchFamily="18" charset="0"/>
                            <a:ea typeface="Times New Roman" panose="02020603050405020304" pitchFamily="18" charset="0"/>
                          </a:rPr>
                        </m:ctrlPr>
                      </m:dPr>
                      <m:e>
                        <m:sSub>
                          <m:sSubPr>
                            <m:ctrlPr>
                              <a:rPr lang="ru-RU" sz="2000" i="1">
                                <a:effectLst/>
                                <a:latin typeface="Cambria Math" panose="02040503050406030204" pitchFamily="18" charset="0"/>
                                <a:ea typeface="Times New Roman" panose="02020603050405020304" pitchFamily="18" charset="0"/>
                              </a:rPr>
                            </m:ctrlPr>
                          </m:sSubPr>
                          <m:e>
                            <m:r>
                              <a:rPr lang="en-US" sz="2000" i="1">
                                <a:effectLst/>
                                <a:latin typeface="Cambria Math" panose="02040503050406030204" pitchFamily="18" charset="0"/>
                                <a:ea typeface="Times New Roman" panose="02020603050405020304" pitchFamily="18" charset="0"/>
                              </a:rPr>
                              <m:t>𝑐</m:t>
                            </m:r>
                          </m:e>
                          <m:sub>
                            <m:sSub>
                              <m:sSubPr>
                                <m:ctrlPr>
                                  <a:rPr lang="ru-RU" sz="2000" i="1">
                                    <a:effectLst/>
                                    <a:latin typeface="Cambria Math" panose="02040503050406030204" pitchFamily="18" charset="0"/>
                                    <a:ea typeface="Times New Roman" panose="02020603050405020304" pitchFamily="18" charset="0"/>
                                  </a:rPr>
                                </m:ctrlPr>
                              </m:sSubPr>
                              <m:e>
                                <m:r>
                                  <a:rPr lang="en-US" sz="2000" i="1">
                                    <a:effectLst/>
                                    <a:latin typeface="Cambria Math" panose="02040503050406030204" pitchFamily="18" charset="0"/>
                                    <a:ea typeface="Times New Roman" panose="02020603050405020304" pitchFamily="18" charset="0"/>
                                  </a:rPr>
                                  <m:t>𝑛</m:t>
                                </m:r>
                              </m:e>
                              <m:sub>
                                <m:r>
                                  <a:rPr lang="en-US" sz="2000" i="1">
                                    <a:effectLst/>
                                    <a:latin typeface="Cambria Math" panose="02040503050406030204" pitchFamily="18" charset="0"/>
                                    <a:ea typeface="Times New Roman" panose="02020603050405020304" pitchFamily="18" charset="0"/>
                                  </a:rPr>
                                  <m:t>𝑖</m:t>
                                </m:r>
                              </m:sub>
                            </m:sSub>
                            <m:r>
                              <a:rPr lang="en-US" sz="2000">
                                <a:effectLst/>
                                <a:latin typeface="Cambria Math" panose="02040503050406030204" pitchFamily="18" charset="0"/>
                                <a:ea typeface="Times New Roman" panose="02020603050405020304" pitchFamily="18" charset="0"/>
                              </a:rPr>
                              <m:t>.1</m:t>
                            </m:r>
                          </m:sub>
                        </m:sSub>
                        <m:r>
                          <a:rPr lang="en-US" sz="2000">
                            <a:effectLst/>
                            <a:latin typeface="Cambria Math" panose="02040503050406030204" pitchFamily="18" charset="0"/>
                            <a:ea typeface="Times New Roman" panose="02020603050405020304" pitchFamily="18" charset="0"/>
                          </a:rPr>
                          <m:t>,</m:t>
                        </m:r>
                        <m:sSub>
                          <m:sSubPr>
                            <m:ctrlPr>
                              <a:rPr lang="ru-RU" sz="2000" i="1">
                                <a:effectLst/>
                                <a:latin typeface="Cambria Math" panose="02040503050406030204" pitchFamily="18" charset="0"/>
                                <a:ea typeface="Times New Roman" panose="02020603050405020304" pitchFamily="18" charset="0"/>
                              </a:rPr>
                            </m:ctrlPr>
                          </m:sSubPr>
                          <m:e>
                            <m:r>
                              <a:rPr lang="en-US" sz="2000" i="1">
                                <a:effectLst/>
                                <a:latin typeface="Cambria Math" panose="02040503050406030204" pitchFamily="18" charset="0"/>
                                <a:ea typeface="Times New Roman" panose="02020603050405020304" pitchFamily="18" charset="0"/>
                              </a:rPr>
                              <m:t>𝑐</m:t>
                            </m:r>
                          </m:e>
                          <m:sub>
                            <m:sSub>
                              <m:sSubPr>
                                <m:ctrlPr>
                                  <a:rPr lang="ru-RU" sz="2000" i="1">
                                    <a:effectLst/>
                                    <a:latin typeface="Cambria Math" panose="02040503050406030204" pitchFamily="18" charset="0"/>
                                    <a:ea typeface="Times New Roman" panose="02020603050405020304" pitchFamily="18" charset="0"/>
                                  </a:rPr>
                                </m:ctrlPr>
                              </m:sSubPr>
                              <m:e>
                                <m:r>
                                  <a:rPr lang="en-US" sz="2000" i="1">
                                    <a:effectLst/>
                                    <a:latin typeface="Cambria Math" panose="02040503050406030204" pitchFamily="18" charset="0"/>
                                    <a:ea typeface="Times New Roman" panose="02020603050405020304" pitchFamily="18" charset="0"/>
                                  </a:rPr>
                                  <m:t>𝑛</m:t>
                                </m:r>
                              </m:e>
                              <m:sub>
                                <m:r>
                                  <a:rPr lang="en-US" sz="2000" i="1">
                                    <a:effectLst/>
                                    <a:latin typeface="Cambria Math" panose="02040503050406030204" pitchFamily="18" charset="0"/>
                                    <a:ea typeface="Times New Roman" panose="02020603050405020304" pitchFamily="18" charset="0"/>
                                  </a:rPr>
                                  <m:t>𝑖</m:t>
                                </m:r>
                              </m:sub>
                            </m:sSub>
                            <m:r>
                              <a:rPr lang="en-US" sz="2000">
                                <a:effectLst/>
                                <a:latin typeface="Cambria Math" panose="02040503050406030204" pitchFamily="18" charset="0"/>
                                <a:ea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rPr>
                              <m:t>𝑗</m:t>
                            </m:r>
                          </m:sub>
                        </m:sSub>
                      </m:e>
                    </m:d>
                    <m:r>
                      <a:rPr lang="en-US" sz="2000">
                        <a:effectLst/>
                        <a:latin typeface="Cambria Math" panose="02040503050406030204" pitchFamily="18" charset="0"/>
                        <a:ea typeface="Times New Roman" panose="02020603050405020304" pitchFamily="18" charset="0"/>
                      </a:rPr>
                      <m:t>=</m:t>
                    </m:r>
                    <m:f>
                      <m:fPr>
                        <m:ctrlPr>
                          <a:rPr lang="ru-RU" sz="2000" i="1">
                            <a:effectLst/>
                            <a:latin typeface="Cambria Math" panose="02040503050406030204" pitchFamily="18" charset="0"/>
                            <a:ea typeface="Times New Roman" panose="02020603050405020304" pitchFamily="18" charset="0"/>
                          </a:rPr>
                        </m:ctrlPr>
                      </m:fPr>
                      <m:num>
                        <m:r>
                          <a:rPr lang="en-US" sz="2000" i="1">
                            <a:effectLst/>
                            <a:latin typeface="Cambria Math" panose="02040503050406030204" pitchFamily="18" charset="0"/>
                            <a:ea typeface="Times New Roman" panose="02020603050405020304" pitchFamily="18" charset="0"/>
                          </a:rPr>
                          <m:t>𝜇</m:t>
                        </m:r>
                        <m:d>
                          <m:dPr>
                            <m:ctrlPr>
                              <a:rPr lang="ru-RU" sz="2000" i="1">
                                <a:effectLst/>
                                <a:latin typeface="Cambria Math" panose="02040503050406030204" pitchFamily="18" charset="0"/>
                                <a:ea typeface="Times New Roman" panose="02020603050405020304" pitchFamily="18" charset="0"/>
                              </a:rPr>
                            </m:ctrlPr>
                          </m:dPr>
                          <m:e>
                            <m:sSub>
                              <m:sSubPr>
                                <m:ctrlPr>
                                  <a:rPr lang="ru-RU" sz="2000" i="1">
                                    <a:effectLst/>
                                    <a:latin typeface="Cambria Math" panose="02040503050406030204" pitchFamily="18" charset="0"/>
                                    <a:ea typeface="Times New Roman" panose="02020603050405020304" pitchFamily="18" charset="0"/>
                                  </a:rPr>
                                </m:ctrlPr>
                              </m:sSubPr>
                              <m:e>
                                <m:r>
                                  <a:rPr lang="en-US" sz="2000" i="1">
                                    <a:effectLst/>
                                    <a:latin typeface="Cambria Math" panose="02040503050406030204" pitchFamily="18" charset="0"/>
                                    <a:ea typeface="Times New Roman" panose="02020603050405020304" pitchFamily="18" charset="0"/>
                                  </a:rPr>
                                  <m:t>𝑐</m:t>
                                </m:r>
                              </m:e>
                              <m:sub>
                                <m:sSub>
                                  <m:sSubPr>
                                    <m:ctrlPr>
                                      <a:rPr lang="ru-RU" sz="2000" i="1">
                                        <a:effectLst/>
                                        <a:latin typeface="Cambria Math" panose="02040503050406030204" pitchFamily="18" charset="0"/>
                                        <a:ea typeface="Times New Roman" panose="02020603050405020304" pitchFamily="18" charset="0"/>
                                      </a:rPr>
                                    </m:ctrlPr>
                                  </m:sSubPr>
                                  <m:e>
                                    <m:r>
                                      <a:rPr lang="en-US" sz="2000" i="1">
                                        <a:effectLst/>
                                        <a:latin typeface="Cambria Math" panose="02040503050406030204" pitchFamily="18" charset="0"/>
                                        <a:ea typeface="Times New Roman" panose="02020603050405020304" pitchFamily="18" charset="0"/>
                                      </a:rPr>
                                      <m:t>𝑛</m:t>
                                    </m:r>
                                  </m:e>
                                  <m:sub>
                                    <m:r>
                                      <a:rPr lang="en-US" sz="2000" i="1">
                                        <a:effectLst/>
                                        <a:latin typeface="Cambria Math" panose="02040503050406030204" pitchFamily="18" charset="0"/>
                                        <a:ea typeface="Times New Roman" panose="02020603050405020304" pitchFamily="18" charset="0"/>
                                      </a:rPr>
                                      <m:t>𝑖</m:t>
                                    </m:r>
                                    <m:r>
                                      <a:rPr lang="en-US" sz="2000">
                                        <a:effectLst/>
                                        <a:latin typeface="Cambria Math" panose="02040503050406030204" pitchFamily="18" charset="0"/>
                                        <a:ea typeface="Times New Roman" panose="02020603050405020304" pitchFamily="18" charset="0"/>
                                      </a:rPr>
                                      <m:t>.1</m:t>
                                    </m:r>
                                  </m:sub>
                                </m:sSub>
                              </m:sub>
                            </m:sSub>
                          </m:e>
                        </m:d>
                        <m:r>
                          <a:rPr lang="en-US" sz="2000">
                            <a:effectLst/>
                            <a:latin typeface="Cambria Math" panose="02040503050406030204" pitchFamily="18" charset="0"/>
                            <a:ea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rPr>
                          <m:t>𝑝</m:t>
                        </m:r>
                        <m:d>
                          <m:dPr>
                            <m:ctrlPr>
                              <a:rPr lang="ru-RU" sz="2000" i="1">
                                <a:effectLst/>
                                <a:latin typeface="Cambria Math" panose="02040503050406030204" pitchFamily="18" charset="0"/>
                                <a:ea typeface="Times New Roman" panose="02020603050405020304" pitchFamily="18" charset="0"/>
                              </a:rPr>
                            </m:ctrlPr>
                          </m:dPr>
                          <m:e>
                            <m:sSub>
                              <m:sSubPr>
                                <m:ctrlPr>
                                  <a:rPr lang="ru-RU" sz="2000" i="1">
                                    <a:effectLst/>
                                    <a:latin typeface="Cambria Math" panose="02040503050406030204" pitchFamily="18" charset="0"/>
                                    <a:ea typeface="Times New Roman" panose="02020603050405020304" pitchFamily="18" charset="0"/>
                                  </a:rPr>
                                </m:ctrlPr>
                              </m:sSubPr>
                              <m:e>
                                <m:r>
                                  <a:rPr lang="en-US" sz="2000" i="1">
                                    <a:effectLst/>
                                    <a:latin typeface="Cambria Math" panose="02040503050406030204" pitchFamily="18" charset="0"/>
                                    <a:ea typeface="Times New Roman" panose="02020603050405020304" pitchFamily="18" charset="0"/>
                                  </a:rPr>
                                  <m:t>𝑐</m:t>
                                </m:r>
                              </m:e>
                              <m:sub>
                                <m:sSub>
                                  <m:sSubPr>
                                    <m:ctrlPr>
                                      <a:rPr lang="ru-RU" sz="2000" i="1">
                                        <a:effectLst/>
                                        <a:latin typeface="Cambria Math" panose="02040503050406030204" pitchFamily="18" charset="0"/>
                                        <a:ea typeface="Times New Roman" panose="02020603050405020304" pitchFamily="18" charset="0"/>
                                      </a:rPr>
                                    </m:ctrlPr>
                                  </m:sSubPr>
                                  <m:e>
                                    <m:r>
                                      <a:rPr lang="en-US" sz="2000" i="1">
                                        <a:effectLst/>
                                        <a:latin typeface="Cambria Math" panose="02040503050406030204" pitchFamily="18" charset="0"/>
                                        <a:ea typeface="Times New Roman" panose="02020603050405020304" pitchFamily="18" charset="0"/>
                                      </a:rPr>
                                      <m:t>𝑛</m:t>
                                    </m:r>
                                  </m:e>
                                  <m:sub>
                                    <m:r>
                                      <a:rPr lang="en-US" sz="2000" i="1">
                                        <a:effectLst/>
                                        <a:latin typeface="Cambria Math" panose="02040503050406030204" pitchFamily="18" charset="0"/>
                                        <a:ea typeface="Times New Roman" panose="02020603050405020304" pitchFamily="18" charset="0"/>
                                      </a:rPr>
                                      <m:t>𝑖</m:t>
                                    </m:r>
                                    <m:r>
                                      <a:rPr lang="en-US" sz="2000">
                                        <a:effectLst/>
                                        <a:latin typeface="Cambria Math" panose="02040503050406030204" pitchFamily="18" charset="0"/>
                                        <a:ea typeface="Times New Roman" panose="02020603050405020304" pitchFamily="18" charset="0"/>
                                      </a:rPr>
                                      <m:t>.1</m:t>
                                    </m:r>
                                  </m:sub>
                                </m:sSub>
                              </m:sub>
                            </m:sSub>
                          </m:e>
                        </m:d>
                        <m:r>
                          <a:rPr lang="en-US" sz="2000" i="1">
                            <a:effectLst/>
                            <a:latin typeface="Cambria Math" panose="02040503050406030204" pitchFamily="18" charset="0"/>
                            <a:ea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rPr>
                          <m:t>𝜇</m:t>
                        </m:r>
                        <m:d>
                          <m:dPr>
                            <m:ctrlPr>
                              <a:rPr lang="ru-RU" sz="2000" i="1">
                                <a:effectLst/>
                                <a:latin typeface="Cambria Math" panose="02040503050406030204" pitchFamily="18" charset="0"/>
                                <a:ea typeface="Times New Roman" panose="02020603050405020304" pitchFamily="18" charset="0"/>
                              </a:rPr>
                            </m:ctrlPr>
                          </m:dPr>
                          <m:e>
                            <m:sSub>
                              <m:sSubPr>
                                <m:ctrlPr>
                                  <a:rPr lang="ru-RU" sz="2000" i="1">
                                    <a:effectLst/>
                                    <a:latin typeface="Cambria Math" panose="02040503050406030204" pitchFamily="18" charset="0"/>
                                    <a:ea typeface="Times New Roman" panose="02020603050405020304" pitchFamily="18" charset="0"/>
                                  </a:rPr>
                                </m:ctrlPr>
                              </m:sSubPr>
                              <m:e>
                                <m:r>
                                  <a:rPr lang="en-US" sz="2000" i="1">
                                    <a:effectLst/>
                                    <a:latin typeface="Cambria Math" panose="02040503050406030204" pitchFamily="18" charset="0"/>
                                    <a:ea typeface="Times New Roman" panose="02020603050405020304" pitchFamily="18" charset="0"/>
                                  </a:rPr>
                                  <m:t>𝑐</m:t>
                                </m:r>
                              </m:e>
                              <m:sub>
                                <m:sSub>
                                  <m:sSubPr>
                                    <m:ctrlPr>
                                      <a:rPr lang="ru-RU" sz="2000" i="1">
                                        <a:effectLst/>
                                        <a:latin typeface="Cambria Math" panose="02040503050406030204" pitchFamily="18" charset="0"/>
                                        <a:ea typeface="Times New Roman" panose="02020603050405020304" pitchFamily="18" charset="0"/>
                                      </a:rPr>
                                    </m:ctrlPr>
                                  </m:sSubPr>
                                  <m:e>
                                    <m:r>
                                      <a:rPr lang="en-US" sz="2000" i="1">
                                        <a:effectLst/>
                                        <a:latin typeface="Cambria Math" panose="02040503050406030204" pitchFamily="18" charset="0"/>
                                        <a:ea typeface="Times New Roman" panose="02020603050405020304" pitchFamily="18" charset="0"/>
                                      </a:rPr>
                                      <m:t>𝑛</m:t>
                                    </m:r>
                                  </m:e>
                                  <m:sub>
                                    <m:r>
                                      <a:rPr lang="en-US" sz="2000" i="1">
                                        <a:effectLst/>
                                        <a:latin typeface="Cambria Math" panose="02040503050406030204" pitchFamily="18" charset="0"/>
                                        <a:ea typeface="Times New Roman" panose="02020603050405020304" pitchFamily="18" charset="0"/>
                                      </a:rPr>
                                      <m:t>𝑖</m:t>
                                    </m:r>
                                  </m:sub>
                                </m:sSub>
                                <m:r>
                                  <a:rPr lang="en-US" sz="2000">
                                    <a:effectLst/>
                                    <a:latin typeface="Cambria Math" panose="02040503050406030204" pitchFamily="18" charset="0"/>
                                    <a:ea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rPr>
                                  <m:t>𝑗</m:t>
                                </m:r>
                              </m:sub>
                            </m:sSub>
                          </m:e>
                        </m:d>
                        <m:r>
                          <a:rPr lang="en-US" sz="2000">
                            <a:effectLst/>
                            <a:latin typeface="Cambria Math" panose="02040503050406030204" pitchFamily="18" charset="0"/>
                            <a:ea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rPr>
                          <m:t>𝑝</m:t>
                        </m:r>
                        <m:d>
                          <m:dPr>
                            <m:ctrlPr>
                              <a:rPr lang="ru-RU" sz="2000" i="1">
                                <a:effectLst/>
                                <a:latin typeface="Cambria Math" panose="02040503050406030204" pitchFamily="18" charset="0"/>
                                <a:ea typeface="Times New Roman" panose="02020603050405020304" pitchFamily="18" charset="0"/>
                              </a:rPr>
                            </m:ctrlPr>
                          </m:dPr>
                          <m:e>
                            <m:sSub>
                              <m:sSubPr>
                                <m:ctrlPr>
                                  <a:rPr lang="ru-RU" sz="2000" i="1">
                                    <a:effectLst/>
                                    <a:latin typeface="Cambria Math" panose="02040503050406030204" pitchFamily="18" charset="0"/>
                                    <a:ea typeface="Times New Roman" panose="02020603050405020304" pitchFamily="18" charset="0"/>
                                  </a:rPr>
                                </m:ctrlPr>
                              </m:sSubPr>
                              <m:e>
                                <m:r>
                                  <a:rPr lang="en-US" sz="2000" i="1">
                                    <a:effectLst/>
                                    <a:latin typeface="Cambria Math" panose="02040503050406030204" pitchFamily="18" charset="0"/>
                                    <a:ea typeface="Times New Roman" panose="02020603050405020304" pitchFamily="18" charset="0"/>
                                  </a:rPr>
                                  <m:t>𝑐</m:t>
                                </m:r>
                              </m:e>
                              <m:sub>
                                <m:sSub>
                                  <m:sSubPr>
                                    <m:ctrlPr>
                                      <a:rPr lang="ru-RU" sz="2000" i="1">
                                        <a:effectLst/>
                                        <a:latin typeface="Cambria Math" panose="02040503050406030204" pitchFamily="18" charset="0"/>
                                        <a:ea typeface="Times New Roman" panose="02020603050405020304" pitchFamily="18" charset="0"/>
                                      </a:rPr>
                                    </m:ctrlPr>
                                  </m:sSubPr>
                                  <m:e>
                                    <m:r>
                                      <a:rPr lang="en-US" sz="2000" i="1">
                                        <a:effectLst/>
                                        <a:latin typeface="Cambria Math" panose="02040503050406030204" pitchFamily="18" charset="0"/>
                                        <a:ea typeface="Times New Roman" panose="02020603050405020304" pitchFamily="18" charset="0"/>
                                      </a:rPr>
                                      <m:t>𝑛</m:t>
                                    </m:r>
                                  </m:e>
                                  <m:sub>
                                    <m:r>
                                      <a:rPr lang="en-US" sz="2000" i="1">
                                        <a:effectLst/>
                                        <a:latin typeface="Cambria Math" panose="02040503050406030204" pitchFamily="18" charset="0"/>
                                        <a:ea typeface="Times New Roman" panose="02020603050405020304" pitchFamily="18" charset="0"/>
                                      </a:rPr>
                                      <m:t>𝑖</m:t>
                                    </m:r>
                                    <m:r>
                                      <a:rPr lang="en-US" sz="2000">
                                        <a:effectLst/>
                                        <a:latin typeface="Cambria Math" panose="02040503050406030204" pitchFamily="18" charset="0"/>
                                        <a:ea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rPr>
                                      <m:t>𝑗</m:t>
                                    </m:r>
                                  </m:sub>
                                </m:sSub>
                              </m:sub>
                            </m:sSub>
                          </m:e>
                        </m:d>
                      </m:num>
                      <m:den>
                        <m:r>
                          <a:rPr lang="en-US" sz="2000" i="1">
                            <a:effectLst/>
                            <a:latin typeface="Cambria Math" panose="02040503050406030204" pitchFamily="18" charset="0"/>
                            <a:ea typeface="Times New Roman" panose="02020603050405020304" pitchFamily="18" charset="0"/>
                          </a:rPr>
                          <m:t>𝑒</m:t>
                        </m:r>
                        <m:d>
                          <m:dPr>
                            <m:ctrlPr>
                              <a:rPr lang="ru-RU" sz="2000" i="1">
                                <a:effectLst/>
                                <a:latin typeface="Cambria Math" panose="02040503050406030204" pitchFamily="18" charset="0"/>
                                <a:ea typeface="Times New Roman" panose="02020603050405020304" pitchFamily="18" charset="0"/>
                              </a:rPr>
                            </m:ctrlPr>
                          </m:dPr>
                          <m:e>
                            <m:sSub>
                              <m:sSubPr>
                                <m:ctrlPr>
                                  <a:rPr lang="ru-RU" sz="2000" i="1">
                                    <a:effectLst/>
                                    <a:latin typeface="Cambria Math" panose="02040503050406030204" pitchFamily="18" charset="0"/>
                                    <a:ea typeface="Times New Roman" panose="02020603050405020304" pitchFamily="18" charset="0"/>
                                  </a:rPr>
                                </m:ctrlPr>
                              </m:sSubPr>
                              <m:e>
                                <m:r>
                                  <a:rPr lang="en-US" sz="2000" i="1">
                                    <a:effectLst/>
                                    <a:latin typeface="Cambria Math" panose="02040503050406030204" pitchFamily="18" charset="0"/>
                                    <a:ea typeface="Times New Roman" panose="02020603050405020304" pitchFamily="18" charset="0"/>
                                  </a:rPr>
                                  <m:t>𝑐</m:t>
                                </m:r>
                              </m:e>
                              <m:sub>
                                <m:sSub>
                                  <m:sSubPr>
                                    <m:ctrlPr>
                                      <a:rPr lang="ru-RU" sz="2000" i="1">
                                        <a:effectLst/>
                                        <a:latin typeface="Cambria Math" panose="02040503050406030204" pitchFamily="18" charset="0"/>
                                        <a:ea typeface="Times New Roman" panose="02020603050405020304" pitchFamily="18" charset="0"/>
                                      </a:rPr>
                                    </m:ctrlPr>
                                  </m:sSubPr>
                                  <m:e>
                                    <m:r>
                                      <a:rPr lang="en-US" sz="2000" i="1">
                                        <a:effectLst/>
                                        <a:latin typeface="Cambria Math" panose="02040503050406030204" pitchFamily="18" charset="0"/>
                                        <a:ea typeface="Times New Roman" panose="02020603050405020304" pitchFamily="18" charset="0"/>
                                      </a:rPr>
                                      <m:t>𝑛</m:t>
                                    </m:r>
                                  </m:e>
                                  <m:sub>
                                    <m:r>
                                      <a:rPr lang="en-US" sz="2000" i="1">
                                        <a:effectLst/>
                                        <a:latin typeface="Cambria Math" panose="02040503050406030204" pitchFamily="18" charset="0"/>
                                        <a:ea typeface="Times New Roman" panose="02020603050405020304" pitchFamily="18" charset="0"/>
                                      </a:rPr>
                                      <m:t>𝑖</m:t>
                                    </m:r>
                                  </m:sub>
                                </m:sSub>
                                <m:r>
                                  <a:rPr lang="en-US" sz="2000">
                                    <a:effectLst/>
                                    <a:latin typeface="Cambria Math" panose="02040503050406030204" pitchFamily="18" charset="0"/>
                                    <a:ea typeface="Times New Roman" panose="02020603050405020304" pitchFamily="18" charset="0"/>
                                  </a:rPr>
                                  <m:t>.1</m:t>
                                </m:r>
                              </m:sub>
                            </m:sSub>
                          </m:e>
                        </m:d>
                        <m:r>
                          <a:rPr lang="en-US" sz="2000" i="1">
                            <a:effectLst/>
                            <a:latin typeface="Cambria Math" panose="02040503050406030204" pitchFamily="18" charset="0"/>
                            <a:ea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rPr>
                          <m:t>𝑒</m:t>
                        </m:r>
                        <m:d>
                          <m:dPr>
                            <m:ctrlPr>
                              <a:rPr lang="ru-RU" sz="2000" i="1">
                                <a:effectLst/>
                                <a:latin typeface="Cambria Math" panose="02040503050406030204" pitchFamily="18" charset="0"/>
                                <a:ea typeface="Times New Roman" panose="02020603050405020304" pitchFamily="18" charset="0"/>
                              </a:rPr>
                            </m:ctrlPr>
                          </m:dPr>
                          <m:e>
                            <m:sSub>
                              <m:sSubPr>
                                <m:ctrlPr>
                                  <a:rPr lang="ru-RU" sz="2000" i="1">
                                    <a:effectLst/>
                                    <a:latin typeface="Cambria Math" panose="02040503050406030204" pitchFamily="18" charset="0"/>
                                    <a:ea typeface="Times New Roman" panose="02020603050405020304" pitchFamily="18" charset="0"/>
                                  </a:rPr>
                                </m:ctrlPr>
                              </m:sSubPr>
                              <m:e>
                                <m:r>
                                  <a:rPr lang="en-US" sz="2000" i="1">
                                    <a:effectLst/>
                                    <a:latin typeface="Cambria Math" panose="02040503050406030204" pitchFamily="18" charset="0"/>
                                    <a:ea typeface="Times New Roman" panose="02020603050405020304" pitchFamily="18" charset="0"/>
                                  </a:rPr>
                                  <m:t>𝑐</m:t>
                                </m:r>
                              </m:e>
                              <m:sub>
                                <m:sSub>
                                  <m:sSubPr>
                                    <m:ctrlPr>
                                      <a:rPr lang="ru-RU" sz="2000" i="1">
                                        <a:effectLst/>
                                        <a:latin typeface="Cambria Math" panose="02040503050406030204" pitchFamily="18" charset="0"/>
                                        <a:ea typeface="Times New Roman" panose="02020603050405020304" pitchFamily="18" charset="0"/>
                                      </a:rPr>
                                    </m:ctrlPr>
                                  </m:sSubPr>
                                  <m:e>
                                    <m:r>
                                      <a:rPr lang="en-US" sz="2000" i="1">
                                        <a:effectLst/>
                                        <a:latin typeface="Cambria Math" panose="02040503050406030204" pitchFamily="18" charset="0"/>
                                        <a:ea typeface="Times New Roman" panose="02020603050405020304" pitchFamily="18" charset="0"/>
                                      </a:rPr>
                                      <m:t>𝑛</m:t>
                                    </m:r>
                                  </m:e>
                                  <m:sub>
                                    <m:r>
                                      <a:rPr lang="en-US" sz="2000" i="1">
                                        <a:effectLst/>
                                        <a:latin typeface="Cambria Math" panose="02040503050406030204" pitchFamily="18" charset="0"/>
                                        <a:ea typeface="Times New Roman" panose="02020603050405020304" pitchFamily="18" charset="0"/>
                                      </a:rPr>
                                      <m:t>𝑖</m:t>
                                    </m:r>
                                  </m:sub>
                                </m:sSub>
                                <m:r>
                                  <a:rPr lang="en-US" sz="2000">
                                    <a:effectLst/>
                                    <a:latin typeface="Cambria Math" panose="02040503050406030204" pitchFamily="18" charset="0"/>
                                    <a:ea typeface="Times New Roman" panose="02020603050405020304" pitchFamily="18" charset="0"/>
                                  </a:rPr>
                                  <m:t>.</m:t>
                                </m:r>
                                <m:r>
                                  <a:rPr lang="en-US" sz="2000" i="1">
                                    <a:effectLst/>
                                    <a:latin typeface="Cambria Math" panose="02040503050406030204" pitchFamily="18" charset="0"/>
                                    <a:ea typeface="Times New Roman" panose="02020603050405020304" pitchFamily="18" charset="0"/>
                                  </a:rPr>
                                  <m:t>𝑗</m:t>
                                </m:r>
                              </m:sub>
                            </m:sSub>
                          </m:e>
                        </m:d>
                      </m:den>
                    </m:f>
                    <m:r>
                      <a:rPr lang="en-US" sz="2000">
                        <a:effectLst/>
                        <a:latin typeface="Cambria Math" panose="02040503050406030204" pitchFamily="18" charset="0"/>
                        <a:ea typeface="Times New Roman" panose="02020603050405020304" pitchFamily="18" charset="0"/>
                      </a:rPr>
                      <m:t>.</m:t>
                    </m:r>
                  </m:oMath>
                </a14:m>
                <a:r>
                  <a:rPr lang="en-US" sz="900" dirty="0">
                    <a:effectLst/>
                    <a:latin typeface="Times New Roman" panose="02020603050405020304" pitchFamily="18" charset="0"/>
                    <a:ea typeface="Times New Roman" panose="02020603050405020304" pitchFamily="18" charset="0"/>
                  </a:rPr>
                  <a:t>	               </a:t>
                </a:r>
                <a:endParaRPr lang="ru-RU" sz="1200" dirty="0">
                  <a:effectLst/>
                  <a:latin typeface="Times New Roman" panose="02020603050405020304" pitchFamily="18" charset="0"/>
                  <a:ea typeface="Times New Roman" panose="02020603050405020304" pitchFamily="18" charset="0"/>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4145582" y="4102782"/>
                <a:ext cx="11630712" cy="1644104"/>
              </a:xfrm>
              <a:prstGeom prst="rect">
                <a:avLst/>
              </a:prstGeom>
              <a:blipFill rotWithShape="1">
                <a:blip r:embed="rId6"/>
                <a:stretch>
                  <a:fillRect l="-3" t="-3" r="3" b="8"/>
                </a:stretch>
              </a:blipFill>
            </p:spPr>
            <p:txBody>
              <a:bodyPr/>
              <a:lstStyle/>
              <a:p>
                <a:r>
                  <a:rPr lang="ru-RU" altLang="en-US">
                    <a:noFill/>
                  </a:rPr>
                  <a:t> </a:t>
                </a:r>
              </a:p>
            </p:txBody>
          </p:sp>
        </mc:Fallback>
      </mc:AlternateContent>
      <p:pic>
        <p:nvPicPr>
          <p:cNvPr id="3" name="Рисунок 2">
            <a:extLst>
              <a:ext uri="{FF2B5EF4-FFF2-40B4-BE49-F238E27FC236}">
                <a16:creationId xmlns:a16="http://schemas.microsoft.com/office/drawing/2014/main" id="{A744180D-BA99-78C0-8D08-939D9F9AA5F2}"/>
              </a:ext>
            </a:extLst>
          </p:cNvPr>
          <p:cNvPicPr>
            <a:picLocks noChangeAspect="1"/>
          </p:cNvPicPr>
          <p:nvPr/>
        </p:nvPicPr>
        <p:blipFill>
          <a:blip r:embed="rId7"/>
          <a:stretch>
            <a:fillRect/>
          </a:stretch>
        </p:blipFill>
        <p:spPr>
          <a:xfrm>
            <a:off x="221764" y="5382640"/>
            <a:ext cx="1475360" cy="14753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3361"/>
    </mc:Choice>
    <mc:Fallback xmlns="">
      <p:transition spd="slow" advTm="63361"/>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10"/>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anose="020B0604020202020204" pitchFamily="34" charset="0"/>
                <a:cs typeface="Arial" panose="020B0604020202020204" pitchFamily="34" charset="0"/>
              </a:rPr>
              <a:t>43</a:t>
            </a:fld>
            <a:endParaRPr lang="ru-RU" sz="2400" b="1" dirty="0">
              <a:solidFill>
                <a:schemeClr val="tx1"/>
              </a:solidFill>
              <a:latin typeface="Arial" panose="020B0604020202020204" pitchFamily="34" charset="0"/>
              <a:cs typeface="Arial" panose="020B0604020202020204" pitchFamily="34" charset="0"/>
            </a:endParaRPr>
          </a:p>
        </p:txBody>
      </p:sp>
      <p:graphicFrame>
        <p:nvGraphicFramePr>
          <p:cNvPr id="2" name="Объект 1"/>
          <p:cNvGraphicFramePr>
            <a:graphicFrameLocks noChangeAspect="1"/>
          </p:cNvGraphicFramePr>
          <p:nvPr/>
        </p:nvGraphicFramePr>
        <p:xfrm>
          <a:off x="0" y="81379"/>
          <a:ext cx="6346825" cy="6164263"/>
        </p:xfrm>
        <a:graphic>
          <a:graphicData uri="http://schemas.openxmlformats.org/presentationml/2006/ole">
            <mc:AlternateContent xmlns:mc="http://schemas.openxmlformats.org/markup-compatibility/2006">
              <mc:Choice xmlns:v="urn:schemas-microsoft-com:vml" Requires="v">
                <p:oleObj name="Visio" r:id="rId3" imgW="5408295" imgH="5252720" progId="Visio.Drawing.15">
                  <p:embed/>
                </p:oleObj>
              </mc:Choice>
              <mc:Fallback>
                <p:oleObj name="Visio" r:id="rId3" imgW="5408295" imgH="5252720" progId="Visio.Drawing.15">
                  <p:embed/>
                  <p:pic>
                    <p:nvPicPr>
                      <p:cNvPr id="2" name="Объект 1"/>
                      <p:cNvPicPr/>
                      <p:nvPr/>
                    </p:nvPicPr>
                    <p:blipFill>
                      <a:blip r:embed="rId4"/>
                      <a:stretch>
                        <a:fillRect/>
                      </a:stretch>
                    </p:blipFill>
                    <p:spPr>
                      <a:xfrm>
                        <a:off x="0" y="81379"/>
                        <a:ext cx="6346825" cy="6164263"/>
                      </a:xfrm>
                      <a:prstGeom prst="rect">
                        <a:avLst/>
                      </a:prstGeom>
                    </p:spPr>
                  </p:pic>
                </p:oleObj>
              </mc:Fallback>
            </mc:AlternateContent>
          </a:graphicData>
        </a:graphic>
      </p:graphicFrame>
      <p:pic>
        <p:nvPicPr>
          <p:cNvPr id="6" name="Рисунок 5"/>
          <p:cNvPicPr>
            <a:picLocks noChangeAspect="1"/>
          </p:cNvPicPr>
          <p:nvPr/>
        </p:nvPicPr>
        <p:blipFill>
          <a:blip r:embed="rId5"/>
          <a:stretch>
            <a:fillRect/>
          </a:stretch>
        </p:blipFill>
        <p:spPr>
          <a:xfrm>
            <a:off x="6434900" y="521368"/>
            <a:ext cx="5684945" cy="3392906"/>
          </a:xfrm>
          <a:prstGeom prst="rect">
            <a:avLst/>
          </a:prstGeom>
        </p:spPr>
      </p:pic>
      <p:sp>
        <p:nvSpPr>
          <p:cNvPr id="7" name="TextBox 6"/>
          <p:cNvSpPr txBox="1"/>
          <p:nvPr/>
        </p:nvSpPr>
        <p:spPr>
          <a:xfrm>
            <a:off x="6989277" y="3914274"/>
            <a:ext cx="4932947" cy="553998"/>
          </a:xfrm>
          <a:prstGeom prst="rect">
            <a:avLst/>
          </a:prstGeom>
          <a:noFill/>
        </p:spPr>
        <p:txBody>
          <a:bodyPr wrap="square" rtlCol="0">
            <a:spAutoFit/>
          </a:bodyPr>
          <a:lstStyle/>
          <a:p>
            <a:r>
              <a:rPr lang="en-US" dirty="0"/>
              <a:t>Figure 2. Abstraction process for problem solving </a:t>
            </a:r>
          </a:p>
          <a:p>
            <a:r>
              <a:rPr lang="en-US" sz="1200" i="1" dirty="0"/>
              <a:t>(Abstraction in Artificial Intelligence and Complex Systems: </a:t>
            </a:r>
            <a:r>
              <a:rPr lang="en-US" sz="1200" i="1" dirty="0" err="1"/>
              <a:t>L.Saitta&amp;J.Zucker</a:t>
            </a:r>
            <a:r>
              <a:rPr lang="en-US" sz="1200" i="1" dirty="0"/>
              <a:t>)</a:t>
            </a:r>
            <a:endParaRPr lang="ru-RU" sz="1200" i="1" dirty="0"/>
          </a:p>
        </p:txBody>
      </p:sp>
      <p:sp>
        <p:nvSpPr>
          <p:cNvPr id="8" name="TextBox 7"/>
          <p:cNvSpPr txBox="1"/>
          <p:nvPr/>
        </p:nvSpPr>
        <p:spPr>
          <a:xfrm>
            <a:off x="0" y="6245642"/>
            <a:ext cx="12292314" cy="646331"/>
          </a:xfrm>
          <a:prstGeom prst="rect">
            <a:avLst/>
          </a:prstGeom>
          <a:noFill/>
        </p:spPr>
        <p:txBody>
          <a:bodyPr wrap="square" rtlCol="0">
            <a:spAutoFit/>
          </a:bodyPr>
          <a:lstStyle/>
          <a:p>
            <a:pPr algn="ctr"/>
            <a:r>
              <a:rPr lang="en-US" dirty="0"/>
              <a:t> </a:t>
            </a:r>
            <a:r>
              <a:rPr lang="ru-RU" dirty="0"/>
              <a:t>Иллюстрация использования информации на основе траектории в комплексном пространстве отражений, возможностей, разнообразия</a:t>
            </a:r>
            <a:endParaRPr lang="en-US" dirty="0"/>
          </a:p>
        </p:txBody>
      </p:sp>
      <p:pic>
        <p:nvPicPr>
          <p:cNvPr id="3" name="Рисунок 2">
            <a:extLst>
              <a:ext uri="{FF2B5EF4-FFF2-40B4-BE49-F238E27FC236}">
                <a16:creationId xmlns:a16="http://schemas.microsoft.com/office/drawing/2014/main" id="{C8015A32-2DF4-29C6-982C-A77F47B0810D}"/>
              </a:ext>
            </a:extLst>
          </p:cNvPr>
          <p:cNvPicPr>
            <a:picLocks noChangeAspect="1"/>
          </p:cNvPicPr>
          <p:nvPr/>
        </p:nvPicPr>
        <p:blipFill>
          <a:blip r:embed="rId6"/>
          <a:stretch>
            <a:fillRect/>
          </a:stretch>
        </p:blipFill>
        <p:spPr>
          <a:xfrm>
            <a:off x="10914768" y="5507962"/>
            <a:ext cx="1475360" cy="14753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762"/>
    </mc:Choice>
    <mc:Fallback xmlns="">
      <p:transition spd="slow" advTm="25762"/>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10"/>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anose="020B0604020202020204" pitchFamily="34" charset="0"/>
                <a:cs typeface="Arial" panose="020B0604020202020204" pitchFamily="34" charset="0"/>
              </a:rPr>
              <a:t>44</a:t>
            </a:fld>
            <a:endParaRPr lang="ru-RU" sz="2400" b="1" dirty="0">
              <a:solidFill>
                <a:schemeClr val="tx1"/>
              </a:solidFill>
              <a:latin typeface="Arial" panose="020B0604020202020204" pitchFamily="34" charset="0"/>
              <a:cs typeface="Arial" panose="020B0604020202020204" pitchFamily="34" charset="0"/>
            </a:endParaRPr>
          </a:p>
        </p:txBody>
      </p:sp>
      <p:graphicFrame>
        <p:nvGraphicFramePr>
          <p:cNvPr id="3" name="Объект 2"/>
          <p:cNvGraphicFramePr>
            <a:graphicFrameLocks noChangeAspect="1"/>
          </p:cNvGraphicFramePr>
          <p:nvPr/>
        </p:nvGraphicFramePr>
        <p:xfrm>
          <a:off x="172152" y="182562"/>
          <a:ext cx="6286500" cy="6286500"/>
        </p:xfrm>
        <a:graphic>
          <a:graphicData uri="http://schemas.openxmlformats.org/presentationml/2006/ole">
            <mc:AlternateContent xmlns:mc="http://schemas.openxmlformats.org/markup-compatibility/2006">
              <mc:Choice xmlns:v="urn:schemas-microsoft-com:vml" Requires="v">
                <p:oleObj name="Visio" r:id="rId3" imgW="5356860" imgH="5356860" progId="Visio.Drawing.15">
                  <p:embed/>
                </p:oleObj>
              </mc:Choice>
              <mc:Fallback>
                <p:oleObj name="Visio" r:id="rId3" imgW="5356860" imgH="5356860" progId="Visio.Drawing.15">
                  <p:embed/>
                  <p:pic>
                    <p:nvPicPr>
                      <p:cNvPr id="3" name="Объект 2"/>
                      <p:cNvPicPr/>
                      <p:nvPr/>
                    </p:nvPicPr>
                    <p:blipFill>
                      <a:blip r:embed="rId4"/>
                      <a:stretch>
                        <a:fillRect/>
                      </a:stretch>
                    </p:blipFill>
                    <p:spPr>
                      <a:xfrm>
                        <a:off x="172152" y="182562"/>
                        <a:ext cx="6286500" cy="6286500"/>
                      </a:xfrm>
                      <a:prstGeom prst="rect">
                        <a:avLst/>
                      </a:prstGeom>
                    </p:spPr>
                  </p:pic>
                </p:oleObj>
              </mc:Fallback>
            </mc:AlternateContent>
          </a:graphicData>
        </a:graphic>
      </p:graphicFrame>
      <p:sp>
        <p:nvSpPr>
          <p:cNvPr id="7" name="TextBox 6"/>
          <p:cNvSpPr txBox="1"/>
          <p:nvPr/>
        </p:nvSpPr>
        <p:spPr>
          <a:xfrm>
            <a:off x="3540691" y="94963"/>
            <a:ext cx="8111757" cy="584775"/>
          </a:xfrm>
          <a:prstGeom prst="rect">
            <a:avLst/>
          </a:prstGeom>
          <a:noFill/>
        </p:spPr>
        <p:txBody>
          <a:bodyPr wrap="square">
            <a:spAutoFit/>
          </a:bodyPr>
          <a:lstStyle/>
          <a:p>
            <a:r>
              <a:rPr lang="en-US" sz="3200" dirty="0"/>
              <a:t>Varieties of possible information application</a:t>
            </a:r>
          </a:p>
        </p:txBody>
      </p:sp>
      <p:graphicFrame>
        <p:nvGraphicFramePr>
          <p:cNvPr id="14" name="Объект 13"/>
          <p:cNvGraphicFramePr>
            <a:graphicFrameLocks noChangeAspect="1"/>
          </p:cNvGraphicFramePr>
          <p:nvPr/>
        </p:nvGraphicFramePr>
        <p:xfrm>
          <a:off x="6672263" y="4130675"/>
          <a:ext cx="5105400" cy="1082675"/>
        </p:xfrm>
        <a:graphic>
          <a:graphicData uri="http://schemas.openxmlformats.org/presentationml/2006/ole">
            <mc:AlternateContent xmlns:mc="http://schemas.openxmlformats.org/markup-compatibility/2006">
              <mc:Choice xmlns:v="urn:schemas-microsoft-com:vml" Requires="v">
                <p:oleObj name="Visio" r:id="rId5" imgW="4351655" imgH="927100" progId="Visio.Drawing.15">
                  <p:embed/>
                </p:oleObj>
              </mc:Choice>
              <mc:Fallback>
                <p:oleObj name="Visio" r:id="rId5" imgW="4351655" imgH="927100" progId="Visio.Drawing.15">
                  <p:embed/>
                  <p:pic>
                    <p:nvPicPr>
                      <p:cNvPr id="14" name="Объект 13"/>
                      <p:cNvPicPr/>
                      <p:nvPr/>
                    </p:nvPicPr>
                    <p:blipFill>
                      <a:blip r:embed="rId6"/>
                      <a:stretch>
                        <a:fillRect/>
                      </a:stretch>
                    </p:blipFill>
                    <p:spPr>
                      <a:xfrm>
                        <a:off x="6672263" y="4130675"/>
                        <a:ext cx="5105400" cy="1082675"/>
                      </a:xfrm>
                      <a:prstGeom prst="rect">
                        <a:avLst/>
                      </a:prstGeom>
                    </p:spPr>
                  </p:pic>
                </p:oleObj>
              </mc:Fallback>
            </mc:AlternateContent>
          </a:graphicData>
        </a:graphic>
      </p:graphicFrame>
      <p:pic>
        <p:nvPicPr>
          <p:cNvPr id="2" name="Рисунок 1">
            <a:extLst>
              <a:ext uri="{FF2B5EF4-FFF2-40B4-BE49-F238E27FC236}">
                <a16:creationId xmlns:a16="http://schemas.microsoft.com/office/drawing/2014/main" id="{D913A9F5-D555-FCE1-0E23-401A23538619}"/>
              </a:ext>
            </a:extLst>
          </p:cNvPr>
          <p:cNvPicPr>
            <a:picLocks noChangeAspect="1"/>
          </p:cNvPicPr>
          <p:nvPr/>
        </p:nvPicPr>
        <p:blipFill>
          <a:blip r:embed="rId7"/>
          <a:stretch>
            <a:fillRect/>
          </a:stretch>
        </p:blipFill>
        <p:spPr>
          <a:xfrm>
            <a:off x="10544488" y="5382640"/>
            <a:ext cx="1475360" cy="14753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673"/>
    </mc:Choice>
    <mc:Fallback xmlns="">
      <p:transition spd="slow" advTm="27673"/>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10"/>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prstClr val="black"/>
                </a:solidFill>
                <a:latin typeface="Arial" pitchFamily="34" charset="0"/>
                <a:cs typeface="Arial" pitchFamily="34" charset="0"/>
              </a:rPr>
              <a:pPr algn="ctr">
                <a:defRPr/>
              </a:pPr>
              <a:t>45</a:t>
            </a:fld>
            <a:endParaRPr lang="ru-RU" sz="2400" b="1" dirty="0">
              <a:solidFill>
                <a:prstClr val="black"/>
              </a:solidFill>
              <a:latin typeface="Arial" pitchFamily="34" charset="0"/>
              <a:cs typeface="Arial" pitchFamily="34" charset="0"/>
            </a:endParaRPr>
          </a:p>
        </p:txBody>
      </p:sp>
      <p:pic>
        <p:nvPicPr>
          <p:cNvPr id="7" name="Рисунок 6">
            <a:extLst>
              <a:ext uri="{FF2B5EF4-FFF2-40B4-BE49-F238E27FC236}">
                <a16:creationId xmlns:a16="http://schemas.microsoft.com/office/drawing/2014/main" id="{B1BF86A5-1368-46A6-9C96-E9A5A76580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65" y="269646"/>
            <a:ext cx="5638155" cy="3632071"/>
          </a:xfrm>
          <a:prstGeom prst="rect">
            <a:avLst/>
          </a:prstGeom>
        </p:spPr>
      </p:pic>
      <p:sp>
        <p:nvSpPr>
          <p:cNvPr id="11" name="TextBox 10">
            <a:extLst>
              <a:ext uri="{FF2B5EF4-FFF2-40B4-BE49-F238E27FC236}">
                <a16:creationId xmlns:a16="http://schemas.microsoft.com/office/drawing/2014/main" id="{537FBB9F-0D05-47A9-A0C4-D08822F26F54}"/>
              </a:ext>
            </a:extLst>
          </p:cNvPr>
          <p:cNvSpPr txBox="1"/>
          <p:nvPr/>
        </p:nvSpPr>
        <p:spPr>
          <a:xfrm>
            <a:off x="0" y="4295157"/>
            <a:ext cx="12290612" cy="4470455"/>
          </a:xfrm>
          <a:prstGeom prst="rect">
            <a:avLst/>
          </a:prstGeom>
          <a:noFill/>
        </p:spPr>
        <p:txBody>
          <a:bodyPr wrap="square">
            <a:spAutoFit/>
          </a:bodyPr>
          <a:lstStyle/>
          <a:p>
            <a:pPr algn="l" rtl="0"/>
            <a:r>
              <a:rPr lang="en-US" sz="1600" b="0" i="1" spc="15" dirty="0" err="1">
                <a:latin typeface="Times New Roman" panose="02020603050405020304" pitchFamily="18" charset="0"/>
                <a:cs typeface="Times New Roman" panose="02020603050405020304" pitchFamily="18" charset="0"/>
              </a:rPr>
              <a:t>ie</a:t>
            </a:r>
            <a:r>
              <a:rPr lang="en-US" sz="1600" b="0" i="1" spc="22" baseline="28000" dirty="0" err="1">
                <a:latin typeface="Times New Roman" panose="02020603050405020304" pitchFamily="18" charset="0"/>
                <a:cs typeface="Times New Roman" panose="02020603050405020304" pitchFamily="18" charset="0"/>
              </a:rPr>
              <a:t>pr</a:t>
            </a:r>
            <a:r>
              <a:rPr lang="en-US" sz="1600" b="0" i="1" spc="22" baseline="28000" dirty="0">
                <a:latin typeface="Times New Roman" panose="02020603050405020304" pitchFamily="18" charset="0"/>
                <a:cs typeface="Times New Roman" panose="02020603050405020304" pitchFamily="18" charset="0"/>
              </a:rPr>
              <a:t> </a:t>
            </a:r>
            <a:r>
              <a:rPr lang="en-US" sz="1600" spc="190" dirty="0">
                <a:latin typeface="Times New Roman" panose="02020603050405020304" pitchFamily="18" charset="0"/>
                <a:cs typeface="Times New Roman" panose="02020603050405020304" pitchFamily="18" charset="0"/>
              </a:rPr>
              <a:t>− </a:t>
            </a:r>
            <a:r>
              <a:rPr lang="ru-RU" sz="1600" b="0" i="0" dirty="0">
                <a:effectLst/>
                <a:latin typeface="Times New Roman" panose="02020603050405020304" pitchFamily="18" charset="0"/>
                <a:cs typeface="Times New Roman" panose="02020603050405020304" pitchFamily="18" charset="0"/>
              </a:rPr>
              <a:t>действие по </a:t>
            </a:r>
            <a:r>
              <a:rPr lang="ru-RU" sz="1600" b="0" i="0" dirty="0" err="1">
                <a:effectLst/>
                <a:latin typeface="Times New Roman" panose="02020603050405020304" pitchFamily="18" charset="0"/>
                <a:cs typeface="Times New Roman" panose="02020603050405020304" pitchFamily="18" charset="0"/>
              </a:rPr>
              <a:t>процессированию</a:t>
            </a:r>
            <a:r>
              <a:rPr lang="ru-RU" sz="1600" b="0" i="0" dirty="0">
                <a:effectLst/>
                <a:latin typeface="Times New Roman" panose="02020603050405020304" pitchFamily="18" charset="0"/>
                <a:cs typeface="Times New Roman" panose="02020603050405020304" pitchFamily="18" charset="0"/>
              </a:rPr>
              <a:t> предиктивной информации </a:t>
            </a:r>
            <a:r>
              <a:rPr lang="en-US" sz="1600" spc="35" dirty="0">
                <a:latin typeface="Times New Roman" panose="02020603050405020304" pitchFamily="18" charset="0"/>
                <a:cs typeface="Times New Roman" panose="02020603050405020304" pitchFamily="18" charset="0"/>
              </a:rPr>
              <a:t>(</a:t>
            </a:r>
            <a:r>
              <a:rPr lang="en-US" sz="1600" b="0" i="1" spc="35" dirty="0" err="1">
                <a:latin typeface="Times New Roman" panose="02020603050405020304" pitchFamily="18" charset="0"/>
                <a:cs typeface="Times New Roman" panose="02020603050405020304" pitchFamily="18" charset="0"/>
              </a:rPr>
              <a:t>Ie</a:t>
            </a:r>
            <a:r>
              <a:rPr lang="en-US" sz="1600" b="0" i="1" spc="52" baseline="28000" dirty="0" err="1">
                <a:latin typeface="Times New Roman" panose="02020603050405020304" pitchFamily="18" charset="0"/>
                <a:cs typeface="Times New Roman" panose="02020603050405020304" pitchFamily="18" charset="0"/>
              </a:rPr>
              <a:t>pr</a:t>
            </a:r>
            <a:r>
              <a:rPr lang="en-US" sz="1600" b="0" i="1" spc="52" baseline="28000" dirty="0">
                <a:latin typeface="Times New Roman" panose="02020603050405020304" pitchFamily="18" charset="0"/>
                <a:cs typeface="Times New Roman" panose="02020603050405020304" pitchFamily="18" charset="0"/>
              </a:rPr>
              <a:t> </a:t>
            </a:r>
            <a:r>
              <a:rPr lang="en-US" sz="1600" spc="-5" dirty="0">
                <a:latin typeface="Times New Roman" panose="02020603050405020304" pitchFamily="18" charset="0"/>
                <a:cs typeface="Times New Roman" panose="02020603050405020304" pitchFamily="18" charset="0"/>
              </a:rPr>
              <a:t>) </a:t>
            </a:r>
            <a:r>
              <a:rPr lang="ru-RU" sz="1600" b="0" i="0" dirty="0">
                <a:effectLst/>
                <a:latin typeface="Times New Roman" panose="02020603050405020304" pitchFamily="18" charset="0"/>
                <a:cs typeface="Times New Roman" panose="02020603050405020304" pitchFamily="18" charset="0"/>
              </a:rPr>
              <a:t>о получаемых эффектах действия может реализовываться асинхронно и в любой момент времени, причем как тогда, когда действие по получению материальных эффектов планируется, так и если не планируется. </a:t>
            </a:r>
            <a:r>
              <a:rPr lang="ru-RU" sz="1600" b="0" i="0" dirty="0" err="1">
                <a:effectLst/>
                <a:latin typeface="Times New Roman" panose="02020603050405020304" pitchFamily="18" charset="0"/>
                <a:cs typeface="Times New Roman" panose="02020603050405020304" pitchFamily="18" charset="0"/>
              </a:rPr>
              <a:t>Процессирование</a:t>
            </a:r>
            <a:r>
              <a:rPr lang="ru-RU" sz="1600" b="0" i="0" dirty="0">
                <a:effectLst/>
                <a:latin typeface="Times New Roman" panose="02020603050405020304" pitchFamily="18" charset="0"/>
                <a:cs typeface="Times New Roman" panose="02020603050405020304" pitchFamily="18" charset="0"/>
              </a:rPr>
              <a:t> информации такого вида показано, как стрелка в виде окружности над действием по получением материальных эффектов. Такое </a:t>
            </a:r>
            <a:r>
              <a:rPr lang="ru-RU" sz="1600" b="0" i="0" dirty="0" err="1">
                <a:effectLst/>
                <a:latin typeface="Times New Roman" panose="02020603050405020304" pitchFamily="18" charset="0"/>
                <a:cs typeface="Times New Roman" panose="02020603050405020304" pitchFamily="18" charset="0"/>
              </a:rPr>
              <a:t>процессирование</a:t>
            </a:r>
            <a:r>
              <a:rPr lang="ru-RU" sz="1600" b="0" i="0" dirty="0">
                <a:effectLst/>
                <a:latin typeface="Times New Roman" panose="02020603050405020304" pitchFamily="18" charset="0"/>
                <a:cs typeface="Times New Roman" panose="02020603050405020304" pitchFamily="18" charset="0"/>
              </a:rPr>
              <a:t> может быть реализовано с задействованием всех видов информации, рассмотренных ранее, и, возможно, дополнительных видов информации. Если действие новое, то для его успешной реализации необходимо получить информацию о тех аспектах реализации действия, без знания которых действие нецелесообразно. Если такая информация уже известна и получена ранее, то (новое) действие по получению материальных эффектов может быть начато. Если при этом такое действие не может быть изменено при реализации, то какая-то дополнительная информация о ходе действия может не требоваться. Если же действие по получению материальных эффектов может быть изменено после его начала, то обработка информации о действии по получению материальных эффектов может быть все еще необходима и при его выполнении (для возможного альтернирования).</a:t>
            </a:r>
          </a:p>
          <a:p>
            <a:pPr marL="139065" algn="just"/>
            <a:endParaRPr lang="ru-RU" sz="1600" spc="-5" dirty="0">
              <a:latin typeface="Times New Roman" panose="02020603050405020304" pitchFamily="18" charset="0"/>
              <a:cs typeface="Times New Roman" panose="02020603050405020304" pitchFamily="18" charset="0"/>
            </a:endParaRPr>
          </a:p>
          <a:p>
            <a:pPr marL="139065" algn="just"/>
            <a:endParaRPr lang="en-US" sz="1600" dirty="0">
              <a:latin typeface="Times New Roman" panose="02020603050405020304" pitchFamily="18" charset="0"/>
              <a:cs typeface="Times New Roman" panose="02020603050405020304" pitchFamily="18" charset="0"/>
            </a:endParaRPr>
          </a:p>
          <a:p>
            <a:pPr marL="139065" algn="just" defTabSz="914400">
              <a:lnSpc>
                <a:spcPts val="1105"/>
              </a:lnSpc>
              <a:defRPr/>
            </a:pPr>
            <a:endParaRPr lang="en-US" sz="1600" dirty="0">
              <a:latin typeface="Times New Roman" panose="02020603050405020304" pitchFamily="18" charset="0"/>
              <a:cs typeface="Times New Roman" panose="02020603050405020304" pitchFamily="18" charset="0"/>
            </a:endParaRPr>
          </a:p>
          <a:p>
            <a:pPr marL="139065" algn="just" defTabSz="914400">
              <a:lnSpc>
                <a:spcPts val="1105"/>
              </a:lnSpc>
              <a:defRPr/>
            </a:pPr>
            <a:endParaRPr lang="en-US" sz="1600" dirty="0">
              <a:latin typeface="Times New Roman" panose="02020603050405020304" pitchFamily="18" charset="0"/>
              <a:cs typeface="Times New Roman" panose="02020603050405020304" pitchFamily="18" charset="0"/>
            </a:endParaRPr>
          </a:p>
          <a:p>
            <a:pPr marL="139065" algn="just" defTabSz="914400">
              <a:lnSpc>
                <a:spcPts val="1105"/>
              </a:lnSpc>
              <a:defRPr/>
            </a:pPr>
            <a:endParaRPr lang="en-US" sz="1600" dirty="0">
              <a:latin typeface="Times New Roman" panose="02020603050405020304" pitchFamily="18" charset="0"/>
              <a:cs typeface="Times New Roman" panose="02020603050405020304" pitchFamily="18" charset="0"/>
            </a:endParaRPr>
          </a:p>
          <a:p>
            <a:pPr marL="139065" algn="just" defTabSz="914400">
              <a:lnSpc>
                <a:spcPts val="1105"/>
              </a:lnSpc>
              <a:defRPr/>
            </a:pPr>
            <a:endParaRPr lang="en-US" sz="1600" dirty="0">
              <a:latin typeface="Times New Roman" panose="02020603050405020304" pitchFamily="18" charset="0"/>
              <a:cs typeface="Times New Roman" panose="02020603050405020304" pitchFamily="18" charset="0"/>
            </a:endParaRPr>
          </a:p>
          <a:p>
            <a:pPr marL="139065" algn="just" defTabSz="914400">
              <a:lnSpc>
                <a:spcPts val="1105"/>
              </a:lnSpc>
              <a:defRPr/>
            </a:pPr>
            <a:endParaRPr lang="en-US" sz="1600" dirty="0">
              <a:latin typeface="Times New Roman" panose="02020603050405020304" pitchFamily="18" charset="0"/>
              <a:cs typeface="Times New Roman" panose="02020603050405020304" pitchFamily="18" charset="0"/>
            </a:endParaRPr>
          </a:p>
          <a:p>
            <a:pPr marL="139065" algn="just" defTabSz="914400">
              <a:lnSpc>
                <a:spcPts val="1105"/>
              </a:lnSpc>
              <a:defRPr/>
            </a:pPr>
            <a:endParaRPr lang="en-US" sz="1600" dirty="0">
              <a:latin typeface="Times New Roman" panose="02020603050405020304" pitchFamily="18" charset="0"/>
              <a:cs typeface="Times New Roman" panose="02020603050405020304" pitchFamily="18" charset="0"/>
            </a:endParaRPr>
          </a:p>
          <a:p>
            <a:pPr marL="139065" algn="just" defTabSz="914400">
              <a:lnSpc>
                <a:spcPts val="1105"/>
              </a:lnSpc>
              <a:defRPr/>
            </a:pPr>
            <a:endParaRPr lang="en-US" sz="1600" dirty="0">
              <a:latin typeface="Times New Roman" panose="02020603050405020304" pitchFamily="18" charset="0"/>
              <a:cs typeface="Times New Roman" panose="02020603050405020304" pitchFamily="18" charset="0"/>
            </a:endParaRPr>
          </a:p>
          <a:p>
            <a:pPr marL="139065" algn="just" defTabSz="914400">
              <a:lnSpc>
                <a:spcPts val="1105"/>
              </a:lnSpc>
              <a:defRPr/>
            </a:pPr>
            <a:endParaRPr lang="en-US" sz="1600" dirty="0">
              <a:latin typeface="Times New Roman" panose="02020603050405020304" pitchFamily="18" charset="0"/>
              <a:cs typeface="Times New Roman" panose="02020603050405020304" pitchFamily="18" charset="0"/>
            </a:endParaRPr>
          </a:p>
          <a:p>
            <a:pPr marL="139065" algn="just" defTabSz="914400">
              <a:lnSpc>
                <a:spcPts val="1105"/>
              </a:lnSpc>
              <a:defRPr/>
            </a:pPr>
            <a:endParaRPr lang="en-US" sz="1600" dirty="0">
              <a:latin typeface="Times New Roman" panose="02020603050405020304" pitchFamily="18" charset="0"/>
              <a:cs typeface="Times New Roman" panose="02020603050405020304" pitchFamily="18" charset="0"/>
            </a:endParaRPr>
          </a:p>
          <a:p>
            <a:pPr marL="139065" algn="just" defTabSz="914400">
              <a:lnSpc>
                <a:spcPts val="1105"/>
              </a:lnSpc>
              <a:defRPr/>
            </a:pPr>
            <a:endParaRPr kumimoji="0" lang="en-US" sz="1600" b="0" i="0" u="none" strike="noStrike" kern="1200" cap="none" spc="0" normalizeH="0" baseline="0" noProof="0" dirty="0">
              <a:ln>
                <a:noFill/>
              </a:ln>
              <a:effectLst/>
              <a:uLnTx/>
              <a:uFillTx/>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A35C8D8A-684B-4A90-AE92-3F30C630D237}"/>
              </a:ext>
            </a:extLst>
          </p:cNvPr>
          <p:cNvSpPr txBox="1"/>
          <p:nvPr/>
        </p:nvSpPr>
        <p:spPr>
          <a:xfrm>
            <a:off x="1762122" y="-92947"/>
            <a:ext cx="9790116" cy="461665"/>
          </a:xfrm>
          <a:prstGeom prst="rect">
            <a:avLst/>
          </a:prstGeom>
          <a:noFill/>
        </p:spPr>
        <p:txBody>
          <a:bodyPr wrap="none" rtlCol="0">
            <a:spAutoFit/>
          </a:bodyPr>
          <a:lstStyle/>
          <a:p>
            <a:r>
              <a:rPr lang="ru-RU" sz="2400" dirty="0">
                <a:latin typeface="Times New Roman" panose="02020603050405020304" pitchFamily="18" charset="0"/>
                <a:cs typeface="Times New Roman" panose="02020603050405020304" pitchFamily="18" charset="0"/>
              </a:rPr>
              <a:t>Концептуальная модель действия по получению материальных эффектов</a:t>
            </a:r>
          </a:p>
        </p:txBody>
      </p:sp>
      <p:sp>
        <p:nvSpPr>
          <p:cNvPr id="14" name="TextBox 13">
            <a:extLst>
              <a:ext uri="{FF2B5EF4-FFF2-40B4-BE49-F238E27FC236}">
                <a16:creationId xmlns:a16="http://schemas.microsoft.com/office/drawing/2014/main" id="{67B77CE5-74D8-4506-B96F-ECC2E779B103}"/>
              </a:ext>
            </a:extLst>
          </p:cNvPr>
          <p:cNvSpPr txBox="1"/>
          <p:nvPr/>
        </p:nvSpPr>
        <p:spPr>
          <a:xfrm>
            <a:off x="5657960" y="504381"/>
            <a:ext cx="6111024" cy="3970318"/>
          </a:xfrm>
          <a:prstGeom prst="rect">
            <a:avLst/>
          </a:prstGeom>
          <a:noFill/>
        </p:spPr>
        <p:txBody>
          <a:bodyPr wrap="square">
            <a:spAutoFit/>
          </a:bodyPr>
          <a:lstStyle/>
          <a:p>
            <a:r>
              <a:rPr kumimoji="0" lang="ru-RU" sz="1400" b="0" i="0" u="none" strike="noStrike" kern="1200" cap="none" spc="-5" noProof="0" dirty="0">
                <a:ln>
                  <a:noFill/>
                </a:ln>
                <a:effectLst/>
                <a:uLnTx/>
                <a:uFillTx/>
                <a:latin typeface="Times New Roman" panose="02020603050405020304" pitchFamily="18" charset="0"/>
                <a:cs typeface="Times New Roman" panose="02020603050405020304" pitchFamily="18" charset="0"/>
              </a:rPr>
              <a:t>Действия по получению материальных эффектов представлены </a:t>
            </a:r>
            <a:r>
              <a:rPr lang="ru-RU" sz="1400" spc="-5" dirty="0">
                <a:latin typeface="Times New Roman" panose="02020603050405020304" pitchFamily="18" charset="0"/>
                <a:cs typeface="Times New Roman" panose="02020603050405020304" pitchFamily="18" charset="0"/>
              </a:rPr>
              <a:t>на схеме прямоугольниками с присоединенными к ним частями, описывающими необходимые действия по </a:t>
            </a:r>
            <a:r>
              <a:rPr lang="ru-RU" sz="1400" spc="-5" dirty="0" err="1">
                <a:latin typeface="Times New Roman" panose="02020603050405020304" pitchFamily="18" charset="0"/>
                <a:cs typeface="Times New Roman" panose="02020603050405020304" pitchFamily="18" charset="0"/>
              </a:rPr>
              <a:t>процессированию</a:t>
            </a:r>
            <a:r>
              <a:rPr lang="ru-RU" sz="1400" spc="-5" dirty="0">
                <a:latin typeface="Times New Roman" panose="02020603050405020304" pitchFamily="18" charset="0"/>
                <a:cs typeface="Times New Roman" panose="02020603050405020304" pitchFamily="18" charset="0"/>
              </a:rPr>
              <a:t> информации</a:t>
            </a:r>
            <a:r>
              <a:rPr kumimoji="0" lang="en-US" sz="1400" b="0" i="0" u="none" strike="noStrike" kern="1200" cap="none" spc="-5" noProof="0" dirty="0">
                <a:ln>
                  <a:noFill/>
                </a:ln>
                <a:effectLst/>
                <a:uLnTx/>
                <a:uFillTx/>
                <a:latin typeface="Times New Roman" panose="02020603050405020304" pitchFamily="18" charset="0"/>
                <a:cs typeface="Times New Roman" panose="02020603050405020304" pitchFamily="18" charset="0"/>
              </a:rPr>
              <a:t>:</a:t>
            </a:r>
          </a:p>
          <a:p>
            <a:pPr algn="l" rtl="0"/>
            <a:r>
              <a:rPr kumimoji="0" lang="en-US" sz="1400" b="0" i="1" u="none" strike="noStrike" kern="1200" cap="none" spc="50" noProof="0" dirty="0" err="1">
                <a:ln>
                  <a:noFill/>
                </a:ln>
                <a:effectLst/>
                <a:uLnTx/>
                <a:uFillTx/>
                <a:latin typeface="Times New Roman" panose="02020603050405020304" pitchFamily="18" charset="0"/>
                <a:cs typeface="Times New Roman" panose="02020603050405020304" pitchFamily="18" charset="0"/>
              </a:rPr>
              <a:t>ie</a:t>
            </a:r>
            <a:r>
              <a:rPr kumimoji="0" lang="en-US" sz="1400" b="0" i="1" u="none" strike="noStrike" kern="1200" cap="none" spc="75" noProof="0" dirty="0" err="1">
                <a:ln>
                  <a:noFill/>
                </a:ln>
                <a:effectLst/>
                <a:uLnTx/>
                <a:uFillTx/>
                <a:latin typeface="Times New Roman" panose="02020603050405020304" pitchFamily="18" charset="0"/>
                <a:cs typeface="Times New Roman" panose="02020603050405020304" pitchFamily="18" charset="0"/>
              </a:rPr>
              <a:t>p</a:t>
            </a:r>
            <a:r>
              <a:rPr kumimoji="0" lang="en-US" sz="1400" b="0" i="0" u="none" strike="noStrike" kern="1200" cap="none" spc="50" noProof="0" dirty="0">
                <a:ln>
                  <a:noFill/>
                </a:ln>
                <a:effectLst/>
                <a:uLnTx/>
                <a:uFillTx/>
                <a:latin typeface="Times New Roman" panose="02020603050405020304" pitchFamily="18" charset="0"/>
                <a:cs typeface="Times New Roman" panose="02020603050405020304" pitchFamily="18" charset="0"/>
              </a:rPr>
              <a:t>− </a:t>
            </a:r>
            <a:r>
              <a:rPr lang="ru-RU" sz="1400" b="0" i="0" dirty="0">
                <a:effectLst/>
                <a:latin typeface="Times New Roman" panose="02020603050405020304" pitchFamily="18" charset="0"/>
                <a:cs typeface="Times New Roman" panose="02020603050405020304" pitchFamily="18" charset="0"/>
              </a:rPr>
              <a:t>действие </a:t>
            </a:r>
            <a:r>
              <a:rPr lang="ru-RU" sz="1400" b="0" i="0" dirty="0" err="1">
                <a:effectLst/>
                <a:latin typeface="Times New Roman" panose="02020603050405020304" pitchFamily="18" charset="0"/>
                <a:cs typeface="Times New Roman" panose="02020603050405020304" pitchFamily="18" charset="0"/>
              </a:rPr>
              <a:t>процессирования</a:t>
            </a:r>
            <a:r>
              <a:rPr lang="ru-RU" sz="1400" b="0" i="0" dirty="0">
                <a:effectLst/>
                <a:latin typeface="Times New Roman" panose="02020603050405020304" pitchFamily="18" charset="0"/>
                <a:cs typeface="Times New Roman" panose="02020603050405020304" pitchFamily="18" charset="0"/>
              </a:rPr>
              <a:t> прескриптивной информации</a:t>
            </a:r>
            <a:r>
              <a:rPr kumimoji="0" lang="en-US" sz="1400" b="0" i="0" u="none" strike="noStrike" kern="1200" cap="none" spc="-5" noProof="0" dirty="0">
                <a:ln>
                  <a:noFill/>
                </a:ln>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30" noProof="0" dirty="0">
                <a:ln>
                  <a:noFill/>
                </a:ln>
                <a:effectLst/>
                <a:uLnTx/>
                <a:uFillTx/>
                <a:latin typeface="Times New Roman" panose="02020603050405020304" pitchFamily="18" charset="0"/>
                <a:cs typeface="Times New Roman" panose="02020603050405020304" pitchFamily="18" charset="0"/>
              </a:rPr>
              <a:t>(</a:t>
            </a:r>
            <a:r>
              <a:rPr kumimoji="0" lang="en-US" sz="1400" b="0" i="1" u="none" strike="noStrike" kern="1200" cap="none" spc="30" noProof="0" dirty="0" err="1">
                <a:ln>
                  <a:noFill/>
                </a:ln>
                <a:effectLst/>
                <a:uLnTx/>
                <a:uFillTx/>
                <a:latin typeface="Times New Roman" panose="02020603050405020304" pitchFamily="18" charset="0"/>
                <a:cs typeface="Times New Roman" panose="02020603050405020304" pitchFamily="18" charset="0"/>
              </a:rPr>
              <a:t>Ie</a:t>
            </a:r>
            <a:r>
              <a:rPr kumimoji="0" lang="en-US" sz="1400" b="0" i="1" u="none" strike="noStrike" kern="1200" cap="none" spc="44" noProof="0" dirty="0" err="1">
                <a:ln>
                  <a:noFill/>
                </a:ln>
                <a:effectLst/>
                <a:uLnTx/>
                <a:uFillTx/>
                <a:latin typeface="Times New Roman" panose="02020603050405020304" pitchFamily="18" charset="0"/>
                <a:cs typeface="Times New Roman" panose="02020603050405020304" pitchFamily="18" charset="0"/>
              </a:rPr>
              <a:t>p</a:t>
            </a:r>
            <a:r>
              <a:rPr kumimoji="0" lang="en-US" sz="1400" b="0" i="0" u="none" strike="noStrike" kern="1200" cap="none" spc="30" noProof="0" dirty="0">
                <a:ln>
                  <a:noFill/>
                </a:ln>
                <a:effectLst/>
                <a:uLnTx/>
                <a:uFillTx/>
                <a:latin typeface="Times New Roman" panose="02020603050405020304" pitchFamily="18" charset="0"/>
                <a:cs typeface="Times New Roman" panose="02020603050405020304" pitchFamily="18" charset="0"/>
              </a:rPr>
              <a:t>)</a:t>
            </a:r>
            <a:r>
              <a:rPr kumimoji="0" lang="en-US" sz="1400" b="0" i="0" u="none" strike="noStrike" kern="1200" cap="none" spc="-20" noProof="0" dirty="0">
                <a:ln>
                  <a:noFill/>
                </a:ln>
                <a:effectLst/>
                <a:uLnTx/>
                <a:uFillTx/>
                <a:latin typeface="Times New Roman" panose="02020603050405020304" pitchFamily="18" charset="0"/>
                <a:cs typeface="Times New Roman" panose="02020603050405020304" pitchFamily="18" charset="0"/>
              </a:rPr>
              <a:t> </a:t>
            </a:r>
            <a:r>
              <a:rPr lang="ru-RU" sz="1400" b="0" i="0" dirty="0">
                <a:effectLst/>
                <a:latin typeface="Times New Roman" panose="02020603050405020304" pitchFamily="18" charset="0"/>
                <a:cs typeface="Times New Roman" panose="02020603050405020304" pitchFamily="18" charset="0"/>
              </a:rPr>
              <a:t>которое может быть реализовано до начала получения материальных эффектов. Этот вид </a:t>
            </a:r>
            <a:r>
              <a:rPr lang="ru-RU" sz="1400" b="0" i="0" dirty="0" err="1">
                <a:effectLst/>
                <a:latin typeface="Times New Roman" panose="02020603050405020304" pitchFamily="18" charset="0"/>
                <a:cs typeface="Times New Roman" panose="02020603050405020304" pitchFamily="18" charset="0"/>
              </a:rPr>
              <a:t>процессирования</a:t>
            </a:r>
            <a:r>
              <a:rPr lang="ru-RU" sz="1400" b="0" i="0" dirty="0">
                <a:effectLst/>
                <a:latin typeface="Times New Roman" panose="02020603050405020304" pitchFamily="18" charset="0"/>
                <a:cs typeface="Times New Roman" panose="02020603050405020304" pitchFamily="18" charset="0"/>
              </a:rPr>
              <a:t> информации показан как овал в левой части схемы. Результаты такого </a:t>
            </a:r>
            <a:r>
              <a:rPr lang="ru-RU" sz="1400" b="0" i="0" dirty="0" err="1">
                <a:effectLst/>
                <a:latin typeface="Times New Roman" panose="02020603050405020304" pitchFamily="18" charset="0"/>
                <a:cs typeface="Times New Roman" panose="02020603050405020304" pitchFamily="18" charset="0"/>
              </a:rPr>
              <a:t>процессирования</a:t>
            </a:r>
            <a:r>
              <a:rPr lang="ru-RU" sz="1400" b="0" i="0" dirty="0">
                <a:effectLst/>
                <a:latin typeface="Times New Roman" panose="02020603050405020304" pitchFamily="18" charset="0"/>
                <a:cs typeface="Times New Roman" panose="02020603050405020304" pitchFamily="18" charset="0"/>
              </a:rPr>
              <a:t> - прескриптивная информация (полученная, обработанная). Она</a:t>
            </a:r>
            <a:r>
              <a:rPr lang="en-US" sz="1400" b="0" i="0" dirty="0">
                <a:effectLst/>
                <a:latin typeface="Times New Roman" panose="02020603050405020304" pitchFamily="18" charset="0"/>
                <a:cs typeface="Times New Roman" panose="02020603050405020304" pitchFamily="18" charset="0"/>
              </a:rPr>
              <a:t> </a:t>
            </a:r>
            <a:r>
              <a:rPr lang="ru-RU" sz="1400" b="0" i="0" dirty="0">
                <a:effectLst/>
                <a:latin typeface="Times New Roman" panose="02020603050405020304" pitchFamily="18" charset="0"/>
                <a:cs typeface="Times New Roman" panose="02020603050405020304" pitchFamily="18" charset="0"/>
              </a:rPr>
              <a:t>потребляется при </a:t>
            </a:r>
            <a:r>
              <a:rPr lang="ru-RU" sz="1400" b="0" i="0" dirty="0" err="1">
                <a:effectLst/>
                <a:latin typeface="Times New Roman" panose="02020603050405020304" pitchFamily="18" charset="0"/>
                <a:cs typeface="Times New Roman" panose="02020603050405020304" pitchFamily="18" charset="0"/>
              </a:rPr>
              <a:t>процессировании</a:t>
            </a:r>
            <a:r>
              <a:rPr lang="ru-RU" sz="1400" b="0" i="0" dirty="0">
                <a:effectLst/>
                <a:latin typeface="Times New Roman" panose="02020603050405020304" pitchFamily="18" charset="0"/>
                <a:cs typeface="Times New Roman" panose="02020603050405020304" pitchFamily="18" charset="0"/>
              </a:rPr>
              <a:t> информации во время получения материальных эффектов. Это потребление показано, как треугольник, направленный в сторону действия по обмену веществом и энергией.</a:t>
            </a:r>
            <a:br>
              <a:rPr lang="ru-RU" sz="1400" b="0" i="0" dirty="0">
                <a:effectLst/>
                <a:latin typeface="Times New Roman" panose="02020603050405020304" pitchFamily="18" charset="0"/>
                <a:cs typeface="Times New Roman" panose="02020603050405020304" pitchFamily="18" charset="0"/>
              </a:rPr>
            </a:br>
            <a:r>
              <a:rPr kumimoji="0" lang="en-US" sz="1400" b="0" i="1" u="none" strike="noStrike" kern="1200" cap="none" spc="80" noProof="0" dirty="0" err="1">
                <a:ln>
                  <a:noFill/>
                </a:ln>
                <a:effectLst/>
                <a:uLnTx/>
                <a:uFillTx/>
                <a:latin typeface="Times New Roman" panose="02020603050405020304" pitchFamily="18" charset="0"/>
                <a:cs typeface="Times New Roman" panose="02020603050405020304" pitchFamily="18" charset="0"/>
              </a:rPr>
              <a:t>ie</a:t>
            </a:r>
            <a:r>
              <a:rPr kumimoji="0" lang="en-US" sz="1400" b="0" i="1" u="none" strike="noStrike" kern="1200" cap="none" spc="120" noProof="0" dirty="0" err="1">
                <a:ln>
                  <a:noFill/>
                </a:ln>
                <a:effectLst/>
                <a:uLnTx/>
                <a:uFillTx/>
                <a:latin typeface="Times New Roman" panose="02020603050405020304" pitchFamily="18" charset="0"/>
                <a:cs typeface="Times New Roman" panose="02020603050405020304" pitchFamily="18" charset="0"/>
              </a:rPr>
              <a:t>r</a:t>
            </a:r>
            <a:r>
              <a:rPr kumimoji="0" lang="en-US" sz="1400" b="0" i="0" u="none" strike="noStrike" kern="1200" cap="none" spc="80" noProof="0" dirty="0">
                <a:ln>
                  <a:noFill/>
                </a:ln>
                <a:effectLst/>
                <a:uLnTx/>
                <a:uFillTx/>
                <a:latin typeface="Times New Roman" panose="02020603050405020304" pitchFamily="18" charset="0"/>
                <a:cs typeface="Times New Roman" panose="02020603050405020304" pitchFamily="18" charset="0"/>
              </a:rPr>
              <a:t>− </a:t>
            </a:r>
            <a:r>
              <a:rPr lang="ru-RU" sz="1400" b="0" i="0" dirty="0">
                <a:effectLst/>
                <a:latin typeface="Times New Roman" panose="02020603050405020304" pitchFamily="18" charset="0"/>
                <a:cs typeface="Times New Roman" panose="02020603050405020304" pitchFamily="18" charset="0"/>
              </a:rPr>
              <a:t>действие по мониторингу полученных материальных эффектов и представлению информации</a:t>
            </a:r>
            <a:r>
              <a:rPr kumimoji="0" lang="en-US" sz="1400" b="0" i="0" u="none" strike="noStrike" kern="1200" cap="none" spc="-5" noProof="0" dirty="0">
                <a:ln>
                  <a:noFill/>
                </a:ln>
                <a:effectLst/>
                <a:uLnTx/>
                <a:uFillTx/>
                <a:latin typeface="Times New Roman" panose="02020603050405020304" pitchFamily="18" charset="0"/>
                <a:cs typeface="Times New Roman" panose="02020603050405020304" pitchFamily="18" charset="0"/>
              </a:rPr>
              <a:t> </a:t>
            </a:r>
            <a:r>
              <a:rPr kumimoji="0" lang="en-US" sz="1400" b="0" i="0" u="none" strike="noStrike" kern="1200" cap="none" spc="30" noProof="0" dirty="0">
                <a:ln>
                  <a:noFill/>
                </a:ln>
                <a:effectLst/>
                <a:uLnTx/>
                <a:uFillTx/>
                <a:latin typeface="Times New Roman" panose="02020603050405020304" pitchFamily="18" charset="0"/>
                <a:cs typeface="Times New Roman" panose="02020603050405020304" pitchFamily="18" charset="0"/>
              </a:rPr>
              <a:t>(</a:t>
            </a:r>
            <a:r>
              <a:rPr kumimoji="0" lang="en-US" sz="1400" b="0" i="1" u="none" strike="noStrike" kern="1200" cap="none" spc="30" noProof="0" dirty="0" err="1">
                <a:ln>
                  <a:noFill/>
                </a:ln>
                <a:effectLst/>
                <a:uLnTx/>
                <a:uFillTx/>
                <a:latin typeface="Times New Roman" panose="02020603050405020304" pitchFamily="18" charset="0"/>
                <a:cs typeface="Times New Roman" panose="02020603050405020304" pitchFamily="18" charset="0"/>
              </a:rPr>
              <a:t>Ie</a:t>
            </a:r>
            <a:r>
              <a:rPr kumimoji="0" lang="en-US" sz="1400" b="0" i="1" u="none" strike="noStrike" kern="1200" cap="none" spc="44" noProof="0" dirty="0" err="1">
                <a:ln>
                  <a:noFill/>
                </a:ln>
                <a:effectLst/>
                <a:uLnTx/>
                <a:uFillTx/>
                <a:latin typeface="Times New Roman" panose="02020603050405020304" pitchFamily="18" charset="0"/>
                <a:cs typeface="Times New Roman" panose="02020603050405020304" pitchFamily="18" charset="0"/>
              </a:rPr>
              <a:t>e</a:t>
            </a:r>
            <a:r>
              <a:rPr kumimoji="0" lang="en-US" sz="1400" b="0" i="0" u="none" strike="noStrike" kern="1200" cap="none" spc="30" noProof="0" dirty="0">
                <a:ln>
                  <a:noFill/>
                </a:ln>
                <a:effectLst/>
                <a:uLnTx/>
                <a:uFillTx/>
                <a:latin typeface="Times New Roman" panose="02020603050405020304" pitchFamily="18" charset="0"/>
                <a:cs typeface="Times New Roman" panose="02020603050405020304" pitchFamily="18" charset="0"/>
              </a:rPr>
              <a:t>) </a:t>
            </a:r>
            <a:r>
              <a:rPr lang="ru-RU" sz="1400" b="0" i="0" dirty="0">
                <a:effectLst/>
                <a:latin typeface="Times New Roman" panose="02020603050405020304" pitchFamily="18" charset="0"/>
                <a:cs typeface="Times New Roman" panose="02020603050405020304" pitchFamily="18" charset="0"/>
              </a:rPr>
              <a:t>может быть выполнено после получения материальных эффектов. Этот вид </a:t>
            </a:r>
            <a:r>
              <a:rPr lang="ru-RU" sz="1400" b="0" i="0" dirty="0" err="1">
                <a:effectLst/>
                <a:latin typeface="Times New Roman" panose="02020603050405020304" pitchFamily="18" charset="0"/>
                <a:cs typeface="Times New Roman" panose="02020603050405020304" pitchFamily="18" charset="0"/>
              </a:rPr>
              <a:t>процессирования</a:t>
            </a:r>
            <a:r>
              <a:rPr lang="ru-RU" sz="1400" b="0" i="0" dirty="0">
                <a:effectLst/>
                <a:latin typeface="Times New Roman" panose="02020603050405020304" pitchFamily="18" charset="0"/>
                <a:cs typeface="Times New Roman" panose="02020603050405020304" pitchFamily="18" charset="0"/>
              </a:rPr>
              <a:t> показан, как часть </a:t>
            </a:r>
            <a:r>
              <a:rPr lang="ru-RU" sz="1400" dirty="0">
                <a:latin typeface="Times New Roman" panose="02020603050405020304" pitchFamily="18" charset="0"/>
                <a:cs typeface="Times New Roman" panose="02020603050405020304" pitchFamily="18" charset="0"/>
              </a:rPr>
              <a:t>схемы в виде овала справа.</a:t>
            </a:r>
            <a:r>
              <a:rPr lang="en-US" sz="1400" dirty="0">
                <a:latin typeface="Times New Roman" panose="02020603050405020304" pitchFamily="18" charset="0"/>
                <a:cs typeface="Times New Roman" panose="02020603050405020304" pitchFamily="18" charset="0"/>
              </a:rPr>
              <a:t> </a:t>
            </a:r>
          </a:p>
          <a:p>
            <a:pPr marL="139065" marR="0" lvl="0" indent="0" algn="just" defTabSz="914400" rtl="0" eaLnBrk="1" fontAlgn="auto" latinLnBrk="0" hangingPunct="1">
              <a:lnSpc>
                <a:spcPct val="100000"/>
              </a:lnSpc>
              <a:spcBef>
                <a:spcPts val="0"/>
              </a:spcBef>
              <a:spcAft>
                <a:spcPts val="0"/>
              </a:spcAft>
              <a:buClrTx/>
              <a:buSzTx/>
              <a:buFontTx/>
              <a:buNone/>
              <a:tabLst/>
              <a:defRPr/>
            </a:pPr>
            <a:r>
              <a:rPr lang="en-US" sz="1400" dirty="0">
                <a:latin typeface="Times New Roman" panose="02020603050405020304" pitchFamily="18" charset="0"/>
                <a:cs typeface="Times New Roman" panose="02020603050405020304" pitchFamily="18" charset="0"/>
              </a:rPr>
              <a:t>e− </a:t>
            </a:r>
            <a:r>
              <a:rPr lang="ru-RU" sz="1400" dirty="0">
                <a:latin typeface="Times New Roman" panose="02020603050405020304" pitchFamily="18" charset="0"/>
                <a:cs typeface="Times New Roman" panose="02020603050405020304" pitchFamily="18" charset="0"/>
              </a:rPr>
              <a:t> действие по получению материальных эффектов, выполняется между </a:t>
            </a:r>
            <a:r>
              <a:rPr lang="ru-RU" sz="1400" dirty="0" err="1">
                <a:latin typeface="Times New Roman" panose="02020603050405020304" pitchFamily="18" charset="0"/>
                <a:cs typeface="Times New Roman" panose="02020603050405020304" pitchFamily="18" charset="0"/>
              </a:rPr>
              <a:t>процессированием</a:t>
            </a:r>
            <a:r>
              <a:rPr lang="ru-RU" sz="1400" dirty="0">
                <a:latin typeface="Times New Roman" panose="02020603050405020304" pitchFamily="18" charset="0"/>
                <a:cs typeface="Times New Roman" panose="02020603050405020304" pitchFamily="18" charset="0"/>
              </a:rPr>
              <a:t> информации в том случае, если необходимо альтернирование.</a:t>
            </a:r>
            <a:endParaRPr lang="en-US" sz="1400" dirty="0">
              <a:latin typeface="Times New Roman" panose="02020603050405020304" pitchFamily="18" charset="0"/>
              <a:cs typeface="Times New Roman" panose="02020603050405020304" pitchFamily="18" charset="0"/>
            </a:endParaRPr>
          </a:p>
        </p:txBody>
      </p:sp>
      <p:pic>
        <p:nvPicPr>
          <p:cNvPr id="2" name="Рисунок 1">
            <a:extLst>
              <a:ext uri="{FF2B5EF4-FFF2-40B4-BE49-F238E27FC236}">
                <a16:creationId xmlns:a16="http://schemas.microsoft.com/office/drawing/2014/main" id="{A2FB9783-A99F-741D-7150-A0F54F270C97}"/>
              </a:ext>
            </a:extLst>
          </p:cNvPr>
          <p:cNvPicPr>
            <a:picLocks noChangeAspect="1"/>
          </p:cNvPicPr>
          <p:nvPr/>
        </p:nvPicPr>
        <p:blipFill>
          <a:blip r:embed="rId4"/>
          <a:stretch>
            <a:fillRect/>
          </a:stretch>
        </p:blipFill>
        <p:spPr>
          <a:xfrm>
            <a:off x="-40280" y="-10236"/>
            <a:ext cx="1119708" cy="1119708"/>
          </a:xfrm>
          <a:prstGeom prst="rect">
            <a:avLst/>
          </a:prstGeom>
        </p:spPr>
      </p:pic>
    </p:spTree>
    <p:extLst>
      <p:ext uri="{BB962C8B-B14F-4D97-AF65-F5344CB8AC3E}">
        <p14:creationId xmlns:p14="http://schemas.microsoft.com/office/powerpoint/2010/main" val="1049698538"/>
      </p:ext>
    </p:extLst>
  </p:cSld>
  <p:clrMapOvr>
    <a:masterClrMapping/>
  </p:clrMapOvr>
  <mc:AlternateContent xmlns:mc="http://schemas.openxmlformats.org/markup-compatibility/2006" xmlns:p14="http://schemas.microsoft.com/office/powerpoint/2010/main">
    <mc:Choice Requires="p14">
      <p:transition spd="slow" p14:dur="2000" advTm="168174"/>
    </mc:Choice>
    <mc:Fallback xmlns="">
      <p:transition spd="slow" advTm="168174"/>
    </mc:Fallback>
  </mc:AlternateContent>
  <p:extLst>
    <p:ext uri="{3A86A75C-4F4B-4683-9AE1-C65F6400EC91}">
      <p14:laserTraceLst xmlns:p14="http://schemas.microsoft.com/office/powerpoint/2010/main">
        <p14:tracePtLst>
          <p14:tracePt t="1052" x="4464050" y="425450"/>
          <p14:tracePt t="1058" x="4470400" y="419100"/>
          <p14:tracePt t="1073" x="4552950" y="393700"/>
          <p14:tracePt t="1090" x="4616450" y="368300"/>
          <p14:tracePt t="1106" x="4692650" y="361950"/>
          <p14:tracePt t="1122" x="4787900" y="361950"/>
          <p14:tracePt t="1139" x="4902200" y="374650"/>
          <p14:tracePt t="1156" x="5111750" y="374650"/>
          <p14:tracePt t="1173" x="5327650" y="361950"/>
          <p14:tracePt t="1190" x="5524500" y="349250"/>
          <p14:tracePt t="1206" x="5670550" y="349250"/>
          <p14:tracePt t="1223" x="5803900" y="361950"/>
          <p14:tracePt t="1240" x="5930900" y="393700"/>
          <p14:tracePt t="1256" x="6146800" y="400050"/>
          <p14:tracePt t="1272" x="6350000" y="400050"/>
          <p14:tracePt t="1289" x="6496050" y="355600"/>
          <p14:tracePt t="1306" x="6635750" y="323850"/>
          <p14:tracePt t="1323" x="6769100" y="323850"/>
          <p14:tracePt t="1339" x="6965950" y="387350"/>
          <p14:tracePt t="1356" x="7270750" y="482600"/>
          <p14:tracePt t="1373" x="7543800" y="520700"/>
          <p14:tracePt t="1389" x="7797800" y="533400"/>
          <p14:tracePt t="1406" x="8013700" y="501650"/>
          <p14:tracePt t="1423" x="8121650" y="476250"/>
          <p14:tracePt t="1440" x="8178800" y="457200"/>
          <p14:tracePt t="1456" x="8191500" y="450850"/>
          <p14:tracePt t="1494" x="8197850" y="450850"/>
          <p14:tracePt t="1505" x="8204200" y="450850"/>
          <p14:tracePt t="1523" x="8229600" y="438150"/>
          <p14:tracePt t="1539" x="8274050" y="419100"/>
          <p14:tracePt t="1556" x="8350250" y="419100"/>
          <p14:tracePt t="1573" x="8426450" y="419100"/>
          <p14:tracePt t="1589" x="8534400" y="425450"/>
          <p14:tracePt t="1606" x="8674100" y="444500"/>
          <p14:tracePt t="1622" x="8769350" y="450850"/>
          <p14:tracePt t="1639" x="8807450" y="450850"/>
          <p14:tracePt t="1656" x="8820150" y="450850"/>
          <p14:tracePt t="1672" x="8826500" y="450850"/>
          <p14:tracePt t="1689" x="8832850" y="438150"/>
          <p14:tracePt t="1708" x="8858250" y="431800"/>
          <p14:tracePt t="1710" x="8864600" y="431800"/>
          <p14:tracePt t="1722" x="8890000" y="431800"/>
          <p14:tracePt t="1739" x="8896350" y="425450"/>
          <p14:tracePt t="2001" x="8902700" y="425450"/>
          <p14:tracePt t="6107" x="8896350" y="425450"/>
          <p14:tracePt t="6114" x="8858250" y="425450"/>
          <p14:tracePt t="6122" x="8756650" y="438150"/>
          <p14:tracePt t="6139" x="8382000" y="539750"/>
          <p14:tracePt t="6156" x="7981950" y="692150"/>
          <p14:tracePt t="6172" x="7543800" y="844550"/>
          <p14:tracePt t="6189" x="7067550" y="1009650"/>
          <p14:tracePt t="6232" x="5505450" y="1174750"/>
          <p14:tracePt t="6235" x="5448300" y="1168400"/>
          <p14:tracePt t="6238" x="5327650" y="1143000"/>
          <p14:tracePt t="6255" x="4940300" y="1003300"/>
          <p14:tracePt t="6272" x="4679950" y="876300"/>
          <p14:tracePt t="6288" x="4578350" y="819150"/>
          <p14:tracePt t="6305" x="4527550" y="762000"/>
          <p14:tracePt t="6322" x="4438650" y="679450"/>
          <p14:tracePt t="6338" x="4267200" y="577850"/>
          <p14:tracePt t="6356" x="4057650" y="457200"/>
          <p14:tracePt t="6372" x="3905250" y="355600"/>
          <p14:tracePt t="6388" x="3803650" y="285750"/>
          <p14:tracePt t="6405" x="3714750" y="222250"/>
          <p14:tracePt t="6422" x="3581400" y="165100"/>
          <p14:tracePt t="6438" x="3448050" y="152400"/>
          <p14:tracePt t="6455" x="3282950" y="158750"/>
          <p14:tracePt t="6472" x="3067050" y="190500"/>
          <p14:tracePt t="6488" x="2876550" y="228600"/>
          <p14:tracePt t="6505" x="2660650" y="279400"/>
          <p14:tracePt t="6522" x="2362200" y="323850"/>
          <p14:tracePt t="6538" x="2025650" y="406400"/>
          <p14:tracePt t="6555" x="1720850" y="488950"/>
          <p14:tracePt t="6572" x="1492250" y="590550"/>
          <p14:tracePt t="6590" x="1358900" y="692150"/>
          <p14:tracePt t="6605" x="1225550" y="793750"/>
          <p14:tracePt t="6622" x="1035050" y="933450"/>
          <p14:tracePt t="6639" x="876300" y="1092200"/>
          <p14:tracePt t="6655" x="742950" y="1295400"/>
          <p14:tracePt t="6672" x="590550" y="1581150"/>
          <p14:tracePt t="6688" x="444500" y="1771650"/>
          <p14:tracePt t="6698" x="393700" y="1847850"/>
          <p14:tracePt t="6705" x="361950" y="1892300"/>
          <p14:tracePt t="6721" x="342900" y="1993900"/>
          <p14:tracePt t="6738" x="342900" y="2120900"/>
          <p14:tracePt t="6755" x="355600" y="2305050"/>
          <p14:tracePt t="6772" x="368300" y="2476500"/>
          <p14:tracePt t="6776" x="381000" y="2508250"/>
          <p14:tracePt t="6788" x="425450" y="2603500"/>
          <p14:tracePt t="6805" x="514350" y="2686050"/>
          <p14:tracePt t="6822" x="584200" y="2743200"/>
          <p14:tracePt t="6840" x="647700" y="2794000"/>
          <p14:tracePt t="6842" x="660400" y="2806700"/>
          <p14:tracePt t="6855" x="736600" y="2857500"/>
          <p14:tracePt t="6872" x="977900" y="2971800"/>
          <p14:tracePt t="6888" x="1187450" y="3060700"/>
          <p14:tracePt t="6905" x="1377950" y="3136900"/>
          <p14:tracePt t="6922" x="1549400" y="3213100"/>
          <p14:tracePt t="6938" x="1670050" y="3289300"/>
          <p14:tracePt t="6955" x="1771650" y="3352800"/>
          <p14:tracePt t="6972" x="1860550" y="3429000"/>
          <p14:tracePt t="6988" x="1955800" y="3505200"/>
          <p14:tracePt t="7005" x="2044700" y="3562350"/>
          <p14:tracePt t="7022" x="2152650" y="3632200"/>
          <p14:tracePt t="7038" x="2305050" y="3721100"/>
          <p14:tracePt t="7042" x="2362200" y="3746500"/>
          <p14:tracePt t="7055" x="2616200" y="3822700"/>
          <p14:tracePt t="7072" x="3092450" y="3898900"/>
          <p14:tracePt t="7089" x="3460750" y="3911600"/>
          <p14:tracePt t="7106" x="3695700" y="3886200"/>
          <p14:tracePt t="7122" x="3867150" y="3810000"/>
          <p14:tracePt t="7139" x="4019550" y="3663950"/>
          <p14:tracePt t="7141" x="4038600" y="3644900"/>
          <p14:tracePt t="7155" x="4121150" y="3492500"/>
          <p14:tracePt t="7158" x="4127500" y="3473450"/>
          <p14:tracePt t="7172" x="4165600" y="3308350"/>
          <p14:tracePt t="7188" x="4171950" y="3143250"/>
          <p14:tracePt t="7205" x="4165600" y="2946400"/>
          <p14:tracePt t="7223" x="4152900" y="2838450"/>
          <p14:tracePt t="7238" x="4152900" y="2787650"/>
          <p14:tracePt t="7255" x="4146550" y="2743200"/>
          <p14:tracePt t="7272" x="4146550" y="2673350"/>
          <p14:tracePt t="7289" x="4146550" y="2622550"/>
          <p14:tracePt t="7305" x="4146550" y="2565400"/>
          <p14:tracePt t="7321" x="4146550" y="2514600"/>
          <p14:tracePt t="7339" x="4140200" y="2508250"/>
          <p14:tracePt t="11699" x="4140200" y="2495550"/>
          <p14:tracePt t="11707" x="4146550" y="2470150"/>
          <p14:tracePt t="11722" x="4203700" y="2343150"/>
          <p14:tracePt t="11738" x="4216400" y="2235200"/>
          <p14:tracePt t="11755" x="4184650" y="2152650"/>
          <p14:tracePt t="11771" x="4089400" y="2051050"/>
          <p14:tracePt t="11775" x="4025900" y="2000250"/>
          <p14:tracePt t="11788" x="3822700" y="1892300"/>
          <p14:tracePt t="11804" x="3486150" y="1720850"/>
          <p14:tracePt t="11821" x="3175000" y="1543050"/>
          <p14:tracePt t="11838" x="2921000" y="1397000"/>
          <p14:tracePt t="11854" x="2787650" y="1308100"/>
          <p14:tracePt t="11872" x="2660650" y="1244600"/>
          <p14:tracePt t="11889" x="2508250" y="1225550"/>
          <p14:tracePt t="11892" x="2425700" y="1225550"/>
          <p14:tracePt t="11905" x="2247900" y="1282700"/>
          <p14:tracePt t="11922" x="2057400" y="1308100"/>
          <p14:tracePt t="11938" x="1898650" y="1314450"/>
          <p14:tracePt t="11955" x="1765300" y="1314450"/>
          <p14:tracePt t="11971" x="1619250" y="1301750"/>
          <p14:tracePt t="11987" x="1397000" y="1270000"/>
          <p14:tracePt t="12004" x="1244600" y="1270000"/>
          <p14:tracePt t="12021" x="1130300" y="1346200"/>
          <p14:tracePt t="12038" x="958850" y="1549400"/>
          <p14:tracePt t="12054" x="882650" y="1625600"/>
          <p14:tracePt t="12071" x="857250" y="1670050"/>
          <p14:tracePt t="12088" x="838200" y="1708150"/>
          <p14:tracePt t="12104" x="825500" y="1765300"/>
          <p14:tracePt t="12121" x="800100" y="1917700"/>
          <p14:tracePt t="12137" x="723900" y="2216150"/>
          <p14:tracePt t="12154" x="660400" y="2482850"/>
          <p14:tracePt t="12172" x="622300" y="2667000"/>
          <p14:tracePt t="12188" x="590550" y="2774950"/>
          <p14:tracePt t="12204" x="577850" y="2838450"/>
          <p14:tracePt t="12221" x="584200" y="2914650"/>
          <p14:tracePt t="12238" x="622300" y="3009900"/>
          <p14:tracePt t="12255" x="717550" y="3092450"/>
          <p14:tracePt t="12271" x="977900" y="3194050"/>
          <p14:tracePt t="12287" x="1314450" y="3244850"/>
          <p14:tracePt t="12290" x="1352550" y="3251200"/>
          <p14:tracePt t="12304" x="1543050" y="3302000"/>
          <p14:tracePt t="12321" x="1790700" y="3403600"/>
          <p14:tracePt t="12338" x="2051050" y="3517900"/>
          <p14:tracePt t="12354" x="2311400" y="3657600"/>
          <p14:tracePt t="12371" x="2533650" y="3759200"/>
          <p14:tracePt t="12388" x="2813050" y="3816350"/>
          <p14:tracePt t="12404" x="3194050" y="3848100"/>
          <p14:tracePt t="12422" x="3467100" y="3879850"/>
          <p14:tracePt t="12439" x="3676650" y="3898900"/>
          <p14:tracePt t="12455" x="3867150" y="3911600"/>
          <p14:tracePt t="12471" x="4025900" y="3911600"/>
          <p14:tracePt t="12488" x="4292600" y="3886200"/>
          <p14:tracePt t="12504" x="4489450" y="3860800"/>
          <p14:tracePt t="12522" x="4603750" y="3835400"/>
          <p14:tracePt t="12538" x="4737100" y="3816350"/>
          <p14:tracePt t="12541" x="4768850" y="3816350"/>
          <p14:tracePt t="12554" x="4857750" y="3790950"/>
          <p14:tracePt t="12571" x="4927600" y="3727450"/>
          <p14:tracePt t="12587" x="4972050" y="3581400"/>
          <p14:tracePt t="12604" x="4959350" y="3416300"/>
          <p14:tracePt t="12621" x="4914900" y="3270250"/>
          <p14:tracePt t="12638" x="4902200" y="3187700"/>
          <p14:tracePt t="12654" x="4902200" y="3060700"/>
          <p14:tracePt t="12671" x="4902200" y="2876550"/>
          <p14:tracePt t="12688" x="4908550" y="2698750"/>
          <p14:tracePt t="12704" x="4902200" y="2489200"/>
          <p14:tracePt t="12721" x="4876800" y="2279650"/>
          <p14:tracePt t="12738" x="4864100" y="2101850"/>
          <p14:tracePt t="12754" x="4864100" y="1949450"/>
          <p14:tracePt t="12772" x="4857750" y="1765300"/>
          <p14:tracePt t="12776" x="4838700" y="1670050"/>
          <p14:tracePt t="12788" x="4787900" y="1492250"/>
          <p14:tracePt t="12804" x="4679950" y="1301750"/>
          <p14:tracePt t="12821" x="4591050" y="1212850"/>
          <p14:tracePt t="12838" x="4533900" y="1174750"/>
          <p14:tracePt t="12854" x="4495800" y="1143000"/>
          <p14:tracePt t="12871" x="4470400" y="1130300"/>
          <p14:tracePt t="12888" x="4438650" y="1111250"/>
          <p14:tracePt t="12904" x="4413250" y="1098550"/>
          <p14:tracePt t="12921" x="4406900" y="1092200"/>
          <p14:tracePt t="12937" x="4406900" y="1085850"/>
          <p14:tracePt t="13075" x="4400550" y="1085850"/>
          <p14:tracePt t="13087" x="4394200" y="1085850"/>
          <p14:tracePt t="14197" x="4387850" y="1085850"/>
          <p14:tracePt t="14202" x="4381500" y="1079500"/>
          <p14:tracePt t="14206" x="4375150" y="1079500"/>
          <p14:tracePt t="14221" x="4305300" y="1079500"/>
          <p14:tracePt t="14238" x="4165600" y="1066800"/>
          <p14:tracePt t="14254" x="3841750" y="1092200"/>
          <p14:tracePt t="14271" x="3365500" y="1174750"/>
          <p14:tracePt t="14274" x="3219450" y="1193800"/>
          <p14:tracePt t="14287" x="2825750" y="1263650"/>
          <p14:tracePt t="14304" x="2368550" y="1346200"/>
          <p14:tracePt t="14321" x="2095500" y="1422400"/>
          <p14:tracePt t="14338" x="1905000" y="1447800"/>
          <p14:tracePt t="14354" x="1631950" y="1441450"/>
          <p14:tracePt t="14371" x="1352550" y="1428750"/>
          <p14:tracePt t="14387" x="1143000" y="1416050"/>
          <p14:tracePt t="14404" x="1060450" y="1416050"/>
          <p14:tracePt t="14420" x="1054100" y="1416050"/>
          <p14:tracePt t="14438" x="1041400" y="1397000"/>
          <p14:tracePt t="14442" x="1035050" y="1384300"/>
          <p14:tracePt t="14446" x="1009650" y="1352550"/>
          <p14:tracePt t="14448" x="1003300" y="1346200"/>
          <p14:tracePt t="14454" x="984250" y="1308100"/>
          <p14:tracePt t="14472" x="908050" y="1219200"/>
          <p14:tracePt t="14488" x="800100" y="1168400"/>
          <p14:tracePt t="14504" x="635000" y="1155700"/>
          <p14:tracePt t="14520" x="444500" y="1187450"/>
          <p14:tracePt t="14537" x="285750" y="1244600"/>
          <p14:tracePt t="14554" x="139700" y="1320800"/>
          <p14:tracePt t="14571" x="76200" y="1397000"/>
          <p14:tracePt t="14587" x="69850" y="1517650"/>
          <p14:tracePt t="14604" x="69850" y="1784350"/>
          <p14:tracePt t="14768" x="63500" y="3651250"/>
          <p14:tracePt t="14777" x="196850" y="3651250"/>
          <p14:tracePt t="14787" x="292100" y="3651250"/>
          <p14:tracePt t="14804" x="457200" y="3644900"/>
          <p14:tracePt t="14820" x="546100" y="3587750"/>
          <p14:tracePt t="14838" x="622300" y="3486150"/>
          <p14:tracePt t="14854" x="679450" y="3371850"/>
          <p14:tracePt t="14871" x="704850" y="3282950"/>
          <p14:tracePt t="14887" x="711200" y="3251200"/>
          <p14:tracePt t="14904" x="730250" y="3238500"/>
          <p14:tracePt t="14921" x="787400" y="3225800"/>
          <p14:tracePt t="14939" x="1155700" y="3219450"/>
          <p14:tracePt t="14944" x="1504950" y="3219450"/>
          <p14:tracePt t="14955" x="1936750" y="3200400"/>
          <p14:tracePt t="14971" x="2940050" y="2927350"/>
          <p14:tracePt t="14988" x="3600450" y="2584450"/>
          <p14:tracePt t="15004" x="4254500" y="2190750"/>
          <p14:tracePt t="15007" x="4387850" y="2127250"/>
          <p14:tracePt t="15020" x="4756150" y="1930400"/>
          <p14:tracePt t="15023" x="4813300" y="1905000"/>
          <p14:tracePt t="15024" x="4876800" y="1879600"/>
          <p14:tracePt t="15038" x="5149850" y="1778000"/>
          <p14:tracePt t="15054" x="5327650" y="1752600"/>
          <p14:tracePt t="15071" x="5334000" y="1746250"/>
          <p14:tracePt t="15087" x="5340350" y="1746250"/>
          <p14:tracePt t="15104" x="5346700" y="1727200"/>
          <p14:tracePt t="15120" x="5346700" y="1682750"/>
          <p14:tracePt t="15137" x="5346700" y="1651000"/>
          <p14:tracePt t="15154" x="5346700" y="1631950"/>
          <p14:tracePt t="15170" x="5353050" y="1625600"/>
          <p14:tracePt t="15187" x="5353050" y="1619250"/>
          <p14:tracePt t="15205" x="5340350" y="1638300"/>
          <p14:tracePt t="15221" x="5295900" y="1695450"/>
          <p14:tracePt t="15237" x="5264150" y="1752600"/>
          <p14:tracePt t="15254" x="5238750" y="1835150"/>
          <p14:tracePt t="15270" x="5194300" y="1968500"/>
          <p14:tracePt t="15287" x="5118100" y="2171700"/>
          <p14:tracePt t="15304" x="5003800" y="2476500"/>
          <p14:tracePt t="15320" x="4908550" y="2774950"/>
          <p14:tracePt t="15337" x="4813300" y="3105150"/>
          <p14:tracePt t="15354" x="4768850" y="3429000"/>
          <p14:tracePt t="15371" x="4768850" y="3638550"/>
          <p14:tracePt t="15388" x="4787900" y="3816350"/>
          <p14:tracePt t="15404" x="4787900" y="3956050"/>
          <p14:tracePt t="15421" x="4787900" y="4076700"/>
          <p14:tracePt t="15437" x="4787900" y="4229100"/>
          <p14:tracePt t="15454" x="4787900" y="4343400"/>
          <p14:tracePt t="15471" x="4826000" y="4406900"/>
          <p14:tracePt t="15488" x="4889500" y="4432300"/>
          <p14:tracePt t="15504" x="4991100" y="4445000"/>
          <p14:tracePt t="15520" x="5073650" y="4445000"/>
          <p14:tracePt t="15538" x="5156200" y="4406900"/>
          <p14:tracePt t="15554" x="5226050" y="4330700"/>
          <p14:tracePt t="15571" x="5308600" y="4216400"/>
          <p14:tracePt t="15587" x="5391150" y="4089400"/>
          <p14:tracePt t="15604" x="5461000" y="3905250"/>
          <p14:tracePt t="15620" x="5492750" y="3714750"/>
          <p14:tracePt t="15623" x="5492750" y="3683000"/>
          <p14:tracePt t="15637" x="5505450" y="3530600"/>
          <p14:tracePt t="15654" x="5505450" y="3289300"/>
          <p14:tracePt t="15671" x="5499100" y="3073400"/>
          <p14:tracePt t="15687" x="5473700" y="2908300"/>
          <p14:tracePt t="15704" x="5448300" y="2762250"/>
          <p14:tracePt t="15725" x="5397500" y="2597150"/>
          <p14:tracePt t="15738" x="5359400" y="2495550"/>
          <p14:tracePt t="15754" x="5308600" y="2324100"/>
          <p14:tracePt t="15772" x="5219700" y="2114550"/>
          <p14:tracePt t="15776" x="5162550" y="2006600"/>
          <p14:tracePt t="15787" x="5054600" y="1828800"/>
          <p14:tracePt t="15804" x="4845050" y="1536700"/>
          <p14:tracePt t="15821" x="4679950" y="1358900"/>
          <p14:tracePt t="15838" x="4591050" y="1270000"/>
          <p14:tracePt t="15854" x="4521200" y="1212850"/>
          <p14:tracePt t="15870" x="4457700" y="1155700"/>
          <p14:tracePt t="15887" x="4406900" y="1098550"/>
          <p14:tracePt t="15904" x="4387850" y="1085850"/>
          <p14:tracePt t="15920" x="4381500" y="1085850"/>
          <p14:tracePt t="15973" x="4381500" y="1079500"/>
          <p14:tracePt t="16018" x="4375150" y="1079500"/>
          <p14:tracePt t="16034" x="4375150" y="1073150"/>
          <p14:tracePt t="22433" x="4368800" y="1073150"/>
          <p14:tracePt t="22438" x="4362450" y="1073150"/>
          <p14:tracePt t="22454" x="4273550" y="1054100"/>
          <p14:tracePt t="22470" x="4095750" y="1035050"/>
          <p14:tracePt t="22486" x="3943350" y="984250"/>
          <p14:tracePt t="22503" x="3873500" y="946150"/>
          <p14:tracePt t="22520" x="3841750" y="920750"/>
          <p14:tracePt t="22536" x="3797300" y="882650"/>
          <p14:tracePt t="22553" x="3727450" y="831850"/>
          <p14:tracePt t="22573" x="3619500" y="768350"/>
          <p14:tracePt t="22586" x="3486150" y="723900"/>
          <p14:tracePt t="22603" x="3378200" y="704850"/>
          <p14:tracePt t="22620" x="3302000" y="704850"/>
          <p14:tracePt t="22636" x="3276600" y="704850"/>
          <p14:tracePt t="22653" x="3251200" y="717550"/>
          <p14:tracePt t="22670" x="3225800" y="723900"/>
          <p14:tracePt t="22686" x="3206750" y="730250"/>
          <p14:tracePt t="22705" x="3200400" y="736600"/>
          <p14:tracePt t="22720" x="3181350" y="736600"/>
          <p14:tracePt t="22736" x="3143250" y="736600"/>
          <p14:tracePt t="22753" x="3079750" y="736600"/>
          <p14:tracePt t="22770" x="2984500" y="736600"/>
          <p14:tracePt t="22775" x="2940050" y="736600"/>
          <p14:tracePt t="22786" x="2857500" y="755650"/>
          <p14:tracePt t="22804" x="2762250" y="781050"/>
          <p14:tracePt t="22820" x="2711450" y="793750"/>
          <p14:tracePt t="22822" x="2711450" y="800100"/>
          <p14:tracePt t="22836" x="2705100" y="800100"/>
          <p14:tracePt t="22852" x="2705100" y="806450"/>
          <p14:tracePt t="22869" x="2705100" y="850900"/>
          <p14:tracePt t="22886" x="2717800" y="996950"/>
          <p14:tracePt t="22903" x="2755900" y="1206500"/>
          <p14:tracePt t="22919" x="2800350" y="1428750"/>
          <p14:tracePt t="22937" x="2889250" y="1549400"/>
          <p14:tracePt t="22940" x="2908300" y="1555750"/>
          <p14:tracePt t="22953" x="2971800" y="1555750"/>
          <p14:tracePt t="22969" x="3092450" y="1492250"/>
          <p14:tracePt t="22986" x="3238500" y="1346200"/>
          <p14:tracePt t="23003" x="3321050" y="1231900"/>
          <p14:tracePt t="23006" x="3340100" y="1200150"/>
          <p14:tracePt t="23020" x="3403600" y="1136650"/>
          <p14:tracePt t="23037" x="3492500" y="1060450"/>
          <p14:tracePt t="23054" x="3549650" y="984250"/>
          <p14:tracePt t="23059" x="3568700" y="952500"/>
          <p14:tracePt t="23069" x="3587750" y="889000"/>
          <p14:tracePt t="23072" x="3600450" y="863600"/>
          <p14:tracePt t="23086" x="3619500" y="762000"/>
          <p14:tracePt t="23088" x="3619500" y="755650"/>
          <p14:tracePt t="23103" x="3625850" y="673100"/>
          <p14:tracePt t="23119" x="3625850" y="615950"/>
          <p14:tracePt t="23136" x="3594100" y="590550"/>
          <p14:tracePt t="23153" x="3530600" y="565150"/>
          <p14:tracePt t="23170" x="3422650" y="552450"/>
          <p14:tracePt t="23186" x="3295650" y="533400"/>
          <p14:tracePt t="23203" x="3181350" y="508000"/>
          <p14:tracePt t="23220" x="3054350" y="476250"/>
          <p14:tracePt t="23236" x="2908300" y="463550"/>
          <p14:tracePt t="23253" x="2806700" y="463550"/>
          <p14:tracePt t="23270" x="2749550" y="495300"/>
          <p14:tracePt t="23286" x="2711450" y="514350"/>
          <p14:tracePt t="23303" x="2679700" y="527050"/>
          <p14:tracePt t="23320" x="2673350" y="533400"/>
          <p14:tracePt t="23336" x="2673350" y="539750"/>
          <p14:tracePt t="23445" x="2667000" y="539750"/>
          <p14:tracePt t="28374" x="2679700" y="539750"/>
          <p14:tracePt t="28379" x="2692400" y="546100"/>
          <p14:tracePt t="28386" x="2736850" y="558800"/>
          <p14:tracePt t="28402" x="2882900" y="615950"/>
          <p14:tracePt t="28419" x="3003550" y="647700"/>
          <p14:tracePt t="28436" x="3105150" y="679450"/>
          <p14:tracePt t="28452" x="3187700" y="704850"/>
          <p14:tracePt t="28457" x="3200400" y="704850"/>
          <p14:tracePt t="28469" x="3219450" y="704850"/>
          <p14:tracePt t="28486" x="3232150" y="711200"/>
          <p14:tracePt t="28569" x="3225800" y="711200"/>
          <p14:tracePt t="28585" x="3219450" y="711200"/>
          <p14:tracePt t="28600" x="3213100" y="711200"/>
          <p14:tracePt t="28654" x="3206750" y="711200"/>
          <p14:tracePt t="28663" x="3200400" y="711200"/>
          <p14:tracePt t="28669" x="3194050" y="711200"/>
          <p14:tracePt t="28686" x="3155950" y="698500"/>
          <p14:tracePt t="28691" x="3143250" y="692150"/>
          <p14:tracePt t="28703" x="3111500" y="679450"/>
          <p14:tracePt t="28706" x="3098800" y="679450"/>
          <p14:tracePt t="28713" x="3079750" y="666750"/>
          <p14:tracePt t="28718" x="3067050" y="660400"/>
          <p14:tracePt t="28735" x="3048000" y="647700"/>
          <p14:tracePt t="28752" x="3035300" y="647700"/>
          <p14:tracePt t="28761" x="3035300" y="641350"/>
          <p14:tracePt t="28769" x="3028950" y="641350"/>
          <p14:tracePt t="28785" x="3022600" y="635000"/>
          <p14:tracePt t="28802" x="3016250" y="635000"/>
          <p14:tracePt t="28818" x="3009900" y="635000"/>
          <p14:tracePt t="28852" x="3022600" y="628650"/>
          <p14:tracePt t="28870" x="3124200" y="628650"/>
          <p14:tracePt t="28885" x="3276600" y="635000"/>
          <p14:tracePt t="28902" x="3448050" y="654050"/>
          <p14:tracePt t="28919" x="3689350" y="723900"/>
          <p14:tracePt t="28936" x="4146550" y="882650"/>
          <p14:tracePt t="28952" x="4978400" y="1155700"/>
          <p14:tracePt t="28969" x="5575300" y="1320800"/>
          <p14:tracePt t="28986" x="5791200" y="1371600"/>
          <p14:tracePt t="29002" x="5810250" y="1371600"/>
          <p14:tracePt t="29036" x="5803900" y="1371600"/>
          <p14:tracePt t="29052" x="5797550" y="1371600"/>
          <p14:tracePt t="29068" x="5791200" y="1371600"/>
          <p14:tracePt t="29102" x="5784850" y="1384300"/>
          <p14:tracePt t="29119" x="5740400" y="1441450"/>
          <p14:tracePt t="29135" x="5683250" y="1530350"/>
          <p14:tracePt t="29152" x="5670550" y="1663700"/>
          <p14:tracePt t="29168" x="5759450" y="1778000"/>
          <p14:tracePt t="29185" x="5899150" y="1847850"/>
          <p14:tracePt t="29202" x="5969000" y="1866900"/>
          <p14:tracePt t="29219" x="5975350" y="1854200"/>
          <p14:tracePt t="29236" x="5988050" y="1828800"/>
          <p14:tracePt t="29252" x="5988050" y="1778000"/>
          <p14:tracePt t="29269" x="5981700" y="1758950"/>
          <p14:tracePt t="29285" x="5981700" y="1752600"/>
          <p14:tracePt t="29394" x="5981700" y="1746250"/>
          <p14:tracePt t="29461" x="5981700" y="1739900"/>
          <p14:tracePt t="29465" x="5981700" y="1733550"/>
          <p14:tracePt t="29470" x="5981700" y="1727200"/>
          <p14:tracePt t="29486" x="5969000" y="1663700"/>
          <p14:tracePt t="29502" x="5949950" y="1606550"/>
          <p14:tracePt t="29519" x="5949950" y="1600200"/>
          <p14:tracePt t="29749" x="5956300" y="1600200"/>
          <p14:tracePt t="29753" x="5962650" y="1600200"/>
          <p14:tracePt t="29769" x="5975350" y="1600200"/>
          <p14:tracePt t="29772" x="5975350" y="1593850"/>
          <p14:tracePt t="29785" x="5988050" y="1593850"/>
          <p14:tracePt t="29802" x="5994400" y="1593850"/>
          <p14:tracePt t="29819" x="6000750" y="1593850"/>
          <p14:tracePt t="29864" x="6007100" y="1593850"/>
          <p14:tracePt t="29882" x="6013450" y="1593850"/>
          <p14:tracePt t="33398" x="6000750" y="1593850"/>
          <p14:tracePt t="33402" x="5988050" y="1593850"/>
          <p14:tracePt t="33420" x="5835650" y="1600200"/>
          <p14:tracePt t="33434" x="5626100" y="1600200"/>
          <p14:tracePt t="33451" x="5346700" y="1600200"/>
          <p14:tracePt t="33468" x="4959350" y="1574800"/>
          <p14:tracePt t="33484" x="4584700" y="1441450"/>
          <p14:tracePt t="33501" x="4197350" y="1295400"/>
          <p14:tracePt t="33518" x="3778250" y="1155700"/>
          <p14:tracePt t="33535" x="3517900" y="1136650"/>
          <p14:tracePt t="33552" x="3308350" y="1136650"/>
          <p14:tracePt t="33568" x="3092450" y="1155700"/>
          <p14:tracePt t="33585" x="2901950" y="1168400"/>
          <p14:tracePt t="33602" x="2755900" y="1181100"/>
          <p14:tracePt t="33618" x="2673350" y="1206500"/>
          <p14:tracePt t="33635" x="2635250" y="1244600"/>
          <p14:tracePt t="33651" x="2559050" y="1314450"/>
          <p14:tracePt t="33668" x="2438400" y="1384300"/>
          <p14:tracePt t="33685" x="2317750" y="1435100"/>
          <p14:tracePt t="33702" x="2184400" y="1454150"/>
          <p14:tracePt t="33718" x="2044700" y="1460500"/>
          <p14:tracePt t="33735" x="1917700" y="1466850"/>
          <p14:tracePt t="33752" x="1797050" y="1473200"/>
          <p14:tracePt t="33768" x="1663700" y="1504950"/>
          <p14:tracePt t="33772" x="1631950" y="1511300"/>
          <p14:tracePt t="33775" x="1619250" y="1517650"/>
          <p14:tracePt t="33785" x="1543050" y="1536700"/>
          <p14:tracePt t="33802" x="1416050" y="1549400"/>
          <p14:tracePt t="33818" x="1263650" y="1574800"/>
          <p14:tracePt t="33835" x="1143000" y="1612900"/>
          <p14:tracePt t="33852" x="1047750" y="1663700"/>
          <p14:tracePt t="33869" x="914400" y="1758950"/>
          <p14:tracePt t="33884" x="742950" y="1905000"/>
          <p14:tracePt t="33902" x="596900" y="2057400"/>
          <p14:tracePt t="33918" x="508000" y="2222500"/>
          <p14:tracePt t="33935" x="450850" y="2349500"/>
          <p14:tracePt t="33952" x="393700" y="2470150"/>
          <p14:tracePt t="33968" x="317500" y="2597150"/>
          <p14:tracePt t="33985" x="247650" y="2717800"/>
          <p14:tracePt t="34002" x="177800" y="2857500"/>
          <p14:tracePt t="34018" x="133350" y="3003550"/>
          <p14:tracePt t="34035" x="107950" y="3130550"/>
          <p14:tracePt t="34051" x="88900" y="3276600"/>
          <p14:tracePt t="34068" x="76200" y="3429000"/>
          <p14:tracePt t="34085" x="82550" y="3587750"/>
          <p14:tracePt t="34101" x="107950" y="3683000"/>
          <p14:tracePt t="34118" x="234950" y="3854450"/>
          <p14:tracePt t="34135" x="387350" y="3968750"/>
          <p14:tracePt t="34152" x="469900" y="4000500"/>
          <p14:tracePt t="34168" x="577850" y="4051300"/>
          <p14:tracePt t="34185" x="749300" y="4083050"/>
          <p14:tracePt t="34202" x="952500" y="4083050"/>
          <p14:tracePt t="34218" x="1073150" y="3981450"/>
          <p14:tracePt t="34235" x="1206500" y="3778250"/>
          <p14:tracePt t="34252" x="1397000" y="3511550"/>
          <p14:tracePt t="34268" x="1593850" y="3251200"/>
          <p14:tracePt t="34285" x="1714500" y="3048000"/>
          <p14:tracePt t="34301" x="1758950" y="2908300"/>
          <p14:tracePt t="34318" x="1771650" y="2781300"/>
          <p14:tracePt t="34335" x="1720850" y="2603500"/>
          <p14:tracePt t="34351" x="1619250" y="2387600"/>
          <p14:tracePt t="34368" x="1479550" y="2152650"/>
          <p14:tracePt t="34385" x="1397000" y="2012950"/>
          <p14:tracePt t="34401" x="1333500" y="1898650"/>
          <p14:tracePt t="34418" x="1270000" y="1771650"/>
          <p14:tracePt t="34435" x="1231900" y="1663700"/>
          <p14:tracePt t="34452" x="1206500" y="1536700"/>
          <p14:tracePt t="34468" x="1136650" y="1371600"/>
          <p14:tracePt t="34484" x="1041400" y="1206500"/>
          <p14:tracePt t="34501" x="977900" y="1092200"/>
          <p14:tracePt t="34518" x="933450" y="1016000"/>
          <p14:tracePt t="34521" x="927100" y="1003300"/>
          <p14:tracePt t="34536" x="901700" y="952500"/>
          <p14:tracePt t="34538" x="901700" y="946150"/>
          <p14:tracePt t="34552" x="882650" y="895350"/>
          <p14:tracePt t="34568" x="838200" y="838200"/>
          <p14:tracePt t="34584" x="762000" y="793750"/>
          <p14:tracePt t="34601" x="666750" y="768350"/>
          <p14:tracePt t="34618" x="577850" y="742950"/>
          <p14:tracePt t="34634" x="552450" y="742950"/>
          <p14:tracePt t="34651" x="546100" y="742950"/>
          <p14:tracePt t="34668" x="539750" y="742950"/>
          <p14:tracePt t="34685" x="514350" y="742950"/>
          <p14:tracePt t="34701" x="419100" y="774700"/>
          <p14:tracePt t="34704" x="393700" y="787400"/>
          <p14:tracePt t="34722" x="260350" y="844550"/>
          <p14:tracePt t="34724" x="241300" y="857250"/>
          <p14:tracePt t="34735" x="177800" y="882650"/>
          <p14:tracePt t="34752" x="133350" y="920750"/>
          <p14:tracePt t="34770" x="101600" y="952500"/>
          <p14:tracePt t="34774" x="82550" y="977900"/>
          <p14:tracePt t="34784" x="69850" y="1003300"/>
          <p14:tracePt t="34801" x="44450" y="1054100"/>
          <p14:tracePt t="34818" x="25400" y="1111250"/>
          <p14:tracePt t="34835" x="12700" y="1162050"/>
          <p14:tracePt t="34852" x="6350" y="1225550"/>
          <p14:tracePt t="35172" x="0" y="2933700"/>
          <p14:tracePt t="35176" x="12700" y="2946400"/>
          <p14:tracePt t="35185" x="38100" y="2971800"/>
          <p14:tracePt t="35202" x="69850" y="3009900"/>
          <p14:tracePt t="35218" x="101600" y="3048000"/>
          <p14:tracePt t="35234" x="127000" y="3079750"/>
          <p14:tracePt t="35252" x="152400" y="3098800"/>
          <p14:tracePt t="35269" x="171450" y="3111500"/>
          <p14:tracePt t="35285" x="215900" y="3124200"/>
          <p14:tracePt t="35301" x="266700" y="3130550"/>
          <p14:tracePt t="35318" x="304800" y="3124200"/>
          <p14:tracePt t="35321" x="311150" y="3117850"/>
          <p14:tracePt t="35335" x="342900" y="3098800"/>
          <p14:tracePt t="35337" x="349250" y="3092450"/>
          <p14:tracePt t="35351" x="400050" y="3060700"/>
          <p14:tracePt t="35368" x="457200" y="3028950"/>
          <p14:tracePt t="35385" x="533400" y="2984500"/>
          <p14:tracePt t="35401" x="628650" y="2914650"/>
          <p14:tracePt t="35418" x="698500" y="2832100"/>
          <p14:tracePt t="35434" x="730250" y="2768600"/>
          <p14:tracePt t="35451" x="755650" y="2717800"/>
          <p14:tracePt t="35468" x="774700" y="2679700"/>
          <p14:tracePt t="35485" x="793750" y="2654300"/>
          <p14:tracePt t="35502" x="806450" y="2647950"/>
          <p14:tracePt t="40784" x="819150" y="2647950"/>
          <p14:tracePt t="40792" x="882650" y="2641600"/>
          <p14:tracePt t="40806" x="1085850" y="2616200"/>
          <p14:tracePt t="40811" x="1200150" y="2603500"/>
          <p14:tracePt t="40818" x="1308100" y="2584450"/>
          <p14:tracePt t="40821" x="1371600" y="2571750"/>
          <p14:tracePt t="40833" x="1473200" y="2533650"/>
          <p14:tracePt t="40850" x="1498600" y="2514600"/>
          <p14:tracePt t="40867" x="1504950" y="2508250"/>
          <p14:tracePt t="40900" x="1511300" y="2508250"/>
          <p14:tracePt t="40918" x="1517650" y="2489200"/>
          <p14:tracePt t="40935" x="1536700" y="2457450"/>
          <p14:tracePt t="40951" x="1568450" y="2406650"/>
          <p14:tracePt t="40968" x="1581150" y="2393950"/>
          <p14:tracePt t="40984" x="1581150" y="2374900"/>
          <p14:tracePt t="41000" x="1581150" y="2362200"/>
          <p14:tracePt t="41017" x="1581150" y="2336800"/>
          <p14:tracePt t="41034" x="1543050" y="2317750"/>
          <p14:tracePt t="41050" x="1454150" y="2266950"/>
          <p14:tracePt t="41067" x="1327150" y="2178050"/>
          <p14:tracePt t="41084" x="1212850" y="1993900"/>
          <p14:tracePt t="41100" x="1149350" y="1809750"/>
          <p14:tracePt t="41117" x="1117600" y="1651000"/>
          <p14:tracePt t="41134" x="1092200" y="1536700"/>
          <p14:tracePt t="41150" x="1066800" y="1447800"/>
          <p14:tracePt t="41167" x="1041400" y="1365250"/>
          <p14:tracePt t="41184" x="1028700" y="1327150"/>
          <p14:tracePt t="41200" x="1022350" y="1320800"/>
          <p14:tracePt t="41217" x="1009650" y="1320800"/>
          <p14:tracePt t="41234" x="933450" y="1320800"/>
          <p14:tracePt t="41251" x="831850" y="1339850"/>
          <p14:tracePt t="41254" x="806450" y="1358900"/>
          <p14:tracePt t="41267" x="723900" y="1422400"/>
          <p14:tracePt t="41284" x="628650" y="1555750"/>
          <p14:tracePt t="41300" x="558800" y="1765300"/>
          <p14:tracePt t="41317" x="527050" y="1930400"/>
          <p14:tracePt t="41333" x="495300" y="2063750"/>
          <p14:tracePt t="41350" x="469900" y="2146300"/>
          <p14:tracePt t="41367" x="450850" y="2222500"/>
          <p14:tracePt t="41370" x="450850" y="2235200"/>
          <p14:tracePt t="41384" x="438150" y="2286000"/>
          <p14:tracePt t="41401" x="412750" y="2413000"/>
          <p14:tracePt t="41417" x="406400" y="2584450"/>
          <p14:tracePt t="41434" x="431800" y="2774950"/>
          <p14:tracePt t="41450" x="488950" y="2901950"/>
          <p14:tracePt t="41467" x="495300" y="2927350"/>
          <p14:tracePt t="41484" x="501650" y="2946400"/>
          <p14:tracePt t="41517" x="501650" y="2952750"/>
          <p14:tracePt t="41535" x="501650" y="2971800"/>
          <p14:tracePt t="41550" x="501650" y="3028950"/>
          <p14:tracePt t="41567" x="501650" y="3086100"/>
          <p14:tracePt t="41584" x="495300" y="3130550"/>
          <p14:tracePt t="41600" x="495300" y="3175000"/>
          <p14:tracePt t="41618" x="495300" y="3200400"/>
          <p14:tracePt t="41634" x="482600" y="3225800"/>
          <p14:tracePt t="41650" x="469900" y="3263900"/>
          <p14:tracePt t="41667" x="463550" y="3295650"/>
          <p14:tracePt t="41684" x="463550" y="3327400"/>
          <p14:tracePt t="41700" x="463550" y="3365500"/>
          <p14:tracePt t="41720" x="469900" y="3384550"/>
          <p14:tracePt t="41734" x="488950" y="3403600"/>
          <p14:tracePt t="41752" x="508000" y="3403600"/>
          <p14:tracePt t="41784" x="514350" y="3409950"/>
          <p14:tracePt t="41817" x="533400" y="3416300"/>
          <p14:tracePt t="41834" x="584200" y="3416300"/>
          <p14:tracePt t="41836" x="603250" y="3416300"/>
          <p14:tracePt t="41850" x="660400" y="3422650"/>
          <p14:tracePt t="41867" x="679450" y="3422650"/>
          <p14:tracePt t="42189" x="673100" y="3422650"/>
          <p14:tracePt t="42512" x="666750" y="3422650"/>
          <p14:tracePt t="42519" x="660400" y="3422650"/>
          <p14:tracePt t="42534" x="635000" y="3403600"/>
          <p14:tracePt t="42551" x="615950" y="3397250"/>
          <p14:tracePt t="42567" x="596900" y="3384550"/>
          <p14:tracePt t="42583" x="577850" y="3378200"/>
          <p14:tracePt t="42600" x="565150" y="3365500"/>
          <p14:tracePt t="44322" x="577850" y="3365500"/>
          <p14:tracePt t="44328" x="596900" y="3359150"/>
          <p14:tracePt t="44334" x="615950" y="3352800"/>
          <p14:tracePt t="44350" x="679450" y="3314700"/>
          <p14:tracePt t="44366" x="685800" y="3308350"/>
          <p14:tracePt t="44370" x="692150" y="3308350"/>
          <p14:tracePt t="44383" x="692150" y="3302000"/>
          <p14:tracePt t="44417" x="698500" y="3295650"/>
          <p14:tracePt t="44433" x="704850" y="3289300"/>
          <p14:tracePt t="44450" x="704850" y="3276600"/>
          <p14:tracePt t="45469" x="711200" y="3276600"/>
          <p14:tracePt t="45472" x="717550" y="3276600"/>
          <p14:tracePt t="45483" x="800100" y="3244850"/>
          <p14:tracePt t="45500" x="1149350" y="3143250"/>
          <p14:tracePt t="45517" x="1473200" y="3086100"/>
          <p14:tracePt t="45533" x="1657350" y="3060700"/>
          <p14:tracePt t="45550" x="1809750" y="2997200"/>
          <p14:tracePt t="45566" x="1930400" y="2946400"/>
          <p14:tracePt t="45583" x="2044700" y="2895600"/>
          <p14:tracePt t="45600" x="2171700" y="2819400"/>
          <p14:tracePt t="45616" x="2343150" y="2711450"/>
          <p14:tracePt t="45633" x="2559050" y="2609850"/>
          <p14:tracePt t="45649" x="2800350" y="2533650"/>
          <p14:tracePt t="45666" x="3016250" y="2489200"/>
          <p14:tracePt t="45683" x="3130550" y="2470150"/>
          <p14:tracePt t="45685" x="3136900" y="2470150"/>
          <p14:tracePt t="45785" x="3136900" y="2463800"/>
          <p14:tracePt t="45818" x="3136900" y="2457450"/>
          <p14:tracePt t="45822" x="3136900" y="2451100"/>
          <p14:tracePt t="45833" x="3136900" y="2425700"/>
          <p14:tracePt t="45850" x="3117850" y="2324100"/>
          <p14:tracePt t="45866" x="3098800" y="2222500"/>
          <p14:tracePt t="45884" x="3079750" y="2120900"/>
          <p14:tracePt t="45900" x="3041650" y="2012950"/>
          <p14:tracePt t="45916" x="3022600" y="1955800"/>
          <p14:tracePt t="45933" x="2997200" y="1917700"/>
          <p14:tracePt t="45950" x="2952750" y="1873250"/>
          <p14:tracePt t="45966" x="2921000" y="1803400"/>
          <p14:tracePt t="45983" x="2882900" y="1695450"/>
          <p14:tracePt t="46000" x="2774950" y="1485900"/>
          <p14:tracePt t="46016" x="2616200" y="1289050"/>
          <p14:tracePt t="46035" x="2463800" y="1162050"/>
          <p14:tracePt t="46050" x="2355850" y="1111250"/>
          <p14:tracePt t="46066" x="2273300" y="1104900"/>
          <p14:tracePt t="46083" x="2235200" y="1098550"/>
          <p14:tracePt t="46099" x="2190750" y="1092200"/>
          <p14:tracePt t="46116" x="2127250" y="1079500"/>
          <p14:tracePt t="46133" x="2057400" y="1073150"/>
          <p14:tracePt t="46149" x="1974850" y="1066800"/>
          <p14:tracePt t="46166" x="1879600" y="1092200"/>
          <p14:tracePt t="46183" x="1746250" y="1149350"/>
          <p14:tracePt t="46199" x="1606550" y="1187450"/>
          <p14:tracePt t="46216" x="1549400" y="1187450"/>
          <p14:tracePt t="46233" x="1543050" y="1187450"/>
          <p14:tracePt t="46290" x="1536700" y="1193800"/>
          <p14:tracePt t="46293" x="1530350" y="1200150"/>
          <p14:tracePt t="46299" x="1511300" y="1212850"/>
          <p14:tracePt t="46316" x="1454150" y="1250950"/>
          <p14:tracePt t="46333" x="1435100" y="1282700"/>
          <p14:tracePt t="46349" x="1454150" y="1339850"/>
          <p14:tracePt t="46366" x="1517650" y="1403350"/>
          <p14:tracePt t="46383" x="1631950" y="1473200"/>
          <p14:tracePt t="46400" x="1866900" y="1625600"/>
          <p14:tracePt t="46417" x="2241550" y="1816100"/>
          <p14:tracePt t="46433" x="2686050" y="2019300"/>
          <p14:tracePt t="46450" x="3136900" y="2178050"/>
          <p14:tracePt t="46466" x="3511550" y="2235200"/>
          <p14:tracePt t="46483" x="3924300" y="2247900"/>
          <p14:tracePt t="46499" x="4343400" y="2165350"/>
          <p14:tracePt t="46516" x="4546600" y="2063750"/>
          <p14:tracePt t="46533" x="4610100" y="1981200"/>
          <p14:tracePt t="46549" x="4629150" y="1924050"/>
          <p14:tracePt t="46566" x="4635500" y="1898650"/>
          <p14:tracePt t="46583" x="4648200" y="1885950"/>
          <p14:tracePt t="46599" x="4699000" y="1866900"/>
          <p14:tracePt t="46616" x="4826000" y="1822450"/>
          <p14:tracePt t="46619" x="4845050" y="1822450"/>
          <p14:tracePt t="46633" x="4984750" y="1784350"/>
          <p14:tracePt t="46636" x="5035550" y="1771650"/>
          <p14:tracePt t="46650" x="5168900" y="1746250"/>
          <p14:tracePt t="46666" x="5270500" y="1701800"/>
          <p14:tracePt t="46683" x="5321300" y="1657350"/>
          <p14:tracePt t="46699" x="5340350" y="1612900"/>
          <p14:tracePt t="46716" x="5340350" y="1568450"/>
          <p14:tracePt t="46733" x="5346700" y="1517650"/>
          <p14:tracePt t="46749" x="5359400" y="1422400"/>
          <p14:tracePt t="46766" x="5378450" y="1365250"/>
          <p14:tracePt t="46783" x="5384800" y="1346200"/>
          <p14:tracePt t="46799" x="5384800" y="1339850"/>
          <p14:tracePt t="48264" x="5372100" y="1339850"/>
          <p14:tracePt t="48268" x="5359400" y="1346200"/>
          <p14:tracePt t="48284" x="5238750" y="1397000"/>
          <p14:tracePt t="48300" x="4965700" y="1466850"/>
          <p14:tracePt t="48316" x="4660900" y="1530350"/>
          <p14:tracePt t="48332" x="4495800" y="1568450"/>
          <p14:tracePt t="48350" x="4318000" y="1606550"/>
          <p14:tracePt t="48352" x="4279900" y="1612900"/>
          <p14:tracePt t="48366" x="4140200" y="1638300"/>
          <p14:tracePt t="48383" x="3975100" y="1682750"/>
          <p14:tracePt t="48400" x="3797300" y="1765300"/>
          <p14:tracePt t="48417" x="3657600" y="1828800"/>
          <p14:tracePt t="48434" x="3575050" y="1873250"/>
          <p14:tracePt t="48450" x="3524250" y="1892300"/>
          <p14:tracePt t="48466" x="3479800" y="1892300"/>
          <p14:tracePt t="48482" x="3435350" y="1892300"/>
          <p14:tracePt t="48500" x="3378200" y="1892300"/>
          <p14:tracePt t="48516" x="3270250" y="1885950"/>
          <p14:tracePt t="48532" x="3060700" y="1879600"/>
          <p14:tracePt t="48550" x="2673350" y="1828800"/>
          <p14:tracePt t="48566" x="2362200" y="1803400"/>
          <p14:tracePt t="48583" x="2330450" y="1803400"/>
          <p14:tracePt t="48709" x="2336800" y="1803400"/>
          <p14:tracePt t="49587" x="2330450" y="1803400"/>
          <p14:tracePt t="49589" x="2330450" y="1809750"/>
          <p14:tracePt t="49599" x="2324100" y="1816100"/>
          <p14:tracePt t="49615" x="2311400" y="1822450"/>
          <p14:tracePt t="49632" x="2305050" y="1828800"/>
          <p14:tracePt t="49649" x="2298700" y="1828800"/>
          <p14:tracePt t="49731" x="2292350" y="1828800"/>
          <p14:tracePt t="49737" x="2286000" y="1828800"/>
          <p14:tracePt t="49749" x="2273300" y="1828800"/>
          <p14:tracePt t="49766" x="2247900" y="1822450"/>
          <p14:tracePt t="49782" x="2241550" y="1822450"/>
          <p14:tracePt t="49799" x="2235200" y="1822450"/>
          <p14:tracePt t="49952" x="2241550" y="1822450"/>
          <p14:tracePt t="49959" x="2247900" y="1822450"/>
          <p14:tracePt t="49966" x="2254250" y="1835150"/>
          <p14:tracePt t="49982" x="2260600" y="1835150"/>
          <p14:tracePt t="49999" x="2266950" y="1835150"/>
          <p14:tracePt t="50077" x="2266950" y="1841500"/>
          <p14:tracePt t="50089" x="2247900" y="1860550"/>
          <p14:tracePt t="50096" x="2241550" y="1866900"/>
          <p14:tracePt t="50104" x="2241550" y="1873250"/>
          <p14:tracePt t="50122" x="2241550" y="1879600"/>
          <p14:tracePt t="50133" x="2247900" y="1892300"/>
          <p14:tracePt t="50150" x="2292350" y="1917700"/>
          <p14:tracePt t="50166" x="2381250" y="1962150"/>
          <p14:tracePt t="50183" x="2641600" y="2025650"/>
          <p14:tracePt t="50199" x="3162300" y="2070100"/>
          <p14:tracePt t="50216" x="3949700" y="2127250"/>
          <p14:tracePt t="50232" x="4470400" y="2171700"/>
          <p14:tracePt t="50249" x="4584700" y="2165350"/>
          <p14:tracePt t="50265" x="4591050" y="2165350"/>
          <p14:tracePt t="50317" x="4597400" y="2165350"/>
          <p14:tracePt t="50322" x="4635500" y="2171700"/>
          <p14:tracePt t="50332" x="4826000" y="2228850"/>
          <p14:tracePt t="50349" x="5346700" y="2349500"/>
          <p14:tracePt t="50366" x="5835650" y="2457450"/>
          <p14:tracePt t="50383" x="5956300" y="2476500"/>
          <p14:tracePt t="50399" x="5962650" y="2476500"/>
          <p14:tracePt t="50519" x="5975350" y="2482850"/>
          <p14:tracePt t="50524" x="6019800" y="2508250"/>
          <p14:tracePt t="50532" x="6203950" y="2584450"/>
          <p14:tracePt t="50549" x="6870700" y="2806700"/>
          <p14:tracePt t="50565" x="7581900" y="2940050"/>
          <p14:tracePt t="50582" x="7759700" y="2927350"/>
          <p14:tracePt t="50599" x="7791450" y="2876550"/>
          <p14:tracePt t="50602" x="7791450" y="2863850"/>
          <p14:tracePt t="50616" x="7785100" y="2838450"/>
          <p14:tracePt t="50632" x="7689850" y="2762250"/>
          <p14:tracePt t="50649" x="7423150" y="2628900"/>
          <p14:tracePt t="50666" x="7264400" y="2584450"/>
          <p14:tracePt t="50682" x="7239000" y="2584450"/>
          <p14:tracePt t="50699" x="7213600" y="2584450"/>
          <p14:tracePt t="50716" x="7207250" y="2584450"/>
          <p14:tracePt t="50732" x="7200900" y="2584450"/>
          <p14:tracePt t="50783" x="7200900" y="2578100"/>
          <p14:tracePt t="50789" x="7194550" y="2578100"/>
          <p14:tracePt t="50798" x="7194550" y="2571750"/>
          <p14:tracePt t="50815" x="7194550" y="2565400"/>
          <p14:tracePt t="50832" x="7194550" y="2552700"/>
          <p14:tracePt t="51273" x="7188200" y="2552700"/>
          <p14:tracePt t="51283" x="7181850" y="2559050"/>
          <p14:tracePt t="51290" x="7156450" y="2565400"/>
          <p14:tracePt t="51292" x="7143750" y="2571750"/>
          <p14:tracePt t="51299" x="7099300" y="2590800"/>
          <p14:tracePt t="51315" x="6807200" y="2692400"/>
          <p14:tracePt t="51332" x="6356350" y="2813050"/>
          <p14:tracePt t="51349" x="5727700" y="2940050"/>
          <p14:tracePt t="51366" x="5124450" y="2971800"/>
          <p14:tracePt t="51383" x="4654550" y="2959100"/>
          <p14:tracePt t="51399" x="4368800" y="2927350"/>
          <p14:tracePt t="51402" x="4298950" y="2927350"/>
          <p14:tracePt t="51416" x="4102100" y="2914650"/>
          <p14:tracePt t="51433" x="3746500" y="2921000"/>
          <p14:tracePt t="51449" x="3378200" y="3016250"/>
          <p14:tracePt t="51465" x="2997200" y="3124200"/>
          <p14:tracePt t="51483" x="2743200" y="3168650"/>
          <p14:tracePt t="51499" x="2705100" y="3168650"/>
          <p14:tracePt t="51516" x="2679700" y="3149600"/>
          <p14:tracePt t="51532" x="2635250" y="3105150"/>
          <p14:tracePt t="51549" x="2508250" y="2984500"/>
          <p14:tracePt t="51566" x="2311400" y="2876550"/>
          <p14:tracePt t="51582" x="2146300" y="2794000"/>
          <p14:tracePt t="51599" x="2070100" y="2755900"/>
          <p14:tracePt t="51616" x="2038350" y="2730500"/>
          <p14:tracePt t="51632" x="1993900" y="2667000"/>
          <p14:tracePt t="51649" x="1847850" y="2533650"/>
          <p14:tracePt t="51666" x="1612900" y="2355850"/>
          <p14:tracePt t="51682" x="1377950" y="2209800"/>
          <p14:tracePt t="51699" x="1314450" y="2178050"/>
          <p14:tracePt t="51750" x="1308100" y="2178050"/>
          <p14:tracePt t="51754" x="1295400" y="2178050"/>
          <p14:tracePt t="51766" x="1257300" y="2152650"/>
          <p14:tracePt t="51782" x="1130300" y="2095500"/>
          <p14:tracePt t="51799" x="1098550" y="2076450"/>
          <p14:tracePt t="51832" x="1136650" y="2057400"/>
          <p14:tracePt t="51850" x="1289050" y="2032000"/>
          <p14:tracePt t="51865" x="1473200" y="2006600"/>
          <p14:tracePt t="51882" x="1600200" y="1962150"/>
          <p14:tracePt t="51899" x="1695450" y="1892300"/>
          <p14:tracePt t="51915" x="1917700" y="1771650"/>
          <p14:tracePt t="51932" x="2235200" y="1619250"/>
          <p14:tracePt t="51949" x="2635250" y="1524000"/>
          <p14:tracePt t="51965" x="3092450" y="1485900"/>
          <p14:tracePt t="51982" x="3429000" y="1485900"/>
          <p14:tracePt t="52000" x="3581400" y="1466850"/>
          <p14:tracePt t="52015" x="3810000" y="1435100"/>
          <p14:tracePt t="52019" x="3905250" y="1416050"/>
          <p14:tracePt t="52032" x="4349750" y="1377950"/>
          <p14:tracePt t="52049" x="4978400" y="1282700"/>
          <p14:tracePt t="52066" x="5441950" y="1231900"/>
          <p14:tracePt t="52082" x="5619750" y="1181100"/>
          <p14:tracePt t="52099" x="5632450" y="1168400"/>
          <p14:tracePt t="52132" x="5594350" y="1168400"/>
          <p14:tracePt t="52149" x="5524500" y="1174750"/>
          <p14:tracePt t="52166" x="5492750" y="1193800"/>
          <p14:tracePt t="52170" x="5473700" y="1206500"/>
          <p14:tracePt t="52182" x="5429250" y="1244600"/>
          <p14:tracePt t="52199" x="5295900" y="1358900"/>
          <p14:tracePt t="52215" x="5124450" y="1530350"/>
          <p14:tracePt t="52232" x="5016500" y="1720850"/>
          <p14:tracePt t="52249" x="4940300" y="1885950"/>
          <p14:tracePt t="52265" x="4876800" y="2057400"/>
          <p14:tracePt t="52282" x="4800600" y="2228850"/>
          <p14:tracePt t="52298" x="4737100" y="2438400"/>
          <p14:tracePt t="52315" x="4667250" y="2679700"/>
          <p14:tracePt t="52332" x="4591050" y="2889250"/>
          <p14:tracePt t="52349" x="4533900" y="3054350"/>
          <p14:tracePt t="52366" x="4521200" y="3244850"/>
          <p14:tracePt t="52382" x="4540250" y="3486150"/>
          <p14:tracePt t="52399" x="4572000" y="3676650"/>
          <p14:tracePt t="52415" x="4610100" y="3822700"/>
          <p14:tracePt t="52432" x="4711700" y="3956050"/>
          <p14:tracePt t="52449" x="4864100" y="4051300"/>
          <p14:tracePt t="52453" x="4914900" y="4070350"/>
          <p14:tracePt t="52467" x="5022850" y="4095750"/>
          <p14:tracePt t="52469" x="5048250" y="4095750"/>
          <p14:tracePt t="52482" x="5143500" y="4095750"/>
          <p14:tracePt t="52499" x="5257800" y="4051300"/>
          <p14:tracePt t="52515" x="5365750" y="4013200"/>
          <p14:tracePt t="52532" x="5441950" y="3987800"/>
          <p14:tracePt t="52549" x="5480050" y="3981450"/>
          <p14:tracePt t="52565" x="5524500" y="3968750"/>
          <p14:tracePt t="52582" x="5588000" y="3930650"/>
          <p14:tracePt t="52599" x="5651500" y="3867150"/>
          <p14:tracePt t="52615" x="5702300" y="3746500"/>
          <p14:tracePt t="52632" x="5753100" y="3530600"/>
          <p14:tracePt t="52649" x="5765800" y="3321050"/>
          <p14:tracePt t="52665" x="5778500" y="3155950"/>
          <p14:tracePt t="52682" x="5778500" y="3009900"/>
          <p14:tracePt t="52701" x="5778500" y="2876550"/>
          <p14:tracePt t="52717" x="5753100" y="2692400"/>
          <p14:tracePt t="52733" x="5664200" y="2425700"/>
          <p14:tracePt t="52750" x="5594350" y="2222500"/>
          <p14:tracePt t="52752" x="5581650" y="2190750"/>
          <p14:tracePt t="52766" x="5530850" y="2076450"/>
          <p14:tracePt t="52768" x="5511800" y="2038350"/>
          <p14:tracePt t="52771" x="5511800" y="2019300"/>
          <p14:tracePt t="52782" x="5461000" y="1911350"/>
          <p14:tracePt t="52798" x="5422900" y="1797050"/>
          <p14:tracePt t="52815" x="5384800" y="1676400"/>
          <p14:tracePt t="52832" x="5334000" y="1555750"/>
          <p14:tracePt t="52849" x="5276850" y="1435100"/>
          <p14:tracePt t="52865" x="5226050" y="1358900"/>
          <p14:tracePt t="52882" x="5194300" y="1320800"/>
          <p14:tracePt t="52899" x="5156200" y="1295400"/>
          <p14:tracePt t="52903" x="5149850" y="1289050"/>
          <p14:tracePt t="52915" x="5118100" y="1276350"/>
          <p14:tracePt t="52918" x="5105400" y="1276350"/>
          <p14:tracePt t="52932" x="5054600" y="1263650"/>
          <p14:tracePt t="52935" x="5048250" y="1263650"/>
          <p14:tracePt t="52949" x="5016500" y="1250950"/>
          <p14:tracePt t="52966" x="4984750" y="1238250"/>
          <p14:tracePt t="52982" x="4940300" y="1219200"/>
          <p14:tracePt t="52999" x="4908550" y="1212850"/>
          <p14:tracePt t="53015" x="4883150" y="1212850"/>
          <p14:tracePt t="53121" x="4876800" y="1212850"/>
          <p14:tracePt t="53129" x="4870450" y="1206500"/>
          <p14:tracePt t="61217" x="4864100" y="1206500"/>
          <p14:tracePt t="61224" x="4857750" y="1206500"/>
          <p14:tracePt t="61231" x="4845050" y="1206500"/>
          <p14:tracePt t="61248" x="4806950" y="1206500"/>
          <p14:tracePt t="61266" x="4781550" y="1212850"/>
          <p14:tracePt t="61281" x="4768850" y="1225550"/>
          <p14:tracePt t="61298" x="4749800" y="1250950"/>
          <p14:tracePt t="61300" x="4743450" y="1257300"/>
          <p14:tracePt t="61314" x="4711700" y="1295400"/>
          <p14:tracePt t="61331" x="4679950" y="1352550"/>
          <p14:tracePt t="61333" x="4679950" y="1358900"/>
          <p14:tracePt t="61347" x="4667250" y="1390650"/>
          <p14:tracePt t="61364" x="4660900" y="1416050"/>
          <p14:tracePt t="61381" x="4660900" y="1435100"/>
          <p14:tracePt t="61397" x="4660900" y="1466850"/>
          <p14:tracePt t="61414" x="4660900" y="1562100"/>
          <p14:tracePt t="61431" x="4660900" y="1714500"/>
          <p14:tracePt t="61448" x="4660900" y="1911350"/>
          <p14:tracePt t="61464" x="4660900" y="2089150"/>
          <p14:tracePt t="61481" x="4660900" y="2178050"/>
          <p14:tracePt t="61499" x="4667250" y="2216150"/>
          <p14:tracePt t="61515" x="4679950" y="2241550"/>
          <p14:tracePt t="61531" x="4692650" y="2254250"/>
          <p14:tracePt t="61564" x="4699000" y="2266950"/>
          <p14:tracePt t="61581" x="4711700" y="2311400"/>
          <p14:tracePt t="61598" x="4743450" y="2381250"/>
          <p14:tracePt t="61614" x="4787900" y="2432050"/>
          <p14:tracePt t="61631" x="4806950" y="2457450"/>
          <p14:tracePt t="61647" x="4813300" y="2457450"/>
          <p14:tracePt t="61681" x="4826000" y="2463800"/>
          <p14:tracePt t="61700" x="4889500" y="2533650"/>
          <p14:tracePt t="61714" x="5054600" y="2673350"/>
          <p14:tracePt t="61731" x="5143500" y="2749550"/>
          <p14:tracePt t="61749" x="5162550" y="2755900"/>
          <p14:tracePt t="61766" x="5168900" y="2755900"/>
          <p14:tracePt t="61771" x="5175250" y="2755900"/>
          <p14:tracePt t="61781" x="5181600" y="2730500"/>
          <p14:tracePt t="61783" x="5181600" y="2724150"/>
          <p14:tracePt t="61797" x="5181600" y="2647950"/>
          <p14:tracePt t="61814" x="5175250" y="2552700"/>
          <p14:tracePt t="61831" x="5168900" y="2546350"/>
          <p14:tracePt t="61848" x="5156200" y="2584450"/>
          <p14:tracePt t="61864" x="5048250" y="2813050"/>
          <p14:tracePt t="61881" x="4908550" y="3041650"/>
          <p14:tracePt t="61897" x="4838700" y="3181350"/>
          <p14:tracePt t="61914" x="4838700" y="3276600"/>
          <p14:tracePt t="61931" x="4851400" y="3340100"/>
          <p14:tracePt t="61948" x="4895850" y="3422650"/>
          <p14:tracePt t="61964" x="5022850" y="3568700"/>
          <p14:tracePt t="61981" x="5168900" y="3651250"/>
          <p14:tracePt t="61997" x="5270500" y="3657600"/>
          <p14:tracePt t="62014" x="5334000" y="3619500"/>
          <p14:tracePt t="62016" x="5340350" y="3619500"/>
          <p14:tracePt t="62031" x="5365750" y="3594100"/>
          <p14:tracePt t="62047" x="5384800" y="3562350"/>
          <p14:tracePt t="62064" x="5429250" y="3517900"/>
          <p14:tracePt t="62081" x="5492750" y="3429000"/>
          <p14:tracePt t="62083" x="5499100" y="3416300"/>
          <p14:tracePt t="62097" x="5556250" y="3321050"/>
          <p14:tracePt t="62114" x="5607050" y="3206750"/>
          <p14:tracePt t="62131" x="5619750" y="3168650"/>
          <p14:tracePt t="62148" x="5619750" y="3155950"/>
          <p14:tracePt t="62180" x="5619750" y="3149600"/>
          <p14:tracePt t="62197" x="5619750" y="3124200"/>
          <p14:tracePt t="62214" x="5607050" y="3022600"/>
          <p14:tracePt t="62231" x="5607050" y="2940050"/>
          <p14:tracePt t="62247" x="5607050" y="2863850"/>
          <p14:tracePt t="62264" x="5607050" y="2743200"/>
          <p14:tracePt t="62280" x="5600700" y="2527300"/>
          <p14:tracePt t="62297" x="5600700" y="2203450"/>
          <p14:tracePt t="62314" x="5607050" y="1905000"/>
          <p14:tracePt t="62331" x="5626100" y="1727200"/>
          <p14:tracePt t="62348" x="5626100" y="1644650"/>
          <p14:tracePt t="62364" x="5626100" y="1619250"/>
          <p14:tracePt t="62381" x="5619750" y="1612900"/>
          <p14:tracePt t="62436" x="5613400" y="1612900"/>
          <p14:tracePt t="62445" x="5607050" y="1612900"/>
          <p14:tracePt t="62454" x="5600700" y="1612900"/>
          <p14:tracePt t="62464" x="5594350" y="1619250"/>
          <p14:tracePt t="62481" x="5581650" y="1625600"/>
          <p14:tracePt t="62498" x="5575300" y="1631950"/>
          <p14:tracePt t="63820" x="5568950" y="1631950"/>
          <p14:tracePt t="63826" x="5537200" y="1651000"/>
          <p14:tracePt t="63831" x="5505450" y="1670050"/>
          <p14:tracePt t="63848" x="5264150" y="1847850"/>
          <p14:tracePt t="63864" x="4940300" y="2089150"/>
          <p14:tracePt t="63888" x="4591050" y="2336800"/>
          <p14:tracePt t="63897" x="4508500" y="2393950"/>
          <p14:tracePt t="63914" x="4356100" y="2489200"/>
          <p14:tracePt t="63931" x="4298950" y="2565400"/>
          <p14:tracePt t="63947" x="4286250" y="2609850"/>
          <p14:tracePt t="63950" x="4286250" y="2616200"/>
          <p14:tracePt t="63964" x="4286250" y="2641600"/>
          <p14:tracePt t="63980" x="4292600" y="2654300"/>
          <p14:tracePt t="64718" x="4298950" y="2654300"/>
          <p14:tracePt t="64724" x="4298950" y="2660650"/>
          <p14:tracePt t="64730" x="4305300" y="2660650"/>
          <p14:tracePt t="64747" x="4330700" y="2711450"/>
          <p14:tracePt t="64764" x="4343400" y="2813050"/>
          <p14:tracePt t="64768" x="4343400" y="2857500"/>
          <p14:tracePt t="64781" x="4324350" y="2940050"/>
          <p14:tracePt t="64797" x="4273550" y="3073400"/>
          <p14:tracePt t="64813" x="4222750" y="3206750"/>
          <p14:tracePt t="64830" x="4178300" y="3308350"/>
          <p14:tracePt t="64847" x="4152900" y="3378200"/>
          <p14:tracePt t="64864" x="4095750" y="3467100"/>
          <p14:tracePt t="64880" x="4038600" y="3543300"/>
          <p14:tracePt t="64884" x="4025900" y="3556000"/>
          <p14:tracePt t="64897" x="3962400" y="3606800"/>
          <p14:tracePt t="64914" x="3860800" y="3657600"/>
          <p14:tracePt t="64930" x="3752850" y="3689350"/>
          <p14:tracePt t="64947" x="3663950" y="3702050"/>
          <p14:tracePt t="64964" x="3575050" y="3702050"/>
          <p14:tracePt t="64980" x="3486150" y="3702050"/>
          <p14:tracePt t="64997" x="3416300" y="3689350"/>
          <p14:tracePt t="65014" x="3314700" y="3670300"/>
          <p14:tracePt t="65031" x="3225800" y="3663950"/>
          <p14:tracePt t="65047" x="3149600" y="3663950"/>
          <p14:tracePt t="65064" x="3124200" y="3657600"/>
          <p14:tracePt t="65097" x="3124200" y="3644900"/>
          <p14:tracePt t="65114" x="3136900" y="3613150"/>
          <p14:tracePt t="65156" x="3136900" y="3606800"/>
          <p14:tracePt t="66296" x="3130550" y="3606800"/>
          <p14:tracePt t="66301" x="3117850" y="3594100"/>
          <p14:tracePt t="66314" x="3092450" y="3581400"/>
          <p14:tracePt t="66330" x="3028950" y="3549650"/>
          <p14:tracePt t="66347" x="2984500" y="3536950"/>
          <p14:tracePt t="66363" x="2952750" y="3524250"/>
          <p14:tracePt t="66380" x="2927350" y="3524250"/>
          <p14:tracePt t="66396" x="2895600" y="3524250"/>
          <p14:tracePt t="66413" x="2851150" y="3517900"/>
          <p14:tracePt t="66430" x="2768600" y="3517900"/>
          <p14:tracePt t="66447" x="2705100" y="3511550"/>
          <p14:tracePt t="66463" x="2641600" y="3505200"/>
          <p14:tracePt t="66480" x="2578100" y="3505200"/>
          <p14:tracePt t="66497" x="2482850" y="3505200"/>
          <p14:tracePt t="66513" x="2368550" y="3498850"/>
          <p14:tracePt t="66531" x="2197100" y="3479800"/>
          <p14:tracePt t="66547" x="2057400" y="3486150"/>
          <p14:tracePt t="66563" x="1936750" y="3498850"/>
          <p14:tracePt t="66580" x="1784350" y="3498850"/>
          <p14:tracePt t="66597" x="1644650" y="3492500"/>
          <p14:tracePt t="66614" x="1498600" y="3454400"/>
          <p14:tracePt t="66630" x="1320800" y="3422650"/>
          <p14:tracePt t="66647" x="1200150" y="3416300"/>
          <p14:tracePt t="66664" x="1136650" y="3448050"/>
          <p14:tracePt t="66680" x="1092200" y="3517900"/>
          <p14:tracePt t="66697" x="1047750" y="3581400"/>
          <p14:tracePt t="66700" x="1041400" y="3587750"/>
          <p14:tracePt t="66716" x="1035050" y="3600450"/>
          <p14:tracePt t="66718" x="1035050" y="3606800"/>
          <p14:tracePt t="66730" x="1041400" y="3619500"/>
          <p14:tracePt t="66748" x="1212850" y="3689350"/>
          <p14:tracePt t="66766" x="1651000" y="3892550"/>
          <p14:tracePt t="66771" x="1885950" y="4013200"/>
          <p14:tracePt t="66775" x="1987550" y="4064000"/>
          <p14:tracePt t="66781" x="2070100" y="4114800"/>
          <p14:tracePt t="66797" x="2298700" y="4222750"/>
          <p14:tracePt t="66813" x="2444750" y="4267200"/>
          <p14:tracePt t="66830" x="2654300" y="4267200"/>
          <p14:tracePt t="66848" x="2882900" y="4171950"/>
          <p14:tracePt t="66864" x="3105150" y="4038600"/>
          <p14:tracePt t="66880" x="3289300" y="3924300"/>
          <p14:tracePt t="66896" x="3448050" y="3848100"/>
          <p14:tracePt t="66914" x="3606800" y="3822700"/>
          <p14:tracePt t="66930" x="3784600" y="3790950"/>
          <p14:tracePt t="66947" x="3937000" y="3752850"/>
          <p14:tracePt t="66964" x="4102100" y="3695700"/>
          <p14:tracePt t="66967" x="4159250" y="3676650"/>
          <p14:tracePt t="66980" x="4343400" y="3632200"/>
          <p14:tracePt t="66985" x="4394200" y="3625850"/>
          <p14:tracePt t="66997" x="4514850" y="3594100"/>
          <p14:tracePt t="67000" x="4546600" y="3587750"/>
          <p14:tracePt t="67014" x="4629150" y="3556000"/>
          <p14:tracePt t="67031" x="4730750" y="3511550"/>
          <p14:tracePt t="67047" x="4826000" y="3467100"/>
          <p14:tracePt t="67063" x="4895850" y="3422650"/>
          <p14:tracePt t="67080" x="4933950" y="3384550"/>
          <p14:tracePt t="67097" x="4953000" y="3333750"/>
          <p14:tracePt t="67113" x="4940300" y="3257550"/>
          <p14:tracePt t="67130" x="4845050" y="3124200"/>
          <p14:tracePt t="67148" x="4673600" y="2990850"/>
          <p14:tracePt t="67163" x="4445000" y="2863850"/>
          <p14:tracePt t="67180" x="4273550" y="2819400"/>
          <p14:tracePt t="67197" x="4159250" y="2813050"/>
          <p14:tracePt t="67213" x="4019550" y="2813050"/>
          <p14:tracePt t="67230" x="3860800" y="2813050"/>
          <p14:tracePt t="67246" x="3721100" y="2825750"/>
          <p14:tracePt t="67263" x="3575050" y="2825750"/>
          <p14:tracePt t="67280" x="3409950" y="2832100"/>
          <p14:tracePt t="67297" x="3251200" y="2838450"/>
          <p14:tracePt t="67315" x="3060700" y="2838450"/>
          <p14:tracePt t="67330" x="2825750" y="2844800"/>
          <p14:tracePt t="67347" x="2603500" y="2863850"/>
          <p14:tracePt t="67364" x="2406650" y="2876550"/>
          <p14:tracePt t="67380" x="2228850" y="2901950"/>
          <p14:tracePt t="67397" x="2095500" y="2933700"/>
          <p14:tracePt t="67414" x="2012950" y="2952750"/>
          <p14:tracePt t="67430" x="1955800" y="2978150"/>
          <p14:tracePt t="67447" x="1917700" y="2990850"/>
          <p14:tracePt t="67464" x="1892300" y="2997200"/>
          <p14:tracePt t="67480" x="1860550" y="3003550"/>
          <p14:tracePt t="67497" x="1841500" y="3003550"/>
          <p14:tracePt t="71415" x="1847850" y="3003550"/>
          <p14:tracePt t="71420" x="1866900" y="3003550"/>
          <p14:tracePt t="71430" x="1936750" y="2978150"/>
          <p14:tracePt t="71446" x="2368550" y="2914650"/>
          <p14:tracePt t="71463" x="2978150" y="2927350"/>
          <p14:tracePt t="71480" x="3594100" y="2940050"/>
          <p14:tracePt t="71482" x="3727450" y="2940050"/>
          <p14:tracePt t="71496" x="4171950" y="2889250"/>
          <p14:tracePt t="71513" x="4597400" y="2768600"/>
          <p14:tracePt t="71530" x="4908550" y="2686050"/>
          <p14:tracePt t="71546" x="5130800" y="2667000"/>
          <p14:tracePt t="71564" x="5270500" y="2679700"/>
          <p14:tracePt t="71580" x="5403850" y="2736850"/>
          <p14:tracePt t="71596" x="5511800" y="2774950"/>
          <p14:tracePt t="71613" x="5543550" y="2781300"/>
          <p14:tracePt t="71647" x="5556250" y="2787650"/>
          <p14:tracePt t="71664" x="5581650" y="2813050"/>
          <p14:tracePt t="71679" x="5664200" y="2914650"/>
          <p14:tracePt t="71682" x="5689600" y="2940050"/>
          <p14:tracePt t="71696" x="5854700" y="3028950"/>
          <p14:tracePt t="71713" x="6000750" y="3086100"/>
          <p14:tracePt t="71729" x="6032500" y="3092450"/>
          <p14:tracePt t="71746" x="6038850" y="3092450"/>
          <p14:tracePt t="71798" x="6045200" y="3092450"/>
          <p14:tracePt t="71802" x="6051550" y="3111500"/>
          <p14:tracePt t="71813" x="6089650" y="3162300"/>
          <p14:tracePt t="71829" x="6153150" y="3244850"/>
          <p14:tracePt t="71846" x="6172200" y="3251200"/>
          <p14:tracePt t="72096" x="6165850" y="3244850"/>
          <p14:tracePt t="72100" x="6146800" y="3232150"/>
          <p14:tracePt t="72113" x="6000750" y="3136900"/>
          <p14:tracePt t="72130" x="5632450" y="2914650"/>
          <p14:tracePt t="72146" x="5213350" y="2635250"/>
          <p14:tracePt t="72163" x="4927600" y="2419350"/>
          <p14:tracePt t="72179" x="4679950" y="2222500"/>
          <p14:tracePt t="72196" x="4457700" y="2032000"/>
          <p14:tracePt t="72213" x="4273550" y="1898650"/>
          <p14:tracePt t="72230" x="3937000" y="1727200"/>
          <p14:tracePt t="72246" x="3524250" y="1562100"/>
          <p14:tracePt t="72263" x="3403600" y="1530350"/>
          <p14:tracePt t="72279" x="3397250" y="1530350"/>
          <p14:tracePt t="72312" x="3390900" y="1524000"/>
          <p14:tracePt t="72330" x="3333750" y="1504950"/>
          <p14:tracePt t="72332" x="3308350" y="1498600"/>
          <p14:tracePt t="72346" x="3130550" y="1479550"/>
          <p14:tracePt t="72363" x="2825750" y="1479550"/>
          <p14:tracePt t="72379" x="2501900" y="1479550"/>
          <p14:tracePt t="72396" x="2171700" y="1485900"/>
          <p14:tracePt t="72413" x="1917700" y="1504950"/>
          <p14:tracePt t="72429" x="1739900" y="1562100"/>
          <p14:tracePt t="72446" x="1619250" y="1657350"/>
          <p14:tracePt t="72463" x="1517650" y="1809750"/>
          <p14:tracePt t="72479" x="1466850" y="1943100"/>
          <p14:tracePt t="72496" x="1403350" y="2108200"/>
          <p14:tracePt t="72513" x="1371600" y="2222500"/>
          <p14:tracePt t="72529" x="1346200" y="2311400"/>
          <p14:tracePt t="72546" x="1339850" y="2470150"/>
          <p14:tracePt t="72563" x="1339850" y="2692400"/>
          <p14:tracePt t="72579" x="1339850" y="2946400"/>
          <p14:tracePt t="72596" x="1390650" y="3263900"/>
          <p14:tracePt t="72613" x="1485900" y="3441700"/>
          <p14:tracePt t="72629" x="1619250" y="3556000"/>
          <p14:tracePt t="72646" x="1854200" y="3657600"/>
          <p14:tracePt t="72663" x="2120900" y="3708400"/>
          <p14:tracePt t="72666" x="2159000" y="3708400"/>
          <p14:tracePt t="72679" x="2393950" y="3714750"/>
          <p14:tracePt t="72684" x="2451100" y="3714750"/>
          <p14:tracePt t="72696" x="2673350" y="3708400"/>
          <p14:tracePt t="72699" x="2705100" y="3702050"/>
          <p14:tracePt t="72712" x="2965450" y="3657600"/>
          <p14:tracePt t="72729" x="3295650" y="3581400"/>
          <p14:tracePt t="72746" x="3632200" y="3460750"/>
          <p14:tracePt t="72763" x="3803650" y="3384550"/>
          <p14:tracePt t="72777" x="3867150" y="3340100"/>
          <p14:tracePt t="72784" x="3879850" y="3321050"/>
          <p14:tracePt t="72796" x="3879850" y="3308350"/>
          <p14:tracePt t="72813" x="3886200" y="3289300"/>
          <p14:tracePt t="72829" x="3873500" y="3238500"/>
          <p14:tracePt t="72846" x="3848100" y="3168650"/>
          <p14:tracePt t="72863" x="3822700" y="3117850"/>
          <p14:tracePt t="72880" x="3816350" y="3086100"/>
          <p14:tracePt t="72896" x="3803650" y="3060700"/>
          <p14:tracePt t="72913" x="3797300" y="3054350"/>
          <p14:tracePt t="72930" x="3784600" y="3041650"/>
          <p14:tracePt t="72932" x="3778250" y="3028950"/>
          <p14:tracePt t="72946" x="3765550" y="3003550"/>
          <p14:tracePt t="72962" x="3740150" y="2959100"/>
          <p14:tracePt t="72980" x="3727450" y="2927350"/>
          <p14:tracePt t="72996" x="3714750" y="2908300"/>
          <p14:tracePt t="72999" x="3708400" y="2901950"/>
          <p14:tracePt t="73030" x="3708400" y="2895600"/>
          <p14:tracePt t="74498" x="3702050" y="2895600"/>
          <p14:tracePt t="74505" x="3689350" y="2889250"/>
          <p14:tracePt t="74513" x="3638550" y="2863850"/>
          <p14:tracePt t="74529" x="3251200" y="2717800"/>
          <p14:tracePt t="74546" x="2451100" y="2476500"/>
          <p14:tracePt t="74553" x="2184400" y="2406650"/>
          <p14:tracePt t="74562" x="1847850" y="2260600"/>
          <p14:tracePt t="74579" x="1511300" y="2082800"/>
          <p14:tracePt t="74596" x="1333500" y="1873250"/>
          <p14:tracePt t="74613" x="1143000" y="1562100"/>
          <p14:tracePt t="74629" x="920750" y="1270000"/>
          <p14:tracePt t="74645" x="717550" y="1104900"/>
          <p14:tracePt t="74663" x="603250" y="1028700"/>
          <p14:tracePt t="74680" x="527050" y="977900"/>
          <p14:tracePt t="74696" x="457200" y="927100"/>
          <p14:tracePt t="74699" x="431800" y="914400"/>
          <p14:tracePt t="74712" x="273050" y="825500"/>
          <p14:tracePt t="74729" x="19050" y="685800"/>
          <p14:tracePt t="74986" x="254000" y="4095750"/>
          <p14:tracePt t="74996" x="406400" y="4241800"/>
          <p14:tracePt t="75013" x="558800" y="4375150"/>
          <p14:tracePt t="75029" x="577850" y="4375150"/>
          <p14:tracePt t="75046" x="635000" y="4305300"/>
          <p14:tracePt t="75062" x="730250" y="4064000"/>
          <p14:tracePt t="75079" x="762000" y="3752850"/>
          <p14:tracePt t="75096" x="869950" y="3416300"/>
          <p14:tracePt t="75113" x="1073150" y="3232150"/>
          <p14:tracePt t="75129" x="1358900" y="3105150"/>
          <p14:tracePt t="75132" x="1403350" y="3092450"/>
          <p14:tracePt t="75146" x="1498600" y="3028950"/>
          <p14:tracePt t="75148" x="1498600" y="3022600"/>
          <p14:tracePt t="75163" x="1524000" y="2978150"/>
          <p14:tracePt t="75179" x="1530350" y="2914650"/>
          <p14:tracePt t="75196" x="1530350" y="2832100"/>
          <p14:tracePt t="75212" x="1466850" y="2679700"/>
          <p14:tracePt t="75229" x="1377950" y="2520950"/>
          <p14:tracePt t="75246" x="1289050" y="2374900"/>
          <p14:tracePt t="75262" x="1244600" y="2254250"/>
          <p14:tracePt t="75279" x="1238250" y="2178050"/>
          <p14:tracePt t="75296" x="1238250" y="2133600"/>
          <p14:tracePt t="75298" x="1238250" y="2127250"/>
          <p14:tracePt t="75312" x="1238250" y="2114550"/>
          <p14:tracePt t="75377" x="1244600" y="2114550"/>
          <p14:tracePt t="75384" x="1244600" y="2120900"/>
          <p14:tracePt t="75395" x="1257300" y="2146300"/>
          <p14:tracePt t="75412" x="1282700" y="2184400"/>
          <p14:tracePt t="75429" x="1365250" y="2241550"/>
          <p14:tracePt t="75445" x="1758950" y="2374900"/>
          <p14:tracePt t="75463" x="2368550" y="2476500"/>
          <p14:tracePt t="75479" x="3079750" y="2508250"/>
          <p14:tracePt t="75483" x="3270250" y="2495550"/>
          <p14:tracePt t="75496" x="3778250" y="2438400"/>
          <p14:tracePt t="75512" x="4540250" y="2330450"/>
          <p14:tracePt t="75529" x="5130800" y="2266950"/>
          <p14:tracePt t="75546" x="5473700" y="2152650"/>
          <p14:tracePt t="75562" x="5562600" y="2019300"/>
          <p14:tracePt t="75579" x="5537200" y="1803400"/>
          <p14:tracePt t="75597" x="5410200" y="1492250"/>
          <p14:tracePt t="75599" x="5391150" y="1460500"/>
          <p14:tracePt t="75612" x="5238750" y="1289050"/>
          <p14:tracePt t="75629" x="5073650" y="1181100"/>
          <p14:tracePt t="75646" x="4953000" y="1136650"/>
          <p14:tracePt t="75662" x="4946650" y="1136650"/>
          <p14:tracePt t="75679" x="4940300" y="1130300"/>
          <p14:tracePt t="75696" x="4933950" y="1111250"/>
          <p14:tracePt t="75698" x="4933950" y="1104900"/>
          <p14:tracePt t="75700" x="4927600" y="1092200"/>
          <p14:tracePt t="75712" x="4927600" y="1073150"/>
          <p14:tracePt t="75755" x="4921250" y="1073150"/>
          <p14:tracePt t="75764" x="4902200" y="1098550"/>
          <p14:tracePt t="75767" x="4889500" y="1117600"/>
          <p14:tracePt t="75779" x="4832350" y="1200150"/>
          <p14:tracePt t="75796" x="4775200" y="1295400"/>
          <p14:tracePt t="75812" x="4762500" y="1422400"/>
          <p14:tracePt t="75829" x="4775200" y="1568450"/>
          <p14:tracePt t="75846" x="4781550" y="1809750"/>
          <p14:tracePt t="75863" x="4768850" y="2228850"/>
          <p14:tracePt t="75879" x="4705350" y="2565400"/>
          <p14:tracePt t="75896" x="4629150" y="2781300"/>
          <p14:tracePt t="75912" x="4591050" y="2921000"/>
          <p14:tracePt t="75915" x="4591050" y="2933700"/>
          <p14:tracePt t="75929" x="4591050" y="3009900"/>
          <p14:tracePt t="75945" x="4635500" y="3155950"/>
          <p14:tracePt t="75962" x="4749800" y="3492500"/>
          <p14:tracePt t="75979" x="4857750" y="3740150"/>
          <p14:tracePt t="75995" x="4908550" y="3860800"/>
          <p14:tracePt t="76012" x="4927600" y="3886200"/>
          <p14:tracePt t="76028" x="4933950" y="3886200"/>
          <p14:tracePt t="76046" x="4959350" y="3886200"/>
          <p14:tracePt t="76062" x="5016500" y="3937000"/>
          <p14:tracePt t="76079" x="5099050" y="4032250"/>
          <p14:tracePt t="76096" x="5162550" y="4121150"/>
          <p14:tracePt t="76112" x="5213350" y="4152900"/>
          <p14:tracePt t="76129" x="5232400" y="4114800"/>
          <p14:tracePt t="76145" x="5245100" y="4032250"/>
          <p14:tracePt t="76162" x="5276850" y="3886200"/>
          <p14:tracePt t="76180" x="5314950" y="3702050"/>
          <p14:tracePt t="76196" x="5416550" y="3479800"/>
          <p14:tracePt t="76199" x="5454650" y="3409950"/>
          <p14:tracePt t="76212" x="5556250" y="3194050"/>
          <p14:tracePt t="76229" x="5619750" y="2895600"/>
          <p14:tracePt t="76246" x="5632450" y="2584450"/>
          <p14:tracePt t="76262" x="5575300" y="2247900"/>
          <p14:tracePt t="76279" x="5492750" y="2025650"/>
          <p14:tracePt t="76295" x="5429250" y="1892300"/>
          <p14:tracePt t="76312" x="5416550" y="1847850"/>
          <p14:tracePt t="76314" x="5410200" y="1841500"/>
          <p14:tracePt t="76329" x="5410200" y="1803400"/>
          <p14:tracePt t="76333" x="5410200" y="1790700"/>
          <p14:tracePt t="76346" x="5410200" y="1752600"/>
          <p14:tracePt t="76362" x="5410200" y="1714500"/>
          <p14:tracePt t="76379" x="5410200" y="1701800"/>
          <p14:tracePt t="76395" x="5403850" y="1689100"/>
          <p14:tracePt t="77200" x="5397500" y="1689100"/>
          <p14:tracePt t="77203" x="5391150" y="1689100"/>
          <p14:tracePt t="77212" x="5365750" y="1714500"/>
          <p14:tracePt t="77229" x="5295900" y="1752600"/>
          <p14:tracePt t="77246" x="5213350" y="1809750"/>
          <p14:tracePt t="77262" x="5118100" y="1847850"/>
          <p14:tracePt t="77279" x="5029200" y="1866900"/>
          <p14:tracePt t="77295" x="4895850" y="1866900"/>
          <p14:tracePt t="77312" x="4711700" y="1822450"/>
          <p14:tracePt t="77329" x="4552950" y="1790700"/>
          <p14:tracePt t="77346" x="4381500" y="1784350"/>
          <p14:tracePt t="77362" x="4197350" y="1784350"/>
          <p14:tracePt t="77379" x="4089400" y="1790700"/>
          <p14:tracePt t="77382" x="4064000" y="1803400"/>
          <p14:tracePt t="77387" x="4038600" y="1803400"/>
          <p14:tracePt t="77395" x="3994150" y="1822450"/>
          <p14:tracePt t="77412" x="3898900" y="1847850"/>
          <p14:tracePt t="77429" x="3822700" y="1873250"/>
          <p14:tracePt t="77446" x="3778250" y="1892300"/>
          <p14:tracePt t="77462" x="3752850" y="1905000"/>
          <p14:tracePt t="77479" x="3740150" y="1911350"/>
          <p14:tracePt t="77481" x="3733800" y="1911350"/>
          <p14:tracePt t="77496" x="3721100" y="1924050"/>
          <p14:tracePt t="77499" x="3714750" y="1924050"/>
          <p14:tracePt t="77512" x="3670300" y="1949450"/>
          <p14:tracePt t="77514" x="3663950" y="1955800"/>
          <p14:tracePt t="77529" x="3587750" y="1987550"/>
          <p14:tracePt t="77546" x="3492500" y="2019300"/>
          <p14:tracePt t="77562" x="3422650" y="2032000"/>
          <p14:tracePt t="77578" x="3409950" y="2038350"/>
          <p14:tracePt t="88811" x="3416300" y="2038350"/>
          <p14:tracePt t="88817" x="3435350" y="2032000"/>
          <p14:tracePt t="88828" x="3498850" y="2000250"/>
          <p14:tracePt t="88844" x="3676650" y="1911350"/>
          <p14:tracePt t="88861" x="3810000" y="1835150"/>
          <p14:tracePt t="88877" x="3841750" y="1822450"/>
          <p14:tracePt t="88895" x="3752850" y="1790700"/>
          <p14:tracePt t="88897" x="3708400" y="1771650"/>
          <p14:tracePt t="88914" x="3492500" y="1663700"/>
          <p14:tracePt t="88927" x="3302000" y="1504950"/>
          <p14:tracePt t="88944" x="3060700" y="1111250"/>
          <p14:tracePt t="88960" x="2940050" y="762000"/>
          <p14:tracePt t="88977" x="2895600" y="596900"/>
          <p14:tracePt t="88994" x="2889250" y="558800"/>
          <p14:tracePt t="88996" x="2882900" y="558800"/>
          <p14:tracePt t="89115" x="2889250" y="558800"/>
          <p14:tracePt t="89122" x="2952750" y="546100"/>
          <p14:tracePt t="89127" x="2997200" y="533400"/>
          <p14:tracePt t="89143" x="3124200" y="431800"/>
          <p14:tracePt t="89160" x="3130550" y="374650"/>
          <p14:tracePt t="89177" x="3079750" y="273050"/>
          <p14:tracePt t="89182" x="3067050" y="234950"/>
          <p14:tracePt t="89194" x="3054350" y="209550"/>
          <p14:tracePt t="89198" x="3041650" y="203200"/>
          <p14:tracePt t="89280" x="3035300" y="203200"/>
          <p14:tracePt t="89284" x="3035300" y="209550"/>
          <p14:tracePt t="89294" x="3028950" y="222250"/>
          <p14:tracePt t="89310" x="2971800" y="266700"/>
          <p14:tracePt t="89327" x="2914650" y="323850"/>
          <p14:tracePt t="89344" x="2882900" y="349250"/>
          <p14:tracePt t="89360" x="2870200" y="368300"/>
          <p14:tracePt t="89377" x="2863850" y="400050"/>
          <p14:tracePt t="89394" x="2863850" y="457200"/>
          <p14:tracePt t="89396" x="2863850" y="463550"/>
          <p14:tracePt t="89410" x="2863850" y="552450"/>
          <p14:tracePt t="89427" x="2895600" y="654050"/>
          <p14:tracePt t="89443" x="2933700" y="736600"/>
          <p14:tracePt t="89461" x="2952750" y="755650"/>
          <p14:tracePt t="89478" x="2990850" y="781050"/>
          <p14:tracePt t="89494" x="3079750" y="831850"/>
          <p14:tracePt t="89510" x="3232150" y="901700"/>
          <p14:tracePt t="89527" x="3359150" y="939800"/>
          <p14:tracePt t="89544" x="3448050" y="958850"/>
          <p14:tracePt t="89560" x="3536950" y="965200"/>
          <p14:tracePt t="89577" x="3632200" y="939800"/>
          <p14:tracePt t="89594" x="3740150" y="882650"/>
          <p14:tracePt t="89610" x="3848100" y="812800"/>
          <p14:tracePt t="89627" x="3892550" y="749300"/>
          <p14:tracePt t="89644" x="3911600" y="704850"/>
          <p14:tracePt t="89660" x="3911600" y="660400"/>
          <p14:tracePt t="89677" x="3917950" y="609600"/>
          <p14:tracePt t="89697" x="3943350" y="527050"/>
          <p14:tracePt t="89711" x="3956050" y="412750"/>
          <p14:tracePt t="89727" x="3962400" y="368300"/>
          <p14:tracePt t="89744" x="3962400" y="361950"/>
          <p14:tracePt t="90214" x="3962400" y="368300"/>
          <p14:tracePt t="90218" x="3962400" y="374650"/>
          <p14:tracePt t="90228" x="3962400" y="412750"/>
          <p14:tracePt t="90243" x="3956050" y="552450"/>
          <p14:tracePt t="90260" x="3937000" y="806450"/>
          <p14:tracePt t="90262" x="3937000" y="844550"/>
          <p14:tracePt t="90277" x="3911600" y="1104900"/>
          <p14:tracePt t="90280" x="3898900" y="1200150"/>
          <p14:tracePt t="90294" x="3860800" y="1485900"/>
          <p14:tracePt t="90297" x="3848100" y="1593850"/>
          <p14:tracePt t="90310" x="3765550" y="1949450"/>
          <p14:tracePt t="90327" x="3651250" y="2355850"/>
          <p14:tracePt t="90344" x="3505200" y="2781300"/>
          <p14:tracePt t="90361" x="3378200" y="3086100"/>
          <p14:tracePt t="90377" x="3314700" y="3200400"/>
          <p14:tracePt t="90394" x="3263900" y="3282950"/>
          <p14:tracePt t="90410" x="3213100" y="3378200"/>
          <p14:tracePt t="90427" x="3175000" y="3460750"/>
          <p14:tracePt t="90445" x="3149600" y="3556000"/>
          <p14:tracePt t="90461" x="3143250" y="3657600"/>
          <p14:tracePt t="90477" x="3162300" y="3721100"/>
          <p14:tracePt t="90493" x="3175000" y="3746500"/>
          <p14:tracePt t="90510" x="3175000" y="3765550"/>
          <p14:tracePt t="90527" x="3181350" y="3790950"/>
          <p14:tracePt t="90544" x="3181350" y="3841750"/>
          <p14:tracePt t="90560" x="3168650" y="3911600"/>
          <p14:tracePt t="90577" x="3168650" y="3937000"/>
          <p14:tracePt t="90593" x="3168650" y="3949700"/>
          <p14:tracePt t="90610" x="3194050" y="3975100"/>
          <p14:tracePt t="90627" x="3206750" y="4013200"/>
          <p14:tracePt t="90630" x="3206750" y="4025900"/>
          <p14:tracePt t="90644" x="3213100" y="4114800"/>
          <p14:tracePt t="90660" x="3206750" y="4343400"/>
          <p14:tracePt t="90677" x="3175000" y="4495800"/>
          <p14:tracePt t="90694" x="3143250" y="4540250"/>
          <p14:tracePt t="90710" x="3143250" y="4546600"/>
          <p14:tracePt t="90777" x="3136900" y="4552950"/>
          <p14:tracePt t="90781" x="3130550" y="4552950"/>
          <p14:tracePt t="90793" x="3117850" y="4565650"/>
          <p14:tracePt t="90810" x="3105150" y="4565650"/>
          <p14:tracePt t="91807" x="3098800" y="4565650"/>
          <p14:tracePt t="91811" x="3098800" y="4559300"/>
          <p14:tracePt t="91827" x="3060700" y="4514850"/>
          <p14:tracePt t="91844" x="2990850" y="4451350"/>
          <p14:tracePt t="91860" x="2895600" y="4419600"/>
          <p14:tracePt t="91876" x="2838450" y="4413250"/>
          <p14:tracePt t="91893" x="2794000" y="4413250"/>
          <p14:tracePt t="91910" x="2762250" y="4400550"/>
          <p14:tracePt t="91927" x="2743200" y="4394200"/>
          <p14:tracePt t="91944" x="2698750" y="4375150"/>
          <p14:tracePt t="91960" x="2628900" y="4356100"/>
          <p14:tracePt t="91976" x="2578100" y="4349750"/>
          <p14:tracePt t="91993" x="2565400" y="4349750"/>
          <p14:tracePt t="92027" x="2559050" y="4343400"/>
          <p14:tracePt t="92044" x="2552700" y="4337050"/>
          <p14:tracePt t="92060" x="2546350" y="4337050"/>
          <p14:tracePt t="92108" x="2546350" y="4343400"/>
          <p14:tracePt t="92246" x="2552700" y="4343400"/>
          <p14:tracePt t="100473" x="2565400" y="4343400"/>
          <p14:tracePt t="100481" x="2609850" y="4324350"/>
          <p14:tracePt t="100486" x="2667000" y="4286250"/>
          <p14:tracePt t="100493" x="2755900" y="4229100"/>
          <p14:tracePt t="100509" x="3187700" y="3949700"/>
          <p14:tracePt t="100525" x="3670300" y="3683000"/>
          <p14:tracePt t="100542" x="4318000" y="3619500"/>
          <p14:tracePt t="100558" x="4806950" y="3638550"/>
          <p14:tracePt t="100576" x="5010150" y="3473450"/>
          <p14:tracePt t="100594" x="5207000" y="3092450"/>
          <p14:tracePt t="100610" x="5365750" y="2578100"/>
          <p14:tracePt t="100626" x="5397500" y="1981200"/>
          <p14:tracePt t="100642" x="5200650" y="1441450"/>
          <p14:tracePt t="100659" x="5029200" y="1162050"/>
          <p14:tracePt t="100675" x="4933950" y="1009650"/>
          <p14:tracePt t="100692" x="4870450" y="895350"/>
          <p14:tracePt t="100708" x="4794250" y="800100"/>
          <p14:tracePt t="100725" x="4667250" y="685800"/>
          <p14:tracePt t="100742" x="4457700" y="546100"/>
          <p14:tracePt t="100759" x="4286250" y="438150"/>
          <p14:tracePt t="100765" x="4235450" y="406400"/>
          <p14:tracePt t="100775" x="4171950" y="368300"/>
          <p14:tracePt t="100792" x="4089400" y="323850"/>
          <p14:tracePt t="100809" x="3987800" y="285750"/>
          <p14:tracePt t="100826" x="3822700" y="209550"/>
          <p14:tracePt t="100842" x="3568700" y="95250"/>
          <p14:tracePt t="100858" x="3371850" y="31750"/>
          <p14:tracePt t="100876" x="3270250" y="6350"/>
          <p14:tracePt t="100893" x="3213100" y="0"/>
          <p14:tracePt t="100910" x="3187700" y="25400"/>
          <p14:tracePt t="100925" x="3149600" y="50800"/>
          <p14:tracePt t="100942" x="3054350" y="88900"/>
          <p14:tracePt t="100959" x="2908300" y="146050"/>
          <p14:tracePt t="100976" x="2749550" y="222250"/>
          <p14:tracePt t="100992" x="2628900" y="311150"/>
          <p14:tracePt t="101009" x="2565400" y="393700"/>
          <p14:tracePt t="101026" x="2520950" y="457200"/>
          <p14:tracePt t="101030" x="2501900" y="476250"/>
          <p14:tracePt t="101042" x="2489200" y="508000"/>
          <p14:tracePt t="101059" x="2463800" y="571500"/>
          <p14:tracePt t="101076" x="2451100" y="647700"/>
          <p14:tracePt t="101092" x="2451100" y="774700"/>
          <p14:tracePt t="101109" x="2482850" y="882650"/>
          <p14:tracePt t="101125" x="2520950" y="946150"/>
          <p14:tracePt t="101142" x="2559050" y="996950"/>
          <p14:tracePt t="101159" x="2597150" y="1035050"/>
          <p14:tracePt t="101176" x="2641600" y="1073150"/>
          <p14:tracePt t="101192" x="2717800" y="1123950"/>
          <p14:tracePt t="101209" x="2800350" y="1149350"/>
          <p14:tracePt t="101226" x="2857500" y="1155700"/>
          <p14:tracePt t="101242" x="2921000" y="1143000"/>
          <p14:tracePt t="101260" x="3022600" y="1092200"/>
          <p14:tracePt t="101264" x="3060700" y="1054100"/>
          <p14:tracePt t="101276" x="3111500" y="1003300"/>
          <p14:tracePt t="101292" x="3194050" y="920750"/>
          <p14:tracePt t="101309" x="3257550" y="876300"/>
          <p14:tracePt t="101325" x="3289300" y="850900"/>
          <p14:tracePt t="103180" x="3289300" y="863600"/>
          <p14:tracePt t="103184" x="3289300" y="869950"/>
          <p14:tracePt t="103192" x="3289300" y="908050"/>
          <p14:tracePt t="103208" x="3289300" y="1104900"/>
          <p14:tracePt t="103225" x="3333750" y="1390650"/>
          <p14:tracePt t="103242" x="3378200" y="1663700"/>
          <p14:tracePt t="103260" x="3403600" y="1860550"/>
          <p14:tracePt t="103276" x="3409950" y="2057400"/>
          <p14:tracePt t="103292" x="3422650" y="2235200"/>
          <p14:tracePt t="103309" x="3422650" y="2419350"/>
          <p14:tracePt t="103325" x="3416300" y="2559050"/>
          <p14:tracePt t="103342" x="3365500" y="2686050"/>
          <p14:tracePt t="103359" x="3327400" y="2749550"/>
          <p14:tracePt t="103375" x="3314700" y="2774950"/>
          <p14:tracePt t="103392" x="3308350" y="2781300"/>
          <p14:tracePt t="103408" x="3314700" y="2787650"/>
          <p14:tracePt t="103425" x="3321050" y="2794000"/>
          <p14:tracePt t="103536" x="3327400" y="2794000"/>
          <p14:tracePt t="103543" x="3327400" y="2813050"/>
          <p14:tracePt t="103548" x="3359150" y="2901950"/>
          <p14:tracePt t="103558" x="3416300" y="3092450"/>
          <p14:tracePt t="103575" x="3517900" y="3498850"/>
          <p14:tracePt t="103592" x="3556000" y="3924300"/>
          <p14:tracePt t="103608" x="3562350" y="4095750"/>
          <p14:tracePt t="103625" x="3562350" y="4114800"/>
          <p14:tracePt t="103681" x="3562350" y="4121150"/>
          <p14:tracePt t="103689" x="3562350" y="4127500"/>
          <p14:tracePt t="103692" x="3568700" y="4133850"/>
          <p14:tracePt t="103708" x="3568700" y="4184650"/>
          <p14:tracePt t="103711" x="3568700" y="4197350"/>
          <p14:tracePt t="103725" x="3568700" y="4222750"/>
          <p14:tracePt t="103742" x="3568700" y="4248150"/>
          <p14:tracePt t="103758" x="3556000" y="4267200"/>
          <p14:tracePt t="103765" x="3556000" y="4279900"/>
          <p14:tracePt t="103775" x="3556000" y="4298950"/>
          <p14:tracePt t="103778" x="3556000" y="4318000"/>
          <p14:tracePt t="103792" x="3581400" y="4394200"/>
          <p14:tracePt t="103809" x="3632200" y="4514850"/>
          <p14:tracePt t="103827" x="3676650" y="4610100"/>
          <p14:tracePt t="103842" x="3702050" y="4654550"/>
          <p14:tracePt t="103858" x="3708400" y="4654550"/>
          <p14:tracePt t="103892" x="3721100" y="4654550"/>
          <p14:tracePt t="103908" x="3740150" y="4654550"/>
          <p14:tracePt t="103925" x="3771900" y="4679950"/>
          <p14:tracePt t="103941" x="3810000" y="4724400"/>
          <p14:tracePt t="103946" x="3816350" y="4730750"/>
          <p14:tracePt t="103958" x="3822700" y="4737100"/>
          <p14:tracePt t="104025" x="3829050" y="4737100"/>
          <p14:tracePt t="104178" x="3835400" y="4737100"/>
          <p14:tracePt t="104185" x="3854450" y="4737100"/>
          <p14:tracePt t="104191" x="3867150" y="4737100"/>
          <p14:tracePt t="104208" x="3943350" y="4737100"/>
          <p14:tracePt t="104225" x="4000500" y="4737100"/>
          <p14:tracePt t="104242" x="4095750" y="4705350"/>
          <p14:tracePt t="104258" x="4279900" y="4673600"/>
          <p14:tracePt t="104275" x="4438650" y="4667250"/>
          <p14:tracePt t="104292" x="4559300" y="4654550"/>
          <p14:tracePt t="104308" x="4654550" y="4635500"/>
          <p14:tracePt t="104325" x="4699000" y="4616450"/>
          <p14:tracePt t="104328" x="4705350" y="4610100"/>
          <p14:tracePt t="104341" x="4718050" y="4610100"/>
          <p14:tracePt t="104358" x="4724400" y="4597400"/>
          <p14:tracePt t="104392" x="4730750" y="4597400"/>
          <p14:tracePt t="104425" x="4737100" y="4597400"/>
          <p14:tracePt t="104442" x="4762500" y="4591050"/>
          <p14:tracePt t="104458" x="4826000" y="4572000"/>
          <p14:tracePt t="104475" x="4876800" y="4559300"/>
          <p14:tracePt t="104491" x="4953000" y="4533900"/>
          <p14:tracePt t="104508" x="5010150" y="4527550"/>
          <p14:tracePt t="104525" x="5035550" y="4527550"/>
          <p14:tracePt t="106417" x="5029200" y="4533900"/>
          <p14:tracePt t="106424" x="4997450" y="4552950"/>
          <p14:tracePt t="106431" x="4927600" y="4584700"/>
          <p14:tracePt t="106441" x="4699000" y="4673600"/>
          <p14:tracePt t="106459" x="4102100" y="4940300"/>
          <p14:tracePt t="106475" x="3708400" y="5130800"/>
          <p14:tracePt t="106478" x="3663950" y="5156200"/>
          <p14:tracePt t="106491" x="3625850" y="5168900"/>
          <p14:tracePt t="106524" x="3619500" y="5168900"/>
          <p14:tracePt t="106541" x="3613150" y="5156200"/>
          <p14:tracePt t="106558" x="3594100" y="5149850"/>
          <p14:tracePt t="106574" x="3562350" y="5143500"/>
          <p14:tracePt t="106591" x="3517900" y="5143500"/>
          <p14:tracePt t="106608" x="3492500" y="5143500"/>
          <p14:tracePt t="106836" x="3492500" y="5137150"/>
          <p14:tracePt t="106841" x="3505200" y="5137150"/>
          <p14:tracePt t="106858" x="3530600" y="5111750"/>
          <p14:tracePt t="106875" x="3543300" y="5099050"/>
          <p14:tracePt t="106891" x="3549650" y="5092700"/>
          <p14:tracePt t="106924" x="3556000" y="5092700"/>
          <p14:tracePt t="106941" x="3568700" y="5092700"/>
          <p14:tracePt t="106958" x="3587750" y="5092700"/>
          <p14:tracePt t="106975" x="3606800" y="5092700"/>
          <p14:tracePt t="106979" x="3613150" y="5092700"/>
          <p14:tracePt t="106991" x="3638550" y="5092700"/>
          <p14:tracePt t="107008" x="3663950" y="5086350"/>
          <p14:tracePt t="107025" x="3670300" y="5086350"/>
          <p14:tracePt t="107058" x="3683000" y="5086350"/>
          <p14:tracePt t="107075" x="3689350" y="5086350"/>
          <p14:tracePt t="107091" x="3695700" y="5086350"/>
          <p14:tracePt t="107189" x="3689350" y="5086350"/>
          <p14:tracePt t="107194" x="3683000" y="5086350"/>
          <p14:tracePt t="107199" x="3670300" y="5092700"/>
          <p14:tracePt t="107208" x="3632200" y="5099050"/>
          <p14:tracePt t="107225" x="3467100" y="5105400"/>
          <p14:tracePt t="107242" x="3213100" y="5092700"/>
          <p14:tracePt t="107246" x="3105150" y="5080000"/>
          <p14:tracePt t="107258" x="2914650" y="5067300"/>
          <p14:tracePt t="107275" x="2622550" y="5035550"/>
          <p14:tracePt t="107291" x="2197100" y="4965700"/>
          <p14:tracePt t="107308" x="1606550" y="4870450"/>
          <p14:tracePt t="107324" x="1289050" y="4851400"/>
          <p14:tracePt t="107341" x="1225550" y="4864100"/>
          <p14:tracePt t="107358" x="1212850" y="4870450"/>
          <p14:tracePt t="107480" x="1206500" y="4870450"/>
          <p14:tracePt t="107484" x="1200150" y="4870450"/>
          <p14:tracePt t="107492" x="1187450" y="4870450"/>
          <p14:tracePt t="107508" x="1136650" y="4870450"/>
          <p14:tracePt t="107525" x="1098550" y="4870450"/>
          <p14:tracePt t="107541" x="1066800" y="4870450"/>
          <p14:tracePt t="107558" x="1028700" y="4870450"/>
          <p14:tracePt t="107575" x="977900" y="4851400"/>
          <p14:tracePt t="107591" x="914400" y="4826000"/>
          <p14:tracePt t="107608" x="857250" y="4787900"/>
          <p14:tracePt t="107624" x="857250" y="4781550"/>
          <p14:tracePt t="135192" x="863600" y="4781550"/>
          <p14:tracePt t="135198" x="889000" y="4781550"/>
          <p14:tracePt t="135204" x="908050" y="4781550"/>
          <p14:tracePt t="135221" x="990600" y="4781550"/>
          <p14:tracePt t="135238" x="1181100" y="4749800"/>
          <p14:tracePt t="135254" x="1612900" y="4552950"/>
          <p14:tracePt t="135271" x="1968500" y="4298950"/>
          <p14:tracePt t="135287" x="2146300" y="4102100"/>
          <p14:tracePt t="135304" x="2247900" y="3917950"/>
          <p14:tracePt t="135308" x="2273300" y="3886200"/>
          <p14:tracePt t="135320" x="2343150" y="3784600"/>
          <p14:tracePt t="135337" x="2463800" y="3625850"/>
          <p14:tracePt t="135354" x="2679700" y="3333750"/>
          <p14:tracePt t="135370" x="2851150" y="3048000"/>
          <p14:tracePt t="135387" x="2940050" y="2876550"/>
          <p14:tracePt t="135404" x="3003550" y="2730500"/>
          <p14:tracePt t="135420" x="3060700" y="2571750"/>
          <p14:tracePt t="135437" x="3086100" y="2425700"/>
          <p14:tracePt t="135454" x="3079750" y="2254250"/>
          <p14:tracePt t="135471" x="3016250" y="2114550"/>
          <p14:tracePt t="135488" x="2940050" y="2019300"/>
          <p14:tracePt t="135504" x="2863850" y="1974850"/>
          <p14:tracePt t="135520" x="2787650" y="1911350"/>
          <p14:tracePt t="135538" x="2667000" y="1841500"/>
          <p14:tracePt t="135554" x="2489200" y="1778000"/>
          <p14:tracePt t="135571" x="2330450" y="1727200"/>
          <p14:tracePt t="135588" x="2159000" y="1676400"/>
          <p14:tracePt t="135604" x="1898650" y="1581150"/>
          <p14:tracePt t="135621" x="1638300" y="1466850"/>
          <p14:tracePt t="135637" x="1454150" y="1384300"/>
          <p14:tracePt t="135654" x="1384300" y="1365250"/>
          <p14:tracePt t="135671" x="1377950" y="1365250"/>
          <p14:tracePt t="135673" x="1371600" y="1365250"/>
          <p14:tracePt t="135687" x="1352550" y="1365250"/>
          <p14:tracePt t="135704" x="1282700" y="1384300"/>
          <p14:tracePt t="135721" x="1187450" y="1422400"/>
          <p14:tracePt t="135737" x="1130300" y="1466850"/>
          <p14:tracePt t="135754" x="1092200" y="1536700"/>
          <p14:tracePt t="135770" x="1041400" y="1612900"/>
          <p14:tracePt t="135775" x="1035050" y="1631950"/>
          <p14:tracePt t="135788" x="990600" y="1695450"/>
          <p14:tracePt t="135804" x="914400" y="1797050"/>
          <p14:tracePt t="135820" x="876300" y="1917700"/>
          <p14:tracePt t="135837" x="876300" y="2044700"/>
          <p14:tracePt t="135854" x="908050" y="2197100"/>
          <p14:tracePt t="135871" x="965200" y="2311400"/>
          <p14:tracePt t="135888" x="1016000" y="2419350"/>
          <p14:tracePt t="135904" x="1079500" y="2527300"/>
          <p14:tracePt t="135920" x="1136650" y="2622550"/>
          <p14:tracePt t="135938" x="1212850" y="2686050"/>
          <p14:tracePt t="135954" x="1371600" y="2755900"/>
          <p14:tracePt t="135959" x="1416050" y="2768600"/>
          <p14:tracePt t="135971" x="1638300" y="2838450"/>
          <p14:tracePt t="135988" x="1936750" y="2921000"/>
          <p14:tracePt t="136004" x="2203450" y="2959100"/>
          <p14:tracePt t="136020" x="2432050" y="2965450"/>
          <p14:tracePt t="136037" x="2755900" y="2984500"/>
          <p14:tracePt t="136054" x="3219450" y="2971800"/>
          <p14:tracePt t="136071" x="3638550" y="2882900"/>
          <p14:tracePt t="136088" x="4013200" y="2755900"/>
          <p14:tracePt t="136104" x="4324350" y="2609850"/>
          <p14:tracePt t="136120" x="4540250" y="2508250"/>
          <p14:tracePt t="136137" x="4718050" y="2432050"/>
          <p14:tracePt t="136154" x="4889500" y="2362200"/>
          <p14:tracePt t="136172" x="4997450" y="2305050"/>
          <p14:tracePt t="136188" x="5048250" y="2254250"/>
          <p14:tracePt t="136204" x="5073650" y="2190750"/>
          <p14:tracePt t="136221" x="5080000" y="2127250"/>
          <p14:tracePt t="136237" x="5086350" y="2051050"/>
          <p14:tracePt t="136254" x="5086350" y="1924050"/>
          <p14:tracePt t="136270" x="5111750" y="1797050"/>
          <p14:tracePt t="136287" x="5168900" y="1657350"/>
          <p14:tracePt t="136304" x="5219700" y="1511300"/>
          <p14:tracePt t="136320" x="5232400" y="1397000"/>
          <p14:tracePt t="136338" x="5238750" y="1308100"/>
          <p14:tracePt t="136353" x="5226050" y="1257300"/>
          <p14:tracePt t="136370" x="5200650" y="1225550"/>
          <p14:tracePt t="136387" x="5156200" y="1206500"/>
          <p14:tracePt t="136404" x="5111750" y="1187450"/>
          <p14:tracePt t="136421" x="5073650" y="1181100"/>
          <p14:tracePt t="136438" x="5022850" y="1168400"/>
          <p14:tracePt t="136455" x="4933950" y="1149350"/>
          <p14:tracePt t="136471" x="4794250" y="1136650"/>
          <p14:tracePt t="136487" x="4654550" y="1136650"/>
          <p14:tracePt t="136504" x="4546600" y="1136650"/>
          <p14:tracePt t="136520" x="4483100" y="1136650"/>
          <p14:tracePt t="136537" x="4457700" y="1136650"/>
          <p14:tracePt t="136554" x="4438650" y="1136650"/>
          <p14:tracePt t="136571" x="4419600" y="1136650"/>
          <p14:tracePt t="136587" x="4400550" y="1136650"/>
          <p14:tracePt t="136604" x="4387850" y="1136650"/>
          <p14:tracePt t="136637" x="4375150" y="1136650"/>
          <p14:tracePt t="136653" x="4375150" y="1130300"/>
          <p14:tracePt t="136762" x="4368800" y="1130300"/>
          <p14:tracePt t="152963" x="4368800" y="1123950"/>
          <p14:tracePt t="153020" x="4362450" y="1123950"/>
          <p14:tracePt t="153024" x="4362450" y="1117600"/>
          <p14:tracePt t="153035" x="4362450" y="1111250"/>
          <p14:tracePt t="153052" x="4356100" y="1104900"/>
          <p14:tracePt t="153068" x="4337050" y="1104900"/>
          <p14:tracePt t="153085" x="4222750" y="1098550"/>
          <p14:tracePt t="153102" x="4038600" y="1085850"/>
          <p14:tracePt t="153104" x="4000500" y="1085850"/>
          <p14:tracePt t="153118" x="3848100" y="1117600"/>
          <p14:tracePt t="153122" x="3810000" y="1130300"/>
          <p14:tracePt t="153135" x="3727450" y="1149350"/>
          <p14:tracePt t="153152" x="3632200" y="1136650"/>
          <p14:tracePt t="153168" x="3479800" y="1066800"/>
          <p14:tracePt t="153185" x="3308350" y="914400"/>
          <p14:tracePt t="153191" x="3238500" y="819150"/>
          <p14:tracePt t="153202" x="3105150" y="673100"/>
          <p14:tracePt t="153204" x="3060700" y="628650"/>
          <p14:tracePt t="153218" x="2971800" y="565150"/>
          <p14:tracePt t="153235" x="2914650" y="546100"/>
          <p14:tracePt t="153252" x="2863850" y="533400"/>
          <p14:tracePt t="153268" x="2755900" y="495300"/>
          <p14:tracePt t="153285" x="2628900" y="444500"/>
          <p14:tracePt t="153302" x="2527300" y="425450"/>
          <p14:tracePt t="153318" x="2482850" y="431800"/>
          <p14:tracePt t="153335" x="2457450" y="450850"/>
          <p14:tracePt t="153352" x="2419350" y="501650"/>
          <p14:tracePt t="153368" x="2324100" y="590550"/>
          <p14:tracePt t="153385" x="2076450" y="704850"/>
          <p14:tracePt t="153401" x="1784350" y="800100"/>
          <p14:tracePt t="153418" x="1555750" y="901700"/>
          <p14:tracePt t="153436" x="1416050" y="1016000"/>
          <p14:tracePt t="153451" x="1314450" y="1136650"/>
          <p14:tracePt t="153468" x="1181100" y="1308100"/>
          <p14:tracePt t="153472" x="1149350" y="1352550"/>
          <p14:tracePt t="153485" x="1060450" y="1473200"/>
          <p14:tracePt t="153501" x="946150" y="1606550"/>
          <p14:tracePt t="153518" x="800100" y="1746250"/>
          <p14:tracePt t="153535" x="673100" y="1847850"/>
          <p14:tracePt t="153551" x="527050" y="1962150"/>
          <p14:tracePt t="153568" x="361950" y="2089150"/>
          <p14:tracePt t="153585" x="279400" y="2197100"/>
          <p14:tracePt t="153601" x="234950" y="2330450"/>
          <p14:tracePt t="153618" x="241300" y="2501900"/>
          <p14:tracePt t="153634" x="273050" y="2628900"/>
          <p14:tracePt t="153652" x="292100" y="2711450"/>
          <p14:tracePt t="153668" x="298450" y="2774950"/>
          <p14:tracePt t="153672" x="304800" y="2781300"/>
          <p14:tracePt t="153685" x="311150" y="2863850"/>
          <p14:tracePt t="153702" x="317500" y="3022600"/>
          <p14:tracePt t="153706" x="323850" y="3105150"/>
          <p14:tracePt t="153720" x="330200" y="3314700"/>
          <p14:tracePt t="153735" x="393700" y="3606800"/>
          <p14:tracePt t="153752" x="533400" y="3892550"/>
          <p14:tracePt t="153768" x="698500" y="4089400"/>
          <p14:tracePt t="153773" x="723900" y="4114800"/>
          <p14:tracePt t="153785" x="806450" y="4165600"/>
          <p14:tracePt t="153801" x="869950" y="4191000"/>
          <p14:tracePt t="153818" x="920750" y="4197350"/>
          <p14:tracePt t="153834" x="958850" y="4197350"/>
          <p14:tracePt t="153852" x="984250" y="4178300"/>
          <p14:tracePt t="153868" x="1035050" y="4133850"/>
          <p14:tracePt t="153885" x="1104900" y="4038600"/>
          <p14:tracePt t="153902" x="1206500" y="3905250"/>
          <p14:tracePt t="153918" x="1327150" y="3759200"/>
          <p14:tracePt t="153935" x="1416050" y="3663950"/>
          <p14:tracePt t="153953" x="1479550" y="3600450"/>
          <p14:tracePt t="153968" x="1511300" y="3543300"/>
          <p14:tracePt t="153990" x="1524000" y="3467100"/>
          <p14:tracePt t="153993" x="1524000" y="3460750"/>
          <p14:tracePt t="154001" x="1524000" y="3422650"/>
          <p14:tracePt t="154018" x="1504950" y="3333750"/>
          <p14:tracePt t="154035" x="1466850" y="3263900"/>
          <p14:tracePt t="154052" x="1403350" y="3206750"/>
          <p14:tracePt t="154068" x="1327150" y="3162300"/>
          <p14:tracePt t="154084" x="1289050" y="3143250"/>
          <p14:tracePt t="154101" x="1282700" y="3136900"/>
          <p14:tracePt t="154134" x="1276350" y="3136900"/>
          <p14:tracePt t="154168" x="1270000" y="3136900"/>
          <p14:tracePt t="155371" x="1270000" y="3143250"/>
          <p14:tracePt t="155377" x="1276350" y="3143250"/>
          <p14:tracePt t="155390" x="1295400" y="3143250"/>
          <p14:tracePt t="155392" x="1308100" y="3143250"/>
          <p14:tracePt t="155402" x="1371600" y="3149600"/>
          <p14:tracePt t="155418" x="1574800" y="3143250"/>
          <p14:tracePt t="155435" x="1733550" y="3130550"/>
          <p14:tracePt t="155451" x="1841500" y="3098800"/>
          <p14:tracePt t="155468" x="1955800" y="3028950"/>
          <p14:tracePt t="155484" x="2133600" y="2927350"/>
          <p14:tracePt t="155501" x="2514600" y="2755900"/>
          <p14:tracePt t="155518" x="3155950" y="2540000"/>
          <p14:tracePt t="155534" x="3746500" y="2292350"/>
          <p14:tracePt t="155551" x="4064000" y="2070100"/>
          <p14:tracePt t="155568" x="4140200" y="1924050"/>
          <p14:tracePt t="155586" x="4159250" y="1771650"/>
          <p14:tracePt t="155593" x="4159250" y="1701800"/>
          <p14:tracePt t="155602" x="4159250" y="1638300"/>
          <p14:tracePt t="155604" x="4159250" y="1612900"/>
          <p14:tracePt t="155617" x="4146550" y="1562100"/>
          <p14:tracePt t="155634" x="4146550" y="1511300"/>
          <p14:tracePt t="155652" x="4159250" y="1447800"/>
          <p14:tracePt t="155667" x="4210050" y="1327150"/>
          <p14:tracePt t="155685" x="4241800" y="1257300"/>
          <p14:tracePt t="155688" x="4248150" y="1231900"/>
          <p14:tracePt t="155701" x="4279900" y="1168400"/>
          <p14:tracePt t="155703" x="4279900" y="1162050"/>
          <p14:tracePt t="155718" x="4311650" y="1104900"/>
          <p14:tracePt t="155734" x="4387850" y="1028700"/>
          <p14:tracePt t="155751" x="4476750" y="971550"/>
          <p14:tracePt t="155768" x="4508500" y="958850"/>
          <p14:tracePt t="155801" x="4476750" y="1009650"/>
          <p14:tracePt t="155818" x="4318000" y="1250950"/>
          <p14:tracePt t="155834" x="4133850" y="1511300"/>
          <p14:tracePt t="155852" x="4006850" y="1828800"/>
          <p14:tracePt t="155869" x="3994150" y="2178050"/>
          <p14:tracePt t="155885" x="4064000" y="2489200"/>
          <p14:tracePt t="155901" x="4159250" y="2844800"/>
          <p14:tracePt t="155918" x="4203700" y="3308350"/>
          <p14:tracePt t="155934" x="4241800" y="3619500"/>
          <p14:tracePt t="155951" x="4311650" y="3765550"/>
          <p14:tracePt t="155968" x="4425950" y="3829050"/>
          <p14:tracePt t="155984" x="4546600" y="3841750"/>
          <p14:tracePt t="156001" x="4667250" y="3816350"/>
          <p14:tracePt t="156018" x="4794250" y="3759200"/>
          <p14:tracePt t="156034" x="4959350" y="3676650"/>
          <p14:tracePt t="156051" x="5175250" y="3575050"/>
          <p14:tracePt t="156067" x="5422900" y="3467100"/>
          <p14:tracePt t="156084" x="5588000" y="3365500"/>
          <p14:tracePt t="156101" x="5664200" y="3251200"/>
          <p14:tracePt t="156117" x="5721350" y="3028950"/>
          <p14:tracePt t="156134" x="5727700" y="2800350"/>
          <p14:tracePt t="156151" x="5645150" y="2508250"/>
          <p14:tracePt t="156154" x="5607050" y="2438400"/>
          <p14:tracePt t="156168" x="5461000" y="2171700"/>
          <p14:tracePt t="156170" x="5435600" y="2127250"/>
          <p14:tracePt t="156184" x="5270500" y="1866900"/>
          <p14:tracePt t="156187" x="5245100" y="1835150"/>
          <p14:tracePt t="156202" x="5137150" y="1670050"/>
          <p14:tracePt t="156204" x="5118100" y="1638300"/>
          <p14:tracePt t="156218" x="5092700" y="1568450"/>
          <p14:tracePt t="156234" x="5092700" y="1517650"/>
          <p14:tracePt t="156251" x="5105400" y="1441450"/>
          <p14:tracePt t="156267" x="5124450" y="1371600"/>
          <p14:tracePt t="156284" x="5137150" y="1333500"/>
          <p14:tracePt t="156301" x="5143500" y="1308100"/>
          <p14:tracePt t="156318" x="5156200" y="1289050"/>
          <p14:tracePt t="156334" x="5156200" y="1282700"/>
          <p14:tracePt t="156351" x="5162550" y="1276350"/>
          <p14:tracePt t="156368" x="5162550" y="1257300"/>
          <p14:tracePt t="156370" x="5168900" y="1257300"/>
          <p14:tracePt t="156384" x="5168900" y="1250950"/>
          <p14:tracePt t="156401" x="5168900" y="1244600"/>
          <p14:tracePt t="156417" x="5168900" y="1238250"/>
          <p14:tracePt t="162018" x="5168900" y="1244600"/>
          <p14:tracePt t="162026" x="5111750" y="1390650"/>
          <p14:tracePt t="162035" x="5060950" y="1530350"/>
          <p14:tracePt t="162050" x="4902200" y="1955800"/>
          <p14:tracePt t="162067" x="4743450" y="2286000"/>
          <p14:tracePt t="162084" x="4610100" y="2559050"/>
          <p14:tracePt t="162100" x="4527550" y="2717800"/>
          <p14:tracePt t="162117" x="4495800" y="2787650"/>
          <p14:tracePt t="162133" x="4495800" y="2838450"/>
          <p14:tracePt t="162150" x="4546600" y="2965450"/>
          <p14:tracePt t="162167" x="4584700" y="3187700"/>
          <p14:tracePt t="162184" x="4559300" y="3460750"/>
          <p14:tracePt t="162186" x="4527550" y="3543300"/>
          <p14:tracePt t="162200" x="4387850" y="3759200"/>
          <p14:tracePt t="162217" x="4203700" y="3943350"/>
          <p14:tracePt t="162234" x="4095750" y="4019550"/>
          <p14:tracePt t="162250" x="4025900" y="4083050"/>
          <p14:tracePt t="162253" x="4019550" y="4095750"/>
          <p14:tracePt t="162256" x="4013200" y="4108450"/>
          <p14:tracePt t="162267" x="3975100" y="4184650"/>
          <p14:tracePt t="162283" x="3917950" y="4368800"/>
          <p14:tracePt t="162302" x="3835400" y="4578350"/>
          <p14:tracePt t="162317" x="3790950" y="4660900"/>
          <p14:tracePt t="162376" x="3790950" y="4667250"/>
          <p14:tracePt t="162379" x="3784600" y="4673600"/>
          <p14:tracePt t="162383" x="3759200" y="4692650"/>
          <p14:tracePt t="162400" x="3416300" y="4991100"/>
          <p14:tracePt t="162417" x="2889250" y="5372100"/>
          <p14:tracePt t="162433" x="2381250" y="5715000"/>
          <p14:tracePt t="162450" x="1905000" y="6019800"/>
          <p14:tracePt t="162467" x="1504950" y="6242050"/>
          <p14:tracePt t="162484" x="1092200" y="6419850"/>
          <p14:tracePt t="162500" x="615950" y="6591300"/>
          <p14:tracePt t="162837" x="1200150" y="6604000"/>
          <p14:tracePt t="162843" x="1289050" y="6559550"/>
          <p14:tracePt t="162850" x="1365250" y="6527800"/>
          <p14:tracePt t="162866" x="1600200" y="6457950"/>
          <p14:tracePt t="162883" x="1866900" y="6451600"/>
          <p14:tracePt t="162900" x="2082800" y="6451600"/>
          <p14:tracePt t="162917" x="2203450" y="6438900"/>
          <p14:tracePt t="162933" x="2298700" y="6432550"/>
          <p14:tracePt t="162950" x="2419350" y="6419850"/>
          <p14:tracePt t="162967" x="2565400" y="6426200"/>
          <p14:tracePt t="162984" x="2736850" y="6477000"/>
          <p14:tracePt t="162987" x="2794000" y="6496050"/>
          <p14:tracePt t="163000" x="2965450" y="6546850"/>
          <p14:tracePt t="163004" x="3016250" y="6565900"/>
          <p14:tracePt t="163017" x="3149600" y="6578600"/>
          <p14:tracePt t="163034" x="3302000" y="6591300"/>
          <p14:tracePt t="163050" x="3454400" y="6591300"/>
          <p14:tracePt t="163067" x="3556000" y="6578600"/>
          <p14:tracePt t="163083" x="3606800" y="6572250"/>
          <p14:tracePt t="163100" x="3651250" y="6565900"/>
          <p14:tracePt t="163117" x="3708400" y="6565900"/>
          <p14:tracePt t="163134" x="3746500" y="6553200"/>
          <p14:tracePt t="163150" x="3765550" y="6540500"/>
          <p14:tracePt t="163480" x="3771900" y="6540500"/>
          <p14:tracePt t="164131" x="3778250" y="6540500"/>
          <p14:tracePt t="164139" x="3784600" y="6540500"/>
          <p14:tracePt t="164150" x="3797300" y="6534150"/>
          <p14:tracePt t="164167" x="3816350" y="6534150"/>
          <p14:tracePt t="164183" x="3835400" y="6534150"/>
          <p14:tracePt t="164202" x="3873500" y="6521450"/>
          <p14:tracePt t="164218" x="3937000" y="6508750"/>
          <p14:tracePt t="164233" x="4044950" y="6502400"/>
          <p14:tracePt t="164250" x="4178300" y="6502400"/>
          <p14:tracePt t="164266" x="4222750" y="6502400"/>
          <p14:tracePt t="164283" x="4235450" y="6502400"/>
          <p14:tracePt t="164317" x="4248150" y="6502400"/>
          <p14:tracePt t="164334" x="4286250" y="6496050"/>
          <p14:tracePt t="164350" x="4362450" y="6489700"/>
          <p14:tracePt t="164367" x="4432300" y="6483350"/>
          <p14:tracePt t="164384" x="4489450" y="6477000"/>
          <p14:tracePt t="164400" x="4540250" y="6477000"/>
          <p14:tracePt t="164417" x="4578350" y="6470650"/>
          <p14:tracePt t="164434" x="4622800" y="6470650"/>
          <p14:tracePt t="164451" x="4686300" y="6464300"/>
          <p14:tracePt t="164454" x="4711700" y="6464300"/>
          <p14:tracePt t="164467" x="4768850" y="6457950"/>
          <p14:tracePt t="164484" x="4845050" y="6451600"/>
          <p14:tracePt t="164500" x="4902200" y="6438900"/>
          <p14:tracePt t="164517" x="4927600" y="6438900"/>
          <p14:tracePt t="164534" x="4978400" y="6426200"/>
          <p14:tracePt t="164550" x="5054600" y="6419850"/>
          <p14:tracePt t="164566" x="5149850" y="6413500"/>
          <p14:tracePt t="164583" x="5238750" y="6413500"/>
          <p14:tracePt t="164600" x="5327650" y="6407150"/>
          <p14:tracePt t="164617" x="5397500" y="6407150"/>
          <p14:tracePt t="164634" x="5486400" y="6407150"/>
          <p14:tracePt t="164650" x="5632450" y="6407150"/>
          <p14:tracePt t="164666" x="5791200" y="6407150"/>
          <p14:tracePt t="164683" x="5943600" y="6400800"/>
          <p14:tracePt t="164700" x="6108700" y="6394450"/>
          <p14:tracePt t="164718" x="6197600" y="6394450"/>
          <p14:tracePt t="164734" x="6286500" y="6394450"/>
          <p14:tracePt t="164736" x="6299200" y="6394450"/>
          <p14:tracePt t="164750" x="6419850" y="6400800"/>
          <p14:tracePt t="164753" x="6451600" y="6400800"/>
          <p14:tracePt t="164767" x="6559550" y="6413500"/>
          <p14:tracePt t="164772" x="6610350" y="6413500"/>
          <p14:tracePt t="164783" x="6692900" y="6426200"/>
          <p14:tracePt t="164800" x="6807200" y="6432550"/>
          <p14:tracePt t="164816" x="6877050" y="6432550"/>
          <p14:tracePt t="164833" x="6934200" y="6432550"/>
          <p14:tracePt t="164850" x="7035800" y="6451600"/>
          <p14:tracePt t="164867" x="7156450" y="6470650"/>
          <p14:tracePt t="164883" x="7277100" y="6502400"/>
          <p14:tracePt t="164900" x="7397750" y="6521450"/>
          <p14:tracePt t="164916" x="7473950" y="6534150"/>
          <p14:tracePt t="164933" x="7486650" y="6534150"/>
          <p14:tracePt t="164950" x="7493000" y="6534150"/>
          <p14:tracePt t="164983" x="7499350" y="6534150"/>
          <p14:tracePt t="166672" x="7486650" y="6534150"/>
          <p14:tracePt t="166677" x="7467600" y="6534150"/>
          <p14:tracePt t="166686" x="7410450" y="6534150"/>
          <p14:tracePt t="166690" x="7308850" y="6534150"/>
          <p14:tracePt t="166700" x="7137400" y="6546850"/>
          <p14:tracePt t="166707" x="6991350" y="6546850"/>
          <p14:tracePt t="166710" x="6908800" y="6553200"/>
          <p14:tracePt t="166720" x="6623050" y="6553200"/>
          <p14:tracePt t="166733" x="6089650" y="6553200"/>
          <p14:tracePt t="166750" x="4737100" y="6432550"/>
          <p14:tracePt t="166768" x="3003550" y="6203950"/>
          <p14:tracePt t="166772" x="2470150" y="6115050"/>
          <p14:tracePt t="166783" x="1720850" y="5937250"/>
          <p14:tracePt t="166787" x="1492250" y="5854700"/>
          <p14:tracePt t="166799" x="933450" y="5600700"/>
          <p14:tracePt t="166816" x="412750" y="5137150"/>
          <p14:tracePt t="166833" x="63500" y="4610100"/>
          <p14:tracePt t="167046" x="12700" y="1390650"/>
          <p14:tracePt t="167050" x="19050" y="1384300"/>
          <p14:tracePt t="167055" x="31750" y="1365250"/>
          <p14:tracePt t="167066" x="44450" y="1320800"/>
          <p14:tracePt t="167083" x="50800" y="1282700"/>
          <p14:tracePt t="167100" x="38100" y="1270000"/>
        </p14:tracePtLst>
      </p14:laserTrace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10"/>
          <p:cNvSpPr>
            <a:spLocks noGrp="1"/>
          </p:cNvSpPr>
          <p:nvPr>
            <p:ph type="sldNum" sz="quarter" idx="12"/>
          </p:nvPr>
        </p:nvSpPr>
        <p:spPr>
          <a:xfrm>
            <a:off x="11555888" y="58973"/>
            <a:ext cx="539552" cy="365125"/>
          </a:xfrm>
          <a:ln w="28575">
            <a:solidFill>
              <a:schemeClr val="tx2">
                <a:lumMod val="75000"/>
              </a:schemeClr>
            </a:solidFill>
          </a:ln>
        </p:spPr>
        <p:txBody>
          <a:bodyPr/>
          <a:lstStyle/>
          <a:p>
            <a:pPr algn="ctr">
              <a:defRPr/>
            </a:pPr>
            <a:fld id="{7B4BC4C2-BE9A-419C-9157-05944EBC3667}" type="slidenum">
              <a:rPr lang="ru-RU" sz="2400" b="1" smtClean="0">
                <a:solidFill>
                  <a:prstClr val="black"/>
                </a:solidFill>
                <a:latin typeface="Arial" pitchFamily="34" charset="0"/>
                <a:cs typeface="Arial" pitchFamily="34" charset="0"/>
              </a:rPr>
              <a:pPr algn="ctr">
                <a:defRPr/>
              </a:pPr>
              <a:t>46</a:t>
            </a:fld>
            <a:endParaRPr lang="ru-RU" sz="2400" b="1" dirty="0">
              <a:solidFill>
                <a:prstClr val="black"/>
              </a:solidFill>
              <a:latin typeface="Arial" pitchFamily="34" charset="0"/>
              <a:cs typeface="Arial" pitchFamily="34" charset="0"/>
            </a:endParaRPr>
          </a:p>
        </p:txBody>
      </p:sp>
      <p:sp>
        <p:nvSpPr>
          <p:cNvPr id="10" name="TextBox 9">
            <a:extLst>
              <a:ext uri="{FF2B5EF4-FFF2-40B4-BE49-F238E27FC236}">
                <a16:creationId xmlns:a16="http://schemas.microsoft.com/office/drawing/2014/main" id="{793519F7-8E85-483E-B16C-203A35B8BDEC}"/>
              </a:ext>
            </a:extLst>
          </p:cNvPr>
          <p:cNvSpPr txBox="1"/>
          <p:nvPr/>
        </p:nvSpPr>
        <p:spPr>
          <a:xfrm>
            <a:off x="207034" y="2739878"/>
            <a:ext cx="11619781" cy="4852610"/>
          </a:xfrm>
          <a:prstGeom prst="rect">
            <a:avLst/>
          </a:prstGeom>
          <a:noFill/>
        </p:spPr>
        <p:txBody>
          <a:bodyPr wrap="square">
            <a:spAutoFit/>
          </a:bodyPr>
          <a:lstStyle/>
          <a:p>
            <a:r>
              <a:rPr lang="ru-RU" sz="1400" dirty="0">
                <a:effectLst/>
                <a:latin typeface="Times New Roman" panose="02020603050405020304" pitchFamily="18" charset="0"/>
                <a:ea typeface="Calibri" panose="020F0502020204030204" pitchFamily="34" charset="0"/>
                <a:cs typeface="Times New Roman" panose="02020603050405020304" pitchFamily="18" charset="0"/>
              </a:rPr>
              <a:t>Информационное действие определяется, как действие, цель которого -- не получение материальных эффектов, а получение информации, требуемой для выполнения действия по получению материальных эффектов, подобно тому, как показано на рисунке. Информационное действие (ИД) состоит из частей, которые предназначены для </a:t>
            </a:r>
            <a:r>
              <a:rPr lang="ru-RU" sz="1400" dirty="0" err="1">
                <a:effectLst/>
                <a:latin typeface="Times New Roman" panose="02020603050405020304" pitchFamily="18" charset="0"/>
                <a:ea typeface="Calibri" panose="020F0502020204030204" pitchFamily="34" charset="0"/>
                <a:cs typeface="Times New Roman" panose="02020603050405020304" pitchFamily="18" charset="0"/>
              </a:rPr>
              <a:t>процессирования</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информации того или иного вида и которые реализуют </a:t>
            </a:r>
            <a:r>
              <a:rPr lang="ru-RU" sz="1400" dirty="0" err="1">
                <a:effectLst/>
                <a:latin typeface="Times New Roman" panose="02020603050405020304" pitchFamily="18" charset="0"/>
                <a:ea typeface="Calibri" panose="020F0502020204030204" pitchFamily="34" charset="0"/>
                <a:cs typeface="Times New Roman" panose="02020603050405020304" pitchFamily="18" charset="0"/>
              </a:rPr>
              <a:t>процессирование</a:t>
            </a:r>
            <a:r>
              <a:rPr lang="ru-RU" sz="1400" dirty="0">
                <a:effectLst/>
                <a:latin typeface="Times New Roman" panose="02020603050405020304" pitchFamily="18" charset="0"/>
                <a:ea typeface="Calibri" panose="020F0502020204030204" pitchFamily="34" charset="0"/>
                <a:cs typeface="Times New Roman" panose="02020603050405020304" pitchFamily="18" charset="0"/>
              </a:rPr>
              <a:t> того или иного вида с использованием тех или иных объектов ИД (например, программ, компьютеров). ИД показано, как овал на Рисунке</a:t>
            </a:r>
          </a:p>
          <a:p>
            <a:pPr>
              <a:spcAft>
                <a:spcPts val="800"/>
              </a:spcAft>
            </a:pPr>
            <a:r>
              <a:rPr kumimoji="0" lang="en-US" sz="1400" b="0" i="0" u="none" strike="noStrike" kern="1200" cap="none" spc="12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 </a:t>
            </a:r>
            <a:r>
              <a:rPr lang="en-US" sz="1400" b="0" i="1" spc="125" dirty="0" err="1">
                <a:latin typeface="Times New Roman" panose="02020603050405020304" pitchFamily="18" charset="0"/>
                <a:cs typeface="Times New Roman" panose="02020603050405020304" pitchFamily="18" charset="0"/>
              </a:rPr>
              <a:t>i</a:t>
            </a:r>
            <a:r>
              <a:rPr lang="en-US" sz="1400" spc="125" dirty="0">
                <a:latin typeface="Times New Roman" panose="02020603050405020304" pitchFamily="18" charset="0"/>
                <a:cs typeface="Times New Roman" panose="02020603050405020304" pitchFamily="18" charset="0"/>
              </a:rPr>
              <a:t>−</a:t>
            </a:r>
            <a:r>
              <a:rPr lang="en-US" sz="1400" spc="100" dirty="0">
                <a:latin typeface="Times New Roman" panose="02020603050405020304" pitchFamily="18" charset="0"/>
                <a:cs typeface="Times New Roman" panose="02020603050405020304" pitchFamily="18" charset="0"/>
              </a:rPr>
              <a:t> </a:t>
            </a:r>
            <a:r>
              <a:rPr lang="ru-RU"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моделируемое ИД. Для такого ИД, как и в случае с действием по получению материальных эффектов, используются дескриптивная и прескриптивная информация и соответствующие виды </a:t>
            </a:r>
            <a:r>
              <a:rPr lang="ru-RU" sz="1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процессирования</a:t>
            </a:r>
            <a:r>
              <a:rPr lang="ru-RU"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информации:</a:t>
            </a:r>
          </a:p>
          <a:p>
            <a:pPr>
              <a:spcAft>
                <a:spcPts val="800"/>
              </a:spcAft>
            </a:pPr>
            <a:r>
              <a:rPr lang="en-US" sz="1400" b="0" i="1" spc="95" dirty="0" err="1">
                <a:latin typeface="Times New Roman" panose="02020603050405020304" pitchFamily="18" charset="0"/>
                <a:cs typeface="Times New Roman" panose="02020603050405020304" pitchFamily="18" charset="0"/>
              </a:rPr>
              <a:t>i</a:t>
            </a:r>
            <a:r>
              <a:rPr lang="en-US" sz="1400" b="0" i="1" spc="142" baseline="28000" dirty="0" err="1">
                <a:latin typeface="Times New Roman" panose="02020603050405020304" pitchFamily="18" charset="0"/>
                <a:cs typeface="Times New Roman" panose="02020603050405020304" pitchFamily="18" charset="0"/>
              </a:rPr>
              <a:t>p</a:t>
            </a:r>
            <a:r>
              <a:rPr lang="en-US" sz="1400" spc="95" dirty="0">
                <a:latin typeface="Times New Roman" panose="02020603050405020304" pitchFamily="18" charset="0"/>
                <a:cs typeface="Times New Roman" panose="02020603050405020304" pitchFamily="18" charset="0"/>
              </a:rPr>
              <a:t>− </a:t>
            </a:r>
            <a:r>
              <a:rPr lang="ru-RU" sz="1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процессирование</a:t>
            </a:r>
            <a:r>
              <a:rPr lang="ru-RU"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прескриптивной информации;</a:t>
            </a:r>
            <a:r>
              <a:rPr lang="en-US" sz="1400" spc="-5" dirty="0">
                <a:latin typeface="Times New Roman" panose="02020603050405020304" pitchFamily="18" charset="0"/>
                <a:cs typeface="Times New Roman" panose="02020603050405020304" pitchFamily="18" charset="0"/>
              </a:rPr>
              <a:t> </a:t>
            </a:r>
            <a:r>
              <a:rPr lang="en-US" sz="1400" b="0" i="1" spc="135" dirty="0" err="1">
                <a:latin typeface="Times New Roman" panose="02020603050405020304" pitchFamily="18" charset="0"/>
                <a:cs typeface="Times New Roman" panose="02020603050405020304" pitchFamily="18" charset="0"/>
              </a:rPr>
              <a:t>i</a:t>
            </a:r>
            <a:r>
              <a:rPr lang="en-US" sz="1400" b="0" i="1" spc="202" baseline="28000" dirty="0" err="1">
                <a:latin typeface="Times New Roman" panose="02020603050405020304" pitchFamily="18" charset="0"/>
                <a:cs typeface="Times New Roman" panose="02020603050405020304" pitchFamily="18" charset="0"/>
              </a:rPr>
              <a:t>r</a:t>
            </a:r>
            <a:r>
              <a:rPr lang="en-US" sz="1400" spc="135" dirty="0">
                <a:latin typeface="Times New Roman" panose="02020603050405020304" pitchFamily="18" charset="0"/>
                <a:cs typeface="Times New Roman" panose="02020603050405020304" pitchFamily="18" charset="0"/>
              </a:rPr>
              <a:t>−</a:t>
            </a:r>
            <a:r>
              <a:rPr lang="en-US" sz="1400" spc="275" dirty="0">
                <a:latin typeface="Times New Roman" panose="02020603050405020304" pitchFamily="18" charset="0"/>
                <a:cs typeface="Times New Roman" panose="02020603050405020304" pitchFamily="18" charset="0"/>
              </a:rPr>
              <a:t> </a:t>
            </a:r>
            <a:r>
              <a:rPr lang="ru-RU" sz="1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процессирование</a:t>
            </a:r>
            <a:r>
              <a:rPr lang="ru-RU"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дескриптивной информации (мониторинг и отчетность по входам и выходам). </a:t>
            </a:r>
            <a:endParaRPr lang="en-US" sz="1400" spc="-5" dirty="0">
              <a:latin typeface="Times New Roman" panose="02020603050405020304" pitchFamily="18" charset="0"/>
              <a:cs typeface="Times New Roman" panose="02020603050405020304" pitchFamily="18" charset="0"/>
            </a:endParaRPr>
          </a:p>
          <a:p>
            <a:pPr marL="12700" marR="5080" indent="126365" algn="just" defTabSz="914400">
              <a:spcBef>
                <a:spcPts val="100"/>
              </a:spcBef>
              <a:defRPr/>
            </a:pPr>
            <a:r>
              <a:rPr lang="ru-RU"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Аналогично случаю действия по получению материальных эффектов, </a:t>
            </a:r>
            <a:r>
              <a:rPr lang="ru-RU" sz="1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процессирование</a:t>
            </a:r>
            <a:r>
              <a:rPr lang="ru-RU"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информации более высокого уровня показано, как круговая стрелка. Такая стрелка  соответствует </a:t>
            </a:r>
            <a:r>
              <a:rPr lang="ru-RU" sz="1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процессированию</a:t>
            </a:r>
            <a:r>
              <a:rPr lang="ru-RU"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предиктивной информации.</a:t>
            </a:r>
            <a:r>
              <a:rPr lang="en-US" sz="1400" spc="-5" dirty="0">
                <a:latin typeface="Times New Roman" panose="02020603050405020304" pitchFamily="18" charset="0"/>
                <a:cs typeface="Times New Roman" panose="02020603050405020304" pitchFamily="18" charset="0"/>
              </a:rPr>
              <a:t> </a:t>
            </a:r>
            <a:r>
              <a:rPr lang="en-US" sz="1400" b="0" i="1" spc="45" dirty="0" err="1">
                <a:latin typeface="Times New Roman" panose="02020603050405020304" pitchFamily="18" charset="0"/>
                <a:cs typeface="Times New Roman" panose="02020603050405020304" pitchFamily="18" charset="0"/>
              </a:rPr>
              <a:t>i</a:t>
            </a:r>
            <a:r>
              <a:rPr lang="en-US" sz="1400" b="0" i="1" spc="67" baseline="28000" dirty="0" err="1">
                <a:latin typeface="Times New Roman" panose="02020603050405020304" pitchFamily="18" charset="0"/>
                <a:cs typeface="Times New Roman" panose="02020603050405020304" pitchFamily="18" charset="0"/>
              </a:rPr>
              <a:t>pr</a:t>
            </a:r>
            <a:r>
              <a:rPr lang="en-US" sz="1400" b="0" i="1" spc="67" baseline="28000" dirty="0">
                <a:latin typeface="Times New Roman" panose="02020603050405020304" pitchFamily="18" charset="0"/>
                <a:cs typeface="Times New Roman" panose="02020603050405020304" pitchFamily="18" charset="0"/>
              </a:rPr>
              <a:t> </a:t>
            </a:r>
            <a:r>
              <a:rPr lang="en-US" sz="1400" spc="190" dirty="0">
                <a:latin typeface="Times New Roman" panose="02020603050405020304" pitchFamily="18" charset="0"/>
                <a:cs typeface="Times New Roman" panose="02020603050405020304" pitchFamily="18" charset="0"/>
              </a:rPr>
              <a:t>− </a:t>
            </a:r>
            <a:r>
              <a:rPr lang="ru-RU" sz="1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процессирование</a:t>
            </a:r>
            <a:r>
              <a:rPr lang="ru-RU"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предиктивной информации (для получения информации </a:t>
            </a:r>
            <a:r>
              <a:rPr lang="en-US" sz="1400" b="0" i="1" spc="45" dirty="0" err="1">
                <a:latin typeface="Times New Roman" panose="02020603050405020304" pitchFamily="18" charset="0"/>
                <a:cs typeface="Times New Roman" panose="02020603050405020304" pitchFamily="18" charset="0"/>
              </a:rPr>
              <a:t>Ie</a:t>
            </a:r>
            <a:r>
              <a:rPr lang="en-US" sz="1400" b="0" i="1" spc="67" baseline="28000" dirty="0" err="1">
                <a:latin typeface="Times New Roman" panose="02020603050405020304" pitchFamily="18" charset="0"/>
                <a:cs typeface="Times New Roman" panose="02020603050405020304" pitchFamily="18" charset="0"/>
              </a:rPr>
              <a:t>pr</a:t>
            </a:r>
            <a:r>
              <a:rPr lang="ru-RU"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предиктивного вида). Это </a:t>
            </a:r>
            <a:r>
              <a:rPr lang="ru-RU" sz="1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процессирование</a:t>
            </a:r>
            <a:r>
              <a:rPr lang="ru-RU"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может быть реализовано в любой момент времени одновременно или нет с информационным действием. Показано круговой стрелкой над информационным действием. </a:t>
            </a:r>
          </a:p>
          <a:p>
            <a:pPr marL="12700" marR="5080" indent="126365" algn="just" defTabSz="914400">
              <a:spcBef>
                <a:spcPts val="100"/>
              </a:spcBef>
              <a:defRPr/>
            </a:pPr>
            <a:r>
              <a:rPr lang="ru-RU"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Такое </a:t>
            </a:r>
            <a:r>
              <a:rPr lang="ru-RU" sz="1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процессирование</a:t>
            </a:r>
            <a:r>
              <a:rPr lang="ru-RU"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может использовать все виды информации, рассмотренные ранее.  Результаты такого </a:t>
            </a:r>
            <a:r>
              <a:rPr lang="ru-RU" sz="1400" kern="1200" dirty="0" err="1">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процессирования</a:t>
            </a:r>
            <a:r>
              <a:rPr lang="ru-RU" sz="1400" kern="1200" dirty="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могут использоваться любым из рассмотренных информационных действий.</a:t>
            </a:r>
            <a:endParaRPr lang="ru-RU" sz="14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12700" marR="5080" indent="126365" algn="just" defTabSz="914400">
              <a:spcBef>
                <a:spcPts val="100"/>
              </a:spcBef>
              <a:defRPr/>
            </a:pPr>
            <a:r>
              <a:rPr lang="ru-RU" sz="1400" spc="-5" dirty="0">
                <a:latin typeface="Times New Roman" panose="02020603050405020304" pitchFamily="18" charset="0"/>
                <a:cs typeface="Times New Roman" panose="02020603050405020304" pitchFamily="18" charset="0"/>
              </a:rPr>
              <a:t>Исследователь может комбинировать информационные действия и действия по получению материальных эффектов в последовательности с использованием концепций портов и синхронизации действий в изменяющихся условиях среды. Порт - это элемент схемы действий, с которым ассоциированы обмен информацией или веществами, энергиями. Такой обмен реализуется между объектами действия внутри и извне порта, причем объекты извне порта соединяются через соответствующий порт других действий. </a:t>
            </a:r>
            <a:endParaRPr lang="en-US" sz="1400" dirty="0">
              <a:latin typeface="Times New Roman" panose="02020603050405020304" pitchFamily="18" charset="0"/>
              <a:cs typeface="Times New Roman" panose="02020603050405020304" pitchFamily="18" charset="0"/>
            </a:endParaRPr>
          </a:p>
          <a:p>
            <a:pPr marL="12700" marR="5080" indent="126365" algn="just" defTabSz="914400">
              <a:spcBef>
                <a:spcPts val="100"/>
              </a:spcBef>
              <a:defRPr/>
            </a:pPr>
            <a:endParaRPr lang="en-US" sz="1300" dirty="0">
              <a:latin typeface="Times New Roman" panose="02020603050405020304"/>
              <a:cs typeface="Times New Roman" panose="02020603050405020304"/>
            </a:endParaRPr>
          </a:p>
          <a:p>
            <a:pPr marL="12700" marR="5080" indent="126365" algn="just" defTabSz="914400">
              <a:spcBef>
                <a:spcPts val="100"/>
              </a:spcBef>
              <a:defRPr/>
            </a:pPr>
            <a:endParaRPr lang="en-US" sz="1300" dirty="0">
              <a:latin typeface="Times New Roman" panose="02020603050405020304"/>
              <a:cs typeface="Times New Roman" panose="02020603050405020304"/>
            </a:endParaRPr>
          </a:p>
          <a:p>
            <a:pPr marL="12700" marR="5080" lvl="0" indent="126365" algn="just" defTabSz="914400" rtl="0" eaLnBrk="1" fontAlgn="auto" latinLnBrk="0" hangingPunct="1">
              <a:spcBef>
                <a:spcPts val="100"/>
              </a:spcBef>
              <a:spcAft>
                <a:spcPts val="0"/>
              </a:spcAft>
              <a:buClrTx/>
              <a:buSzTx/>
              <a:buFontTx/>
              <a:buNone/>
              <a:tabLst/>
              <a:defRPr/>
            </a:pPr>
            <a:endParaRPr kumimoji="0" lang="en-US" sz="1300" b="0" i="0" u="none" strike="noStrike" kern="1200" cap="none" spc="0" normalizeH="0" baseline="0" noProof="0" dirty="0">
              <a:ln>
                <a:noFill/>
              </a:ln>
              <a:solidFill>
                <a:prstClr val="black"/>
              </a:solidFill>
              <a:effectLst/>
              <a:uLnTx/>
              <a:uFillTx/>
              <a:latin typeface="Times New Roman" panose="02020603050405020304"/>
              <a:ea typeface="+mn-ea"/>
              <a:cs typeface="Times New Roman" panose="02020603050405020304"/>
            </a:endParaRPr>
          </a:p>
        </p:txBody>
      </p:sp>
      <p:pic>
        <p:nvPicPr>
          <p:cNvPr id="11" name="Рисунок 10">
            <a:extLst>
              <a:ext uri="{FF2B5EF4-FFF2-40B4-BE49-F238E27FC236}">
                <a16:creationId xmlns:a16="http://schemas.microsoft.com/office/drawing/2014/main" id="{E5C7FA5F-786B-49DC-BDC6-E5A7B38B4C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305" y="478781"/>
            <a:ext cx="3643090" cy="2191459"/>
          </a:xfrm>
          <a:prstGeom prst="rect">
            <a:avLst/>
          </a:prstGeom>
        </p:spPr>
      </p:pic>
      <p:sp>
        <p:nvSpPr>
          <p:cNvPr id="13" name="TextBox 12">
            <a:extLst>
              <a:ext uri="{FF2B5EF4-FFF2-40B4-BE49-F238E27FC236}">
                <a16:creationId xmlns:a16="http://schemas.microsoft.com/office/drawing/2014/main" id="{47972472-5A26-4A5B-A570-7196E5E299E0}"/>
              </a:ext>
            </a:extLst>
          </p:cNvPr>
          <p:cNvSpPr txBox="1"/>
          <p:nvPr/>
        </p:nvSpPr>
        <p:spPr>
          <a:xfrm>
            <a:off x="2199690" y="0"/>
            <a:ext cx="7137723" cy="461665"/>
          </a:xfrm>
          <a:prstGeom prst="rect">
            <a:avLst/>
          </a:prstGeom>
          <a:noFill/>
        </p:spPr>
        <p:txBody>
          <a:bodyPr wrap="none" rtlCol="0">
            <a:spAutoFit/>
          </a:bodyPr>
          <a:lstStyle/>
          <a:p>
            <a:r>
              <a:rPr lang="ru-RU" sz="2400" dirty="0">
                <a:latin typeface="Times New Roman" panose="02020603050405020304" pitchFamily="18" charset="0"/>
                <a:cs typeface="Times New Roman" panose="02020603050405020304" pitchFamily="18" charset="0"/>
              </a:rPr>
              <a:t>Концептуальная модель информационного действия</a:t>
            </a:r>
            <a:r>
              <a:rPr lang="en-US" sz="2400" dirty="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pic>
        <p:nvPicPr>
          <p:cNvPr id="14" name="Рисунок 13">
            <a:extLst>
              <a:ext uri="{FF2B5EF4-FFF2-40B4-BE49-F238E27FC236}">
                <a16:creationId xmlns:a16="http://schemas.microsoft.com/office/drawing/2014/main" id="{A38DA77B-9080-48E1-B207-F20D7899DD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39708" y="336019"/>
            <a:ext cx="4099147" cy="2423356"/>
          </a:xfrm>
          <a:prstGeom prst="rect">
            <a:avLst/>
          </a:prstGeom>
        </p:spPr>
      </p:pic>
      <p:sp>
        <p:nvSpPr>
          <p:cNvPr id="16" name="TextBox 15">
            <a:extLst>
              <a:ext uri="{FF2B5EF4-FFF2-40B4-BE49-F238E27FC236}">
                <a16:creationId xmlns:a16="http://schemas.microsoft.com/office/drawing/2014/main" id="{6E0EE6A3-EA0B-4043-B700-458A7B10A06D}"/>
              </a:ext>
            </a:extLst>
          </p:cNvPr>
          <p:cNvSpPr txBox="1"/>
          <p:nvPr/>
        </p:nvSpPr>
        <p:spPr>
          <a:xfrm>
            <a:off x="4373009" y="2398794"/>
            <a:ext cx="365806" cy="369332"/>
          </a:xfrm>
          <a:prstGeom prst="rect">
            <a:avLst/>
          </a:prstGeom>
          <a:noFill/>
        </p:spPr>
        <p:txBody>
          <a:bodyPr wrap="none" rtlCol="0">
            <a:spAutoFit/>
          </a:bodyPr>
          <a:lstStyle/>
          <a:p>
            <a:r>
              <a:rPr lang="en-US" dirty="0"/>
              <a:t>a)</a:t>
            </a:r>
            <a:endParaRPr lang="ru-RU" dirty="0"/>
          </a:p>
        </p:txBody>
      </p:sp>
      <p:sp>
        <p:nvSpPr>
          <p:cNvPr id="19" name="TextBox 18">
            <a:extLst>
              <a:ext uri="{FF2B5EF4-FFF2-40B4-BE49-F238E27FC236}">
                <a16:creationId xmlns:a16="http://schemas.microsoft.com/office/drawing/2014/main" id="{D7C404AA-F63C-46E8-8990-E76C62DC903F}"/>
              </a:ext>
            </a:extLst>
          </p:cNvPr>
          <p:cNvSpPr txBox="1"/>
          <p:nvPr/>
        </p:nvSpPr>
        <p:spPr>
          <a:xfrm>
            <a:off x="11119449" y="2300908"/>
            <a:ext cx="448249" cy="369332"/>
          </a:xfrm>
          <a:prstGeom prst="rect">
            <a:avLst/>
          </a:prstGeom>
          <a:noFill/>
        </p:spPr>
        <p:txBody>
          <a:bodyPr wrap="square" rtlCol="0">
            <a:spAutoFit/>
          </a:bodyPr>
          <a:lstStyle/>
          <a:p>
            <a:r>
              <a:rPr lang="en-US" dirty="0"/>
              <a:t>b)</a:t>
            </a:r>
            <a:endParaRPr lang="ru-RU" dirty="0"/>
          </a:p>
        </p:txBody>
      </p:sp>
      <p:pic>
        <p:nvPicPr>
          <p:cNvPr id="2" name="Рисунок 1">
            <a:extLst>
              <a:ext uri="{FF2B5EF4-FFF2-40B4-BE49-F238E27FC236}">
                <a16:creationId xmlns:a16="http://schemas.microsoft.com/office/drawing/2014/main" id="{969B4704-2D8B-0DA4-4971-17C2E6F0295F}"/>
              </a:ext>
            </a:extLst>
          </p:cNvPr>
          <p:cNvPicPr>
            <a:picLocks noChangeAspect="1"/>
          </p:cNvPicPr>
          <p:nvPr/>
        </p:nvPicPr>
        <p:blipFill>
          <a:blip r:embed="rId5"/>
          <a:stretch>
            <a:fillRect/>
          </a:stretch>
        </p:blipFill>
        <p:spPr>
          <a:xfrm>
            <a:off x="16625" y="0"/>
            <a:ext cx="1475360" cy="1475360"/>
          </a:xfrm>
          <a:prstGeom prst="rect">
            <a:avLst/>
          </a:prstGeom>
        </p:spPr>
      </p:pic>
    </p:spTree>
    <p:extLst>
      <p:ext uri="{BB962C8B-B14F-4D97-AF65-F5344CB8AC3E}">
        <p14:creationId xmlns:p14="http://schemas.microsoft.com/office/powerpoint/2010/main" val="3103803633"/>
      </p:ext>
    </p:extLst>
  </p:cSld>
  <p:clrMapOvr>
    <a:masterClrMapping/>
  </p:clrMapOvr>
  <mc:AlternateContent xmlns:mc="http://schemas.openxmlformats.org/markup-compatibility/2006" xmlns:p14="http://schemas.microsoft.com/office/powerpoint/2010/main">
    <mc:Choice Requires="p14">
      <p:transition spd="slow" p14:dur="2000" advTm="134128"/>
    </mc:Choice>
    <mc:Fallback xmlns="">
      <p:transition spd="slow" advTm="134128"/>
    </mc:Fallback>
  </mc:AlternateContent>
  <p:extLst>
    <p:ext uri="{3A86A75C-4F4B-4683-9AE1-C65F6400EC91}">
      <p14:laserTraceLst xmlns:p14="http://schemas.microsoft.com/office/powerpoint/2010/main">
        <p14:tracePtLst>
          <p14:tracePt t="7940" x="4476750" y="603250"/>
          <p14:tracePt t="7943" x="4470400" y="609600"/>
          <p14:tracePt t="7956" x="4445000" y="647700"/>
          <p14:tracePt t="7959" x="4438650" y="647700"/>
          <p14:tracePt t="7967" x="4438650" y="654050"/>
          <p14:tracePt t="7981" x="4432300" y="666750"/>
          <p14:tracePt t="8039" x="4432300" y="660400"/>
          <p14:tracePt t="8043" x="4432300" y="654050"/>
          <p14:tracePt t="8052" x="4432300" y="647700"/>
          <p14:tracePt t="8063" x="4438650" y="635000"/>
          <p14:tracePt t="8080" x="4445000" y="622300"/>
          <p14:tracePt t="8096" x="4445000" y="609600"/>
          <p14:tracePt t="8099" x="4451350" y="609600"/>
          <p14:tracePt t="8113" x="4451350" y="603250"/>
          <p14:tracePt t="8489" x="4451350" y="609600"/>
          <p14:tracePt t="8506" x="4451350" y="615950"/>
          <p14:tracePt t="8517" x="4451350" y="622300"/>
          <p14:tracePt t="8529" x="4451350" y="628650"/>
          <p14:tracePt t="8539" x="4451350" y="635000"/>
          <p14:tracePt t="14216" x="4438650" y="635000"/>
          <p14:tracePt t="14222" x="4394200" y="635000"/>
          <p14:tracePt t="14229" x="4343400" y="641350"/>
          <p14:tracePt t="14246" x="4222750" y="666750"/>
          <p14:tracePt t="14262" x="4108450" y="685800"/>
          <p14:tracePt t="14278" x="3994150" y="692150"/>
          <p14:tracePt t="14296" x="3848100" y="704850"/>
          <p14:tracePt t="14313" x="3676650" y="704850"/>
          <p14:tracePt t="14329" x="3390900" y="698500"/>
          <p14:tracePt t="14346" x="3073400" y="660400"/>
          <p14:tracePt t="14362" x="2743200" y="596900"/>
          <p14:tracePt t="14379" x="2495550" y="539750"/>
          <p14:tracePt t="14395" x="2228850" y="501650"/>
          <p14:tracePt t="14412" x="1873250" y="488950"/>
          <p14:tracePt t="14429" x="1536700" y="438150"/>
          <p14:tracePt t="14446" x="1181100" y="374650"/>
          <p14:tracePt t="14462" x="850900" y="336550"/>
          <p14:tracePt t="14479" x="692150" y="342900"/>
          <p14:tracePt t="14495" x="603250" y="381000"/>
          <p14:tracePt t="14512" x="482600" y="463550"/>
          <p14:tracePt t="14529" x="387350" y="584200"/>
          <p14:tracePt t="14545" x="317500" y="704850"/>
          <p14:tracePt t="14562" x="266700" y="819150"/>
          <p14:tracePt t="14578" x="241300" y="933450"/>
          <p14:tracePt t="14583" x="228600" y="971550"/>
          <p14:tracePt t="14596" x="165100" y="1143000"/>
          <p14:tracePt t="14599" x="146050" y="1206500"/>
          <p14:tracePt t="14613" x="63500" y="1397000"/>
          <p14:tracePt t="14616" x="31750" y="1466850"/>
          <p14:tracePt t="14629" x="0" y="1574800"/>
          <p14:tracePt t="14699" x="0" y="2108200"/>
          <p14:tracePt t="14702" x="19050" y="2146300"/>
          <p14:tracePt t="14712" x="69850" y="2235200"/>
          <p14:tracePt t="14729" x="184150" y="2324100"/>
          <p14:tracePt t="14746" x="374650" y="2400300"/>
          <p14:tracePt t="14762" x="673100" y="2457450"/>
          <p14:tracePt t="14778" x="946150" y="2501900"/>
          <p14:tracePt t="14796" x="1111250" y="2540000"/>
          <p14:tracePt t="14812" x="1282700" y="2584450"/>
          <p14:tracePt t="14828" x="1403350" y="2597150"/>
          <p14:tracePt t="14846" x="1568450" y="2578100"/>
          <p14:tracePt t="14862" x="1892300" y="2482850"/>
          <p14:tracePt t="14879" x="2241550" y="2406650"/>
          <p14:tracePt t="14896" x="2470150" y="2336800"/>
          <p14:tracePt t="14912" x="2616200" y="2254250"/>
          <p14:tracePt t="14929" x="2711450" y="2139950"/>
          <p14:tracePt t="14946" x="2787650" y="2032000"/>
          <p14:tracePt t="14962" x="2819400" y="1943100"/>
          <p14:tracePt t="14979" x="2819400" y="1930400"/>
          <p14:tracePt t="15095" x="2819400" y="1936750"/>
          <p14:tracePt t="15102" x="2819400" y="1943100"/>
          <p14:tracePt t="15112" x="2819400" y="1949450"/>
          <p14:tracePt t="15132" x="2819400" y="1962150"/>
          <p14:tracePt t="20110" x="2819400" y="1949450"/>
          <p14:tracePt t="20117" x="2819400" y="1943100"/>
          <p14:tracePt t="20129" x="2819400" y="1924050"/>
          <p14:tracePt t="20147" x="2819400" y="1879600"/>
          <p14:tracePt t="20162" x="2819400" y="1854200"/>
          <p14:tracePt t="20178" x="2819400" y="1816100"/>
          <p14:tracePt t="20195" x="2819400" y="1746250"/>
          <p14:tracePt t="20198" x="2825750" y="1733550"/>
          <p14:tracePt t="20212" x="2838450" y="1689100"/>
          <p14:tracePt t="20228" x="2844800" y="1657350"/>
          <p14:tracePt t="20245" x="2838450" y="1631950"/>
          <p14:tracePt t="20262" x="2781300" y="1593850"/>
          <p14:tracePt t="20278" x="2635250" y="1555750"/>
          <p14:tracePt t="20295" x="2476500" y="1549400"/>
          <p14:tracePt t="20312" x="2311400" y="1549400"/>
          <p14:tracePt t="20329" x="2101850" y="1530350"/>
          <p14:tracePt t="20345" x="1860550" y="1441450"/>
          <p14:tracePt t="20362" x="1574800" y="1339850"/>
          <p14:tracePt t="20378" x="1339850" y="1282700"/>
          <p14:tracePt t="20395" x="1231900" y="1282700"/>
          <p14:tracePt t="20411" x="1130300" y="1314450"/>
          <p14:tracePt t="20428" x="965200" y="1339850"/>
          <p14:tracePt t="20445" x="850900" y="1377950"/>
          <p14:tracePt t="20462" x="787400" y="1409700"/>
          <p14:tracePt t="20478" x="723900" y="1473200"/>
          <p14:tracePt t="20495" x="647700" y="1524000"/>
          <p14:tracePt t="20512" x="590550" y="1574800"/>
          <p14:tracePt t="20528" x="577850" y="1657350"/>
          <p14:tracePt t="20545" x="609600" y="1771650"/>
          <p14:tracePt t="20563" x="685800" y="1943100"/>
          <p14:tracePt t="20580" x="723900" y="2063750"/>
          <p14:tracePt t="20583" x="723900" y="2095500"/>
          <p14:tracePt t="20595" x="742950" y="2171700"/>
          <p14:tracePt t="20612" x="819150" y="2330450"/>
          <p14:tracePt t="20628" x="965200" y="2527300"/>
          <p14:tracePt t="20646" x="1149350" y="2698750"/>
          <p14:tracePt t="20651" x="1187450" y="2724150"/>
          <p14:tracePt t="20663" x="1250950" y="2762250"/>
          <p14:tracePt t="20678" x="1352550" y="2794000"/>
          <p14:tracePt t="20695" x="1428750" y="2774950"/>
          <p14:tracePt t="20712" x="1485900" y="2711450"/>
          <p14:tracePt t="20728" x="1593850" y="2508250"/>
          <p14:tracePt t="20730" x="1612900" y="2470150"/>
          <p14:tracePt t="20745" x="1689100" y="2190750"/>
          <p14:tracePt t="20747" x="1695450" y="2159000"/>
          <p14:tracePt t="20762" x="1720850" y="1879600"/>
          <p14:tracePt t="20764" x="1733550" y="1816100"/>
          <p14:tracePt t="20778" x="1784350" y="1638300"/>
          <p14:tracePt t="20795" x="1816100" y="1568450"/>
          <p14:tracePt t="20828" x="1828800" y="1612900"/>
          <p14:tracePt t="20845" x="2044700" y="1765300"/>
          <p14:tracePt t="20862" x="2705100" y="2025650"/>
          <p14:tracePt t="20878" x="3663950" y="2171700"/>
          <p14:tracePt t="20895" x="4102100" y="2178050"/>
          <p14:tracePt t="20911" x="4349750" y="2089150"/>
          <p14:tracePt t="20928" x="4489450" y="1974850"/>
          <p14:tracePt t="20945" x="4533900" y="1860550"/>
          <p14:tracePt t="20962" x="4533900" y="1739900"/>
          <p14:tracePt t="20978" x="4533900" y="1676400"/>
          <p14:tracePt t="20995" x="4508500" y="1606550"/>
          <p14:tracePt t="21012" x="4438650" y="1568450"/>
          <p14:tracePt t="21028" x="4375150" y="1581150"/>
          <p14:tracePt t="21032" x="4368800" y="1587500"/>
          <p14:tracePt t="21045" x="4356100" y="1625600"/>
          <p14:tracePt t="21061" x="4343400" y="1689100"/>
          <p14:tracePt t="21078" x="4362450" y="1854200"/>
          <p14:tracePt t="21095" x="4387850" y="2019300"/>
          <p14:tracePt t="21112" x="4400550" y="2203450"/>
          <p14:tracePt t="21128" x="4419600" y="2400300"/>
          <p14:tracePt t="21145" x="4451350" y="2482850"/>
          <p14:tracePt t="21161" x="4476750" y="2489200"/>
          <p14:tracePt t="21178" x="4514850" y="2457450"/>
          <p14:tracePt t="21195" x="4578350" y="2393950"/>
          <p14:tracePt t="21212" x="4635500" y="2330450"/>
          <p14:tracePt t="21228" x="4679950" y="2273300"/>
          <p14:tracePt t="21245" x="4692650" y="2235200"/>
          <p14:tracePt t="21250" x="4699000" y="2209800"/>
          <p14:tracePt t="21262" x="4705350" y="2171700"/>
          <p14:tracePt t="21278" x="4679950" y="2051050"/>
          <p14:tracePt t="21295" x="4572000" y="1930400"/>
          <p14:tracePt t="21312" x="4343400" y="1816100"/>
          <p14:tracePt t="21328" x="4241800" y="1816100"/>
          <p14:tracePt t="21345" x="4235450" y="1860550"/>
          <p14:tracePt t="21361" x="4241800" y="1917700"/>
          <p14:tracePt t="21378" x="4279900" y="1968500"/>
          <p14:tracePt t="21381" x="4286250" y="1968500"/>
          <p14:tracePt t="21394" x="4292600" y="1974850"/>
          <p14:tracePt t="29758" x="4286250" y="1974850"/>
          <p14:tracePt t="29763" x="4279900" y="1974850"/>
          <p14:tracePt t="29777" x="4305300" y="1981200"/>
          <p14:tracePt t="29794" x="4464050" y="2006600"/>
          <p14:tracePt t="29810" x="4819650" y="2032000"/>
          <p14:tracePt t="29826" x="5010150" y="2044700"/>
          <p14:tracePt t="29843" x="5016500" y="2025650"/>
          <p14:tracePt t="29860" x="4978400" y="1943100"/>
          <p14:tracePt t="29876" x="4857750" y="1778000"/>
          <p14:tracePt t="29894" x="4667250" y="1606550"/>
          <p14:tracePt t="29910" x="4489450" y="1473200"/>
          <p14:tracePt t="29926" x="4406900" y="1333500"/>
          <p14:tracePt t="29943" x="4324350" y="1079500"/>
          <p14:tracePt t="29960" x="4184650" y="730250"/>
          <p14:tracePt t="29977" x="3937000" y="368300"/>
          <p14:tracePt t="29994" x="3714750" y="209550"/>
          <p14:tracePt t="30010" x="3556000" y="184150"/>
          <p14:tracePt t="30027" x="3390900" y="254000"/>
          <p14:tracePt t="30044" x="3155950" y="349250"/>
          <p14:tracePt t="30060" x="2921000" y="431800"/>
          <p14:tracePt t="30077" x="2813050" y="469900"/>
          <p14:tracePt t="30093" x="2743200" y="508000"/>
          <p14:tracePt t="30110" x="2641600" y="546100"/>
          <p14:tracePt t="30126" x="2527300" y="590550"/>
          <p14:tracePt t="30144" x="2413000" y="609600"/>
          <p14:tracePt t="30147" x="2387600" y="615950"/>
          <p14:tracePt t="30153" x="2368550" y="615950"/>
          <p14:tracePt t="30156" x="2355850" y="622300"/>
          <p14:tracePt t="30159" x="2349500" y="622300"/>
          <p14:tracePt t="30177" x="2336800" y="622300"/>
          <p14:tracePt t="30227" x="2330450" y="622300"/>
          <p14:tracePt t="30233" x="2317750" y="628650"/>
          <p14:tracePt t="30243" x="2311400" y="635000"/>
          <p14:tracePt t="30260" x="2298700" y="679450"/>
          <p14:tracePt t="30277" x="2292350" y="723900"/>
          <p14:tracePt t="30293" x="2336800" y="787400"/>
          <p14:tracePt t="30296" x="2355850" y="819150"/>
          <p14:tracePt t="30310" x="2438400" y="946150"/>
          <p14:tracePt t="30326" x="2546350" y="1155700"/>
          <p14:tracePt t="30343" x="2641600" y="1377950"/>
          <p14:tracePt t="30360" x="2705100" y="1485900"/>
          <p14:tracePt t="30376" x="2724150" y="1498600"/>
          <p14:tracePt t="30394" x="2749550" y="1460500"/>
          <p14:tracePt t="30410" x="2806700" y="1327150"/>
          <p14:tracePt t="30427" x="2889250" y="1181100"/>
          <p14:tracePt t="30444" x="2959100" y="1073150"/>
          <p14:tracePt t="30460" x="2984500" y="1022350"/>
          <p14:tracePt t="30477" x="2984500" y="1016000"/>
          <p14:tracePt t="30493" x="2984500" y="1009650"/>
          <p14:tracePt t="30510" x="2971800" y="1009650"/>
          <p14:tracePt t="30526" x="2965450" y="1009650"/>
          <p14:tracePt t="30559" x="2959100" y="1009650"/>
          <p14:tracePt t="30576" x="2959100" y="1016000"/>
          <p14:tracePt t="30593" x="2952750" y="1022350"/>
          <p14:tracePt t="30609" x="2952750" y="1028700"/>
          <p14:tracePt t="33006" x="2965450" y="1028700"/>
          <p14:tracePt t="33010" x="2971800" y="1028700"/>
          <p14:tracePt t="33026" x="3162300" y="1054100"/>
          <p14:tracePt t="33031" x="3232150" y="1066800"/>
          <p14:tracePt t="33043" x="3479800" y="1104900"/>
          <p14:tracePt t="33046" x="3575050" y="1117600"/>
          <p14:tracePt t="33060" x="3822700" y="1149350"/>
          <p14:tracePt t="33076" x="4006850" y="1174750"/>
          <p14:tracePt t="33092" x="4013200" y="1174750"/>
          <p14:tracePt t="33302" x="4006850" y="1174750"/>
          <p14:tracePt t="33306" x="4000500" y="1168400"/>
          <p14:tracePt t="33310" x="3994150" y="1168400"/>
          <p14:tracePt t="33326" x="3905250" y="1143000"/>
          <p14:tracePt t="33342" x="3816350" y="1073150"/>
          <p14:tracePt t="33359" x="3714750" y="977900"/>
          <p14:tracePt t="33378" x="3556000" y="863600"/>
          <p14:tracePt t="33393" x="3295650" y="736600"/>
          <p14:tracePt t="33409" x="3060700" y="647700"/>
          <p14:tracePt t="33426" x="2971800" y="635000"/>
          <p14:tracePt t="33443" x="2952750" y="641350"/>
          <p14:tracePt t="33459" x="2908300" y="654050"/>
          <p14:tracePt t="33476" x="2825750" y="654050"/>
          <p14:tracePt t="33493" x="2692400" y="654050"/>
          <p14:tracePt t="33509" x="2552700" y="654050"/>
          <p14:tracePt t="33526" x="2444750" y="628650"/>
          <p14:tracePt t="33543" x="2406650" y="615950"/>
          <p14:tracePt t="33559" x="2400300" y="615950"/>
          <p14:tracePt t="33576" x="2355850" y="615950"/>
          <p14:tracePt t="33593" x="2273300" y="615950"/>
          <p14:tracePt t="33610" x="2197100" y="615950"/>
          <p14:tracePt t="33626" x="2159000" y="615950"/>
          <p14:tracePt t="33660" x="2152650" y="615950"/>
          <p14:tracePt t="33676" x="2114550" y="615950"/>
          <p14:tracePt t="33693" x="2057400" y="615950"/>
          <p14:tracePt t="33710" x="2006600" y="615950"/>
          <p14:tracePt t="33712" x="2000250" y="615950"/>
          <p14:tracePt t="33743" x="2006600" y="615950"/>
          <p14:tracePt t="33759" x="2044700" y="628650"/>
          <p14:tracePt t="33776" x="2108200" y="635000"/>
          <p14:tracePt t="33793" x="2127250" y="641350"/>
          <p14:tracePt t="33826" x="2133600" y="641350"/>
          <p14:tracePt t="33860" x="2152650" y="641350"/>
          <p14:tracePt t="33876" x="2184400" y="641350"/>
          <p14:tracePt t="33893" x="2222500" y="641350"/>
          <p14:tracePt t="33909" x="2228850" y="641350"/>
          <p14:tracePt t="34048" x="2222500" y="641350"/>
          <p14:tracePt t="34058" x="2216150" y="641350"/>
          <p14:tracePt t="34070" x="2209800" y="641350"/>
          <p14:tracePt t="34752" x="2203450" y="641350"/>
          <p14:tracePt t="34765" x="2197100" y="641350"/>
          <p14:tracePt t="34769" x="2190750" y="641350"/>
          <p14:tracePt t="34775" x="2184400" y="641350"/>
          <p14:tracePt t="34792" x="2165350" y="641350"/>
          <p14:tracePt t="34809" x="2152650" y="660400"/>
          <p14:tracePt t="34814" x="2133600" y="685800"/>
          <p14:tracePt t="34827" x="2101850" y="742950"/>
          <p14:tracePt t="34843" x="2038350" y="838200"/>
          <p14:tracePt t="34859" x="2000250" y="908050"/>
          <p14:tracePt t="34876" x="1968500" y="965200"/>
          <p14:tracePt t="34893" x="1949450" y="1016000"/>
          <p14:tracePt t="34910" x="1924050" y="1079500"/>
          <p14:tracePt t="34926" x="1905000" y="1130300"/>
          <p14:tracePt t="34930" x="1898650" y="1136650"/>
          <p14:tracePt t="34943" x="1898650" y="1143000"/>
          <p14:tracePt t="34981" x="1905000" y="1143000"/>
          <p14:tracePt t="34992" x="1911350" y="1149350"/>
          <p14:tracePt t="35009" x="1924050" y="1174750"/>
          <p14:tracePt t="35026" x="1943100" y="1225550"/>
          <p14:tracePt t="35042" x="1955800" y="1295400"/>
          <p14:tracePt t="35059" x="1955800" y="1352550"/>
          <p14:tracePt t="35076" x="1955800" y="1397000"/>
          <p14:tracePt t="35078" x="1955800" y="1409700"/>
          <p14:tracePt t="35093" x="1962150" y="1435100"/>
          <p14:tracePt t="35109" x="1981200" y="1460500"/>
          <p14:tracePt t="35126" x="2012950" y="1473200"/>
          <p14:tracePt t="35142" x="2032000" y="1492250"/>
          <p14:tracePt t="35159" x="2051050" y="1504950"/>
          <p14:tracePt t="35176" x="2070100" y="1555750"/>
          <p14:tracePt t="35192" x="2076450" y="1600200"/>
          <p14:tracePt t="35209" x="2089150" y="1606550"/>
          <p14:tracePt t="35242" x="2089150" y="1619250"/>
          <p14:tracePt t="35259" x="2089150" y="1733550"/>
          <p14:tracePt t="35276" x="2089150" y="1968500"/>
          <p14:tracePt t="35293" x="2044700" y="2273300"/>
          <p14:tracePt t="35310" x="1974850" y="2514600"/>
          <p14:tracePt t="35326" x="1879600" y="2794000"/>
          <p14:tracePt t="35329" x="1873250" y="2832100"/>
          <p14:tracePt t="35342" x="1790700" y="3054350"/>
          <p14:tracePt t="35359" x="1695450" y="3308350"/>
          <p14:tracePt t="35376" x="1593850" y="3581400"/>
          <p14:tracePt t="35393" x="1511300" y="3759200"/>
          <p14:tracePt t="35409" x="1435100" y="3848100"/>
          <p14:tracePt t="35426" x="1409700" y="3873500"/>
          <p14:tracePt t="43990" x="1416050" y="3873500"/>
          <p14:tracePt t="43997" x="1428750" y="3873500"/>
          <p14:tracePt t="44008" x="1441450" y="3867150"/>
          <p14:tracePt t="44025" x="1460500" y="3835400"/>
          <p14:tracePt t="44042" x="1466850" y="3784600"/>
          <p14:tracePt t="44058" x="1466850" y="3676650"/>
          <p14:tracePt t="44075" x="1466850" y="3549650"/>
          <p14:tracePt t="44091" x="1492250" y="3435350"/>
          <p14:tracePt t="44108" x="1549400" y="3270250"/>
          <p14:tracePt t="44125" x="1631950" y="3016250"/>
          <p14:tracePt t="44144" x="1701800" y="2660650"/>
          <p14:tracePt t="44146" x="1701800" y="2628900"/>
          <p14:tracePt t="44158" x="1720850" y="2489200"/>
          <p14:tracePt t="44174" x="1746250" y="2413000"/>
          <p14:tracePt t="44191" x="1765300" y="2400300"/>
          <p14:tracePt t="44254" x="1771650" y="2393950"/>
          <p14:tracePt t="44258" x="1778000" y="2387600"/>
          <p14:tracePt t="44274" x="1803400" y="2368550"/>
          <p14:tracePt t="44291" x="1822450" y="2349500"/>
          <p14:tracePt t="44308" x="1835150" y="2317750"/>
          <p14:tracePt t="44324" x="1866900" y="2266950"/>
          <p14:tracePt t="44341" x="1943100" y="2171700"/>
          <p14:tracePt t="44358" x="2095500" y="2070100"/>
          <p14:tracePt t="44375" x="2190750" y="2019300"/>
          <p14:tracePt t="44391" x="2247900" y="1987550"/>
          <p14:tracePt t="44408" x="2260600" y="1981200"/>
          <p14:tracePt t="44441" x="2266950" y="1974850"/>
          <p14:tracePt t="44458" x="2279650" y="1968500"/>
          <p14:tracePt t="44474" x="2279650" y="1962150"/>
          <p14:tracePt t="44952" x="2273300" y="1962150"/>
          <p14:tracePt t="61169" x="2254250" y="1981200"/>
          <p14:tracePt t="61175" x="2241550" y="1993900"/>
          <p14:tracePt t="61179" x="2197100" y="2057400"/>
          <p14:tracePt t="61189" x="2120900" y="2178050"/>
          <p14:tracePt t="61205" x="1987550" y="2419350"/>
          <p14:tracePt t="61222" x="1835150" y="2692400"/>
          <p14:tracePt t="61239" x="1682750" y="2914650"/>
          <p14:tracePt t="61255" x="1593850" y="3079750"/>
          <p14:tracePt t="61272" x="1574800" y="3219450"/>
          <p14:tracePt t="61289" x="1562100" y="3378200"/>
          <p14:tracePt t="61306" x="1492250" y="3619500"/>
          <p14:tracePt t="61322" x="1320800" y="3981450"/>
          <p14:tracePt t="61339" x="1104900" y="4279900"/>
          <p14:tracePt t="61356" x="831850" y="4495800"/>
          <p14:tracePt t="61361" x="717550" y="4565650"/>
          <p14:tracePt t="61373" x="514350" y="4679950"/>
          <p14:tracePt t="61377" x="463550" y="4711700"/>
          <p14:tracePt t="61390" x="336550" y="4813300"/>
          <p14:tracePt t="61393" x="298450" y="4845050"/>
          <p14:tracePt t="61406" x="222250" y="4902200"/>
          <p14:tracePt t="61408" x="209550" y="4914900"/>
          <p14:tracePt t="61422" x="152400" y="4965700"/>
          <p14:tracePt t="61439" x="127000" y="4978400"/>
          <p14:tracePt t="61456" x="120650" y="4984750"/>
          <p14:tracePt t="61489" x="107950" y="4965700"/>
          <p14:tracePt t="61506" x="95250" y="4959350"/>
          <p14:tracePt t="61522" x="76200" y="4946650"/>
          <p14:tracePt t="61538" x="57150" y="4940300"/>
          <p14:tracePt t="61572" x="57150" y="4927600"/>
          <p14:tracePt t="61589" x="57150" y="4914900"/>
          <p14:tracePt t="61625" x="50800" y="4914900"/>
          <p14:tracePt t="61667" x="50800" y="4908550"/>
          <p14:tracePt t="61672" x="57150" y="4889500"/>
          <p14:tracePt t="61688" x="88900" y="4781550"/>
          <p14:tracePt t="61706" x="139700" y="4648200"/>
          <p14:tracePt t="61722" x="196850" y="4565650"/>
          <p14:tracePt t="61739" x="234950" y="4514850"/>
          <p14:tracePt t="61756" x="285750" y="4438650"/>
          <p14:tracePt t="61772" x="368300" y="4343400"/>
          <p14:tracePt t="61789" x="431800" y="4286250"/>
          <p14:tracePt t="61806" x="469900" y="4260850"/>
          <p14:tracePt t="61847" x="469900" y="4267200"/>
          <p14:tracePt t="61856" x="469900" y="4273550"/>
          <p14:tracePt t="61872" x="457200" y="4286250"/>
          <p14:tracePt t="61889" x="457200" y="4292600"/>
          <p14:tracePt t="61906" x="450850" y="4292600"/>
          <p14:tracePt t="61940" x="450850" y="4298950"/>
          <p14:tracePt t="62139" x="457200" y="4292600"/>
          <p14:tracePt t="62144" x="463550" y="4279900"/>
          <p14:tracePt t="62156" x="469900" y="4248150"/>
          <p14:tracePt t="62172" x="520700" y="4152900"/>
          <p14:tracePt t="62189" x="571500" y="4083050"/>
          <p14:tracePt t="62205" x="571500" y="4076700"/>
          <p14:tracePt t="62258" x="571500" y="4070350"/>
          <p14:tracePt t="62261" x="571500" y="4064000"/>
          <p14:tracePt t="62272" x="698500" y="3867150"/>
          <p14:tracePt t="62288" x="1117600" y="3263900"/>
          <p14:tracePt t="62305" x="1492250" y="2597150"/>
          <p14:tracePt t="62322" x="1714500" y="2019300"/>
          <p14:tracePt t="62338" x="1822450" y="1701800"/>
          <p14:tracePt t="62355" x="1854200" y="1562100"/>
          <p14:tracePt t="62372" x="1841500" y="1454150"/>
          <p14:tracePt t="62390" x="1758950" y="1390650"/>
          <p14:tracePt t="62406" x="1638300" y="1358900"/>
          <p14:tracePt t="62423" x="1536700" y="1320800"/>
          <p14:tracePt t="62439" x="1479550" y="1289050"/>
          <p14:tracePt t="62455" x="1466850" y="1282700"/>
          <p14:tracePt t="62492" x="1460500" y="1282700"/>
          <p14:tracePt t="62505" x="1454150" y="1263650"/>
          <p14:tracePt t="62522" x="1403350" y="1238250"/>
          <p14:tracePt t="62538" x="1358900" y="1244600"/>
          <p14:tracePt t="62555" x="1282700" y="1289050"/>
          <p14:tracePt t="62572" x="1155700" y="1390650"/>
          <p14:tracePt t="62589" x="1022350" y="1498600"/>
          <p14:tracePt t="62605" x="901700" y="1631950"/>
          <p14:tracePt t="62623" x="787400" y="1758950"/>
          <p14:tracePt t="62641" x="717550" y="1841500"/>
          <p14:tracePt t="62645" x="692150" y="1873250"/>
          <p14:tracePt t="62656" x="654050" y="1930400"/>
          <p14:tracePt t="62659" x="641350" y="1962150"/>
          <p14:tracePt t="62672" x="596900" y="2044700"/>
          <p14:tracePt t="62688" x="571500" y="2152650"/>
          <p14:tracePt t="62705" x="565150" y="2273300"/>
          <p14:tracePt t="62722" x="584200" y="2349500"/>
          <p14:tracePt t="62739" x="615950" y="2374900"/>
          <p14:tracePt t="62756" x="660400" y="2387600"/>
          <p14:tracePt t="62772" x="781050" y="2387600"/>
          <p14:tracePt t="62789" x="889000" y="2387600"/>
          <p14:tracePt t="62806" x="990600" y="2362200"/>
          <p14:tracePt t="62822" x="1098550" y="2292350"/>
          <p14:tracePt t="62838" x="1193800" y="2190750"/>
          <p14:tracePt t="62856" x="1270000" y="2051050"/>
          <p14:tracePt t="62872" x="1339850" y="1924050"/>
          <p14:tracePt t="62889" x="1416050" y="1860550"/>
          <p14:tracePt t="62906" x="1466850" y="1822450"/>
          <p14:tracePt t="62922" x="1511300" y="1784350"/>
          <p14:tracePt t="62939" x="1543050" y="1746250"/>
          <p14:tracePt t="62942" x="1549400" y="1733550"/>
          <p14:tracePt t="62955" x="1568450" y="1689100"/>
          <p14:tracePt t="62972" x="1581150" y="1644650"/>
          <p14:tracePt t="62989" x="1587500" y="1600200"/>
          <p14:tracePt t="63005" x="1574800" y="1555750"/>
          <p14:tracePt t="63018" x="1543050" y="1504950"/>
          <p14:tracePt t="63022" x="1536700" y="1498600"/>
          <p14:tracePt t="63038" x="1517650" y="1492250"/>
          <p14:tracePt t="63056" x="1492250" y="1492250"/>
          <p14:tracePt t="63072" x="1454150" y="1498600"/>
          <p14:tracePt t="63088" x="1397000" y="1517650"/>
          <p14:tracePt t="63091" x="1384300" y="1517650"/>
          <p14:tracePt t="63105" x="1346200" y="1524000"/>
          <p14:tracePt t="63122" x="1339850" y="1530350"/>
          <p14:tracePt t="63835" x="1346200" y="1530350"/>
          <p14:tracePt t="63840" x="1352550" y="1530350"/>
          <p14:tracePt t="63855" x="1619250" y="1543050"/>
          <p14:tracePt t="63871" x="2616200" y="1663700"/>
          <p14:tracePt t="63888" x="4064000" y="2063750"/>
          <p14:tracePt t="63905" x="5321300" y="2406650"/>
          <p14:tracePt t="63921" x="5981700" y="2425700"/>
          <p14:tracePt t="63939" x="6242050" y="2286000"/>
          <p14:tracePt t="63955" x="6286500" y="2120900"/>
          <p14:tracePt t="63972" x="6280150" y="1993900"/>
          <p14:tracePt t="63988" x="6203950" y="1860550"/>
          <p14:tracePt t="64005" x="5994400" y="1676400"/>
          <p14:tracePt t="64022" x="5607050" y="1466850"/>
          <p14:tracePt t="64038" x="5276850" y="1289050"/>
          <p14:tracePt t="64055" x="5143500" y="1238250"/>
          <p14:tracePt t="64071" x="5137150" y="1238250"/>
          <p14:tracePt t="64149" x="5130800" y="1238250"/>
          <p14:tracePt t="64154" x="5124450" y="1238250"/>
          <p14:tracePt t="64160" x="5092700" y="1244600"/>
          <p14:tracePt t="64171" x="4959350" y="1263650"/>
          <p14:tracePt t="64190" x="4673600" y="1308100"/>
          <p14:tracePt t="64205" x="4324350" y="1397000"/>
          <p14:tracePt t="64208" x="4279900" y="1403350"/>
          <p14:tracePt t="64221" x="3867150" y="1466850"/>
          <p14:tracePt t="64239" x="3536950" y="1536700"/>
          <p14:tracePt t="64242" x="3486150" y="1562100"/>
          <p14:tracePt t="64248" x="3422650" y="1581150"/>
          <p14:tracePt t="64250" x="3403600" y="1593850"/>
          <p14:tracePt t="64255" x="3371850" y="1612900"/>
          <p14:tracePt t="64272" x="3257550" y="1689100"/>
          <p14:tracePt t="64289" x="3168650" y="1758950"/>
          <p14:tracePt t="64305" x="3079750" y="1854200"/>
          <p14:tracePt t="64321" x="3016250" y="1949450"/>
          <p14:tracePt t="64338" x="2990850" y="2025650"/>
          <p14:tracePt t="64356" x="2990850" y="2070100"/>
          <p14:tracePt t="64372" x="3009900" y="2133600"/>
          <p14:tracePt t="64375" x="3009900" y="2146300"/>
          <p14:tracePt t="64389" x="3048000" y="2228850"/>
          <p14:tracePt t="64392" x="3054350" y="2254250"/>
          <p14:tracePt t="64405" x="3067050" y="2336800"/>
          <p14:tracePt t="64412" x="3079750" y="2387600"/>
          <p14:tracePt t="64422" x="3098800" y="2470150"/>
          <p14:tracePt t="64430" x="3130550" y="2540000"/>
          <p14:tracePt t="64439" x="3168650" y="2609850"/>
          <p14:tracePt t="64455" x="3321050" y="2743200"/>
          <p14:tracePt t="64472" x="3517900" y="2800350"/>
          <p14:tracePt t="64480" x="3632200" y="2800350"/>
          <p14:tracePt t="64489" x="3721100" y="2762250"/>
          <p14:tracePt t="64505" x="3924300" y="2647950"/>
          <p14:tracePt t="64512" x="4025900" y="2578100"/>
          <p14:tracePt t="64522" x="4140200" y="2520950"/>
          <p14:tracePt t="64528" x="4235450" y="2470150"/>
          <p14:tracePt t="64538" x="4330700" y="2419350"/>
          <p14:tracePt t="64544" x="4368800" y="2393950"/>
          <p14:tracePt t="64555" x="4419600" y="2349500"/>
          <p14:tracePt t="64561" x="4445000" y="2317750"/>
          <p14:tracePt t="64571" x="4502150" y="2228850"/>
          <p14:tracePt t="64574" x="4508500" y="2209800"/>
          <p14:tracePt t="64588" x="4559300" y="2057400"/>
          <p14:tracePt t="64591" x="4565650" y="2006600"/>
          <p14:tracePt t="64605" x="4572000" y="1847850"/>
          <p14:tracePt t="64612" x="4559300" y="1727200"/>
          <p14:tracePt t="64622" x="4521200" y="1606550"/>
          <p14:tracePt t="64630" x="4495800" y="1543050"/>
          <p14:tracePt t="64638" x="4483100" y="1498600"/>
          <p14:tracePt t="64646" x="4476750" y="1479550"/>
          <p14:tracePt t="64655" x="4470400" y="1473200"/>
          <p14:tracePt t="64713" x="4464050" y="1473200"/>
          <p14:tracePt t="71900" x="4464050" y="1460500"/>
          <p14:tracePt t="71921" x="4470400" y="1447800"/>
          <p14:tracePt t="71925" x="4470400" y="1441450"/>
          <p14:tracePt t="71937" x="4476750" y="1435100"/>
          <p14:tracePt t="72036" x="4476750" y="1428750"/>
          <p14:tracePt t="72041" x="4476750" y="1422400"/>
          <p14:tracePt t="72054" x="4464050" y="1384300"/>
          <p14:tracePt t="72071" x="4419600" y="1282700"/>
          <p14:tracePt t="72088" x="4362450" y="1219200"/>
          <p14:tracePt t="72104" x="4330700" y="1181100"/>
          <p14:tracePt t="72121" x="4324350" y="1174750"/>
          <p14:tracePt t="72137" x="4298950" y="1130300"/>
          <p14:tracePt t="72141" x="4286250" y="1123950"/>
          <p14:tracePt t="72154" x="4235450" y="1054100"/>
          <p14:tracePt t="72171" x="4171950" y="996950"/>
          <p14:tracePt t="72188" x="4152900" y="984250"/>
          <p14:tracePt t="72204" x="4146550" y="984250"/>
          <p14:tracePt t="72347" x="4140200" y="984250"/>
          <p14:tracePt t="72353" x="4133850" y="984250"/>
          <p14:tracePt t="72358" x="4108450" y="984250"/>
          <p14:tracePt t="72370" x="4032250" y="984250"/>
          <p14:tracePt t="72387" x="3867150" y="971550"/>
          <p14:tracePt t="72404" x="3714750" y="958850"/>
          <p14:tracePt t="72421" x="3594100" y="927100"/>
          <p14:tracePt t="72438" x="3511550" y="876300"/>
          <p14:tracePt t="72454" x="3486150" y="850900"/>
          <p14:tracePt t="72470" x="3479800" y="844550"/>
          <p14:tracePt t="72487" x="3460750" y="838200"/>
          <p14:tracePt t="72504" x="3378200" y="838200"/>
          <p14:tracePt t="72507" x="3365500" y="838200"/>
          <p14:tracePt t="72520" x="3213100" y="850900"/>
          <p14:tracePt t="72524" x="3181350" y="850900"/>
          <p14:tracePt t="72537" x="2940050" y="863600"/>
          <p14:tracePt t="72554" x="2603500" y="857250"/>
          <p14:tracePt t="72571" x="2425700" y="838200"/>
          <p14:tracePt t="72587" x="2374900" y="812800"/>
          <p14:tracePt t="72645" x="2381250" y="812800"/>
          <p14:tracePt t="72655" x="2387600" y="812800"/>
          <p14:tracePt t="72684" x="2387600" y="819150"/>
          <p14:tracePt t="72692" x="2381250" y="819150"/>
          <p14:tracePt t="72704" x="2374900" y="819150"/>
          <p14:tracePt t="72721" x="2355850" y="819150"/>
          <p14:tracePt t="72737" x="2349500" y="819150"/>
          <p14:tracePt t="73187" x="2343150" y="819150"/>
          <p14:tracePt t="73192" x="2330450" y="812800"/>
          <p14:tracePt t="73204" x="2273300" y="781050"/>
          <p14:tracePt t="73221" x="2139950" y="723900"/>
          <p14:tracePt t="73237" x="2057400" y="692150"/>
          <p14:tracePt t="73253" x="2051050" y="692150"/>
          <p14:tracePt t="73319" x="2051050" y="685800"/>
          <p14:tracePt t="73326" x="2044700" y="685800"/>
          <p14:tracePt t="73338" x="2032000" y="685800"/>
          <p14:tracePt t="73353" x="2025650" y="685800"/>
          <p14:tracePt t="88978" x="2032000" y="685800"/>
          <p14:tracePt t="88982" x="2038350" y="685800"/>
          <p14:tracePt t="88988" x="2044700" y="685800"/>
          <p14:tracePt t="89002" x="2063750" y="685800"/>
          <p14:tracePt t="89018" x="2095500" y="692150"/>
          <p14:tracePt t="89035" x="2139950" y="692150"/>
          <p14:tracePt t="89052" x="2171700" y="692150"/>
          <p14:tracePt t="89068" x="2190750" y="692150"/>
          <p14:tracePt t="89085" x="2203450" y="692150"/>
          <p14:tracePt t="89101" x="2209800" y="692150"/>
          <p14:tracePt t="89122" x="2216150" y="698500"/>
          <p14:tracePt t="89136" x="2222500" y="698500"/>
          <p14:tracePt t="89153" x="2247900" y="704850"/>
          <p14:tracePt t="89169" x="2260600" y="711200"/>
          <p14:tracePt t="89299" x="2254250" y="711200"/>
          <p14:tracePt t="89310" x="2247900" y="711200"/>
          <p14:tracePt t="107048" x="2260600" y="711200"/>
          <p14:tracePt t="107066" x="2457450" y="711200"/>
          <p14:tracePt t="107083" x="2959100" y="711200"/>
          <p14:tracePt t="107100" x="3435350" y="673100"/>
          <p14:tracePt t="107115" x="3924300" y="628650"/>
          <p14:tracePt t="107132" x="4197350" y="609600"/>
          <p14:tracePt t="107150" x="4406900" y="596900"/>
          <p14:tracePt t="107166" x="4813300" y="577850"/>
          <p14:tracePt t="107182" x="5461000" y="571500"/>
          <p14:tracePt t="107200" x="6375400" y="622300"/>
          <p14:tracePt t="107216" x="7385050" y="717550"/>
          <p14:tracePt t="107233" x="8089900" y="831850"/>
          <p14:tracePt t="107249" x="8642350" y="876300"/>
          <p14:tracePt t="107266" x="9067800" y="882650"/>
          <p14:tracePt t="107283" x="9436100" y="876300"/>
          <p14:tracePt t="107299" x="9810750" y="850900"/>
          <p14:tracePt t="107316" x="10312400" y="863600"/>
          <p14:tracePt t="107332" x="10737850" y="971550"/>
          <p14:tracePt t="107349" x="11061700" y="1054100"/>
          <p14:tracePt t="107366" x="11239500" y="1098550"/>
          <p14:tracePt t="107382" x="11303000" y="1117600"/>
          <p14:tracePt t="107399" x="11322050" y="1130300"/>
          <p14:tracePt t="107416" x="11360150" y="1187450"/>
          <p14:tracePt t="107432" x="11430000" y="1250950"/>
          <p14:tracePt t="107450" x="11512550" y="1301750"/>
          <p14:tracePt t="107466" x="11537950" y="1314450"/>
          <p14:tracePt t="107502" x="11525250" y="1314450"/>
          <p14:tracePt t="107516" x="11309350" y="1257300"/>
          <p14:tracePt t="107534" x="10902950" y="1174750"/>
          <p14:tracePt t="107549" x="10610850" y="1143000"/>
          <p14:tracePt t="107566" x="10394950" y="1117600"/>
          <p14:tracePt t="107582" x="10210800" y="1104900"/>
          <p14:tracePt t="107599" x="9994900" y="1104900"/>
          <p14:tracePt t="107616" x="9658350" y="1149350"/>
          <p14:tracePt t="107632" x="9277350" y="1193800"/>
          <p14:tracePt t="107649" x="8934450" y="1212850"/>
          <p14:tracePt t="107654" x="8788400" y="1212850"/>
          <p14:tracePt t="107665" x="8515350" y="1219200"/>
          <p14:tracePt t="107670" x="8420100" y="1219200"/>
          <p14:tracePt t="107682" x="8166100" y="1219200"/>
          <p14:tracePt t="107700" x="7981950" y="1244600"/>
          <p14:tracePt t="107716" x="7918450" y="1282700"/>
          <p14:tracePt t="107733" x="7867650" y="1358900"/>
          <p14:tracePt t="107750" x="7854950" y="1447800"/>
          <p14:tracePt t="107766" x="7918450" y="1581150"/>
          <p14:tracePt t="107783" x="8032750" y="1739900"/>
          <p14:tracePt t="107799" x="8153400" y="1885950"/>
          <p14:tracePt t="107816" x="8210550" y="1993900"/>
          <p14:tracePt t="107832" x="8223250" y="2076450"/>
          <p14:tracePt t="107849" x="8229600" y="2184400"/>
          <p14:tracePt t="107866" x="8293100" y="2362200"/>
          <p14:tracePt t="107883" x="8483600" y="2552700"/>
          <p14:tracePt t="107899" x="8731250" y="2698750"/>
          <p14:tracePt t="107916" x="9036050" y="2781300"/>
          <p14:tracePt t="107933" x="9359900" y="2813050"/>
          <p14:tracePt t="107949" x="9740900" y="2832100"/>
          <p14:tracePt t="107967" x="10140950" y="2857500"/>
          <p14:tracePt t="107982" x="10547350" y="2889250"/>
          <p14:tracePt t="108000" x="10833100" y="2901950"/>
          <p14:tracePt t="108016" x="11093450" y="2870200"/>
          <p14:tracePt t="108035" x="11315700" y="2787650"/>
          <p14:tracePt t="108051" x="11525250" y="2679700"/>
          <p14:tracePt t="108052" x="11563350" y="2660650"/>
          <p14:tracePt t="108065" x="11684000" y="2571750"/>
          <p14:tracePt t="108082" x="11836400" y="2476500"/>
          <p14:tracePt t="108099" x="12020550" y="2393950"/>
          <p14:tracePt t="108116" x="12185650" y="2336800"/>
          <p14:tracePt t="108133" x="12185650" y="2266950"/>
          <p14:tracePt t="108150" x="12185650" y="2190750"/>
          <p14:tracePt t="108154" x="12185650" y="2171700"/>
          <p14:tracePt t="108166" x="12185650" y="2108200"/>
          <p14:tracePt t="108182" x="12185650" y="2044700"/>
          <p14:tracePt t="108200" x="12134850" y="1949450"/>
          <p14:tracePt t="108216" x="11830050" y="1752600"/>
          <p14:tracePt t="108233" x="11468100" y="1587500"/>
          <p14:tracePt t="108250" x="11322050" y="1536700"/>
          <p14:tracePt t="108266" x="11277600" y="1517650"/>
          <p14:tracePt t="108283" x="11201400" y="1479550"/>
          <p14:tracePt t="108299" x="11068050" y="1435100"/>
          <p14:tracePt t="108316" x="10864850" y="1384300"/>
          <p14:tracePt t="108333" x="10655300" y="1365250"/>
          <p14:tracePt t="108349" x="10560050" y="1365250"/>
          <p14:tracePt t="108366" x="10445750" y="1365250"/>
          <p14:tracePt t="108383" x="10293350" y="1365250"/>
          <p14:tracePt t="108399" x="10033000" y="1371600"/>
          <p14:tracePt t="108404" x="9893300" y="1371600"/>
          <p14:tracePt t="108416" x="9613900" y="1371600"/>
          <p14:tracePt t="108433" x="9080500" y="1377950"/>
          <p14:tracePt t="108451" x="8743950" y="1416050"/>
          <p14:tracePt t="108466" x="8489950" y="1466850"/>
          <p14:tracePt t="108483" x="8248650" y="1517650"/>
          <p14:tracePt t="108500" x="8064500" y="1543050"/>
          <p14:tracePt t="108516" x="7943850" y="1555750"/>
          <p14:tracePt t="108532" x="7912100" y="1574800"/>
          <p14:tracePt t="108549" x="7899400" y="1581150"/>
          <p14:tracePt t="108566" x="7893050" y="1600200"/>
          <p14:tracePt t="108582" x="7886700" y="1625600"/>
          <p14:tracePt t="131499" x="7893050" y="1625600"/>
          <p14:tracePt t="131503" x="7899400" y="1619250"/>
          <p14:tracePt t="131512" x="7912100" y="1619250"/>
          <p14:tracePt t="131529" x="7924800" y="1619250"/>
          <p14:tracePt t="131591" x="7931150" y="1619250"/>
          <p14:tracePt t="131603" x="7937500" y="1619250"/>
          <p14:tracePt t="131610" x="7943850" y="1619250"/>
          <p14:tracePt t="131612" x="7950200" y="1612900"/>
          <p14:tracePt t="131629" x="7962900" y="1593850"/>
          <p14:tracePt t="131646" x="8007350" y="1568450"/>
          <p14:tracePt t="131656" x="8045450" y="1555750"/>
          <p14:tracePt t="131660" x="8064500" y="1549400"/>
          <p14:tracePt t="131668" x="8128000" y="1530350"/>
          <p14:tracePt t="131679" x="8229600" y="1511300"/>
          <p14:tracePt t="131683" x="8267700" y="1504950"/>
          <p14:tracePt t="131696" x="8382000" y="1498600"/>
          <p14:tracePt t="131698" x="8407400" y="1492250"/>
          <p14:tracePt t="131712" x="8483600" y="1466850"/>
          <p14:tracePt t="131714" x="8496300" y="1460500"/>
          <p14:tracePt t="131730" x="8559800" y="1422400"/>
          <p14:tracePt t="131746" x="8623300" y="1390650"/>
          <p14:tracePt t="131763" x="8680450" y="1333500"/>
          <p14:tracePt t="131779" x="8737600" y="1276350"/>
          <p14:tracePt t="131796" x="8788400" y="1206500"/>
          <p14:tracePt t="131813" x="8826500" y="1136650"/>
          <p14:tracePt t="131829" x="8870950" y="1035050"/>
          <p14:tracePt t="131846" x="8921750" y="876300"/>
          <p14:tracePt t="131862" x="8947150" y="755650"/>
          <p14:tracePt t="131879" x="8953500" y="685800"/>
          <p14:tracePt t="131895" x="8940800" y="615950"/>
          <p14:tracePt t="131912" x="8902700" y="577850"/>
          <p14:tracePt t="131929" x="8826500" y="533400"/>
          <p14:tracePt t="131946" x="8724900" y="514350"/>
          <p14:tracePt t="131962" x="8591550" y="501650"/>
          <p14:tracePt t="131979" x="8483600" y="501650"/>
          <p14:tracePt t="131996" x="8356600" y="527050"/>
          <p14:tracePt t="132013" x="8229600" y="584200"/>
          <p14:tracePt t="132029" x="8102600" y="704850"/>
          <p14:tracePt t="132046" x="7988300" y="806450"/>
          <p14:tracePt t="132062" x="7924800" y="882650"/>
          <p14:tracePt t="132065" x="7918450" y="895350"/>
          <p14:tracePt t="132079" x="7867650" y="984250"/>
          <p14:tracePt t="132095" x="7804150" y="1136650"/>
          <p14:tracePt t="132113" x="7715250" y="1371600"/>
          <p14:tracePt t="132130" x="7645400" y="1581150"/>
          <p14:tracePt t="132132" x="7645400" y="1638300"/>
          <p14:tracePt t="132137" x="7645400" y="1670050"/>
          <p14:tracePt t="132139" x="7645400" y="1695450"/>
          <p14:tracePt t="132146" x="7645400" y="1746250"/>
          <p14:tracePt t="132163" x="7715250" y="1917700"/>
          <p14:tracePt t="132179" x="7810500" y="2032000"/>
          <p14:tracePt t="132196" x="7937500" y="2127250"/>
          <p14:tracePt t="132212" x="8134350" y="2254250"/>
          <p14:tracePt t="132229" x="8394700" y="2368550"/>
          <p14:tracePt t="132232" x="8470900" y="2393950"/>
          <p14:tracePt t="132246" x="8731250" y="2451100"/>
          <p14:tracePt t="132263" x="8985250" y="2476500"/>
          <p14:tracePt t="132279" x="9245600" y="2451100"/>
          <p14:tracePt t="132296" x="9531350" y="2393950"/>
          <p14:tracePt t="132313" x="9728200" y="2381250"/>
          <p14:tracePt t="132329" x="9912350" y="2381250"/>
          <p14:tracePt t="132346" x="10140950" y="2406650"/>
          <p14:tracePt t="132349" x="10204450" y="2406650"/>
          <p14:tracePt t="132363" x="10407650" y="2406650"/>
          <p14:tracePt t="132366" x="10452100" y="2406650"/>
          <p14:tracePt t="132382" x="10572750" y="2374900"/>
          <p14:tracePt t="132386" x="10623550" y="2343150"/>
          <p14:tracePt t="132396" x="10655300" y="2311400"/>
          <p14:tracePt t="132413" x="10725150" y="2203450"/>
          <p14:tracePt t="132430" x="10775950" y="2120900"/>
          <p14:tracePt t="132446" x="10902950" y="2089150"/>
          <p14:tracePt t="132463" x="11144250" y="2082800"/>
          <p14:tracePt t="132479" x="11328400" y="2076450"/>
          <p14:tracePt t="132496" x="11372850" y="2057400"/>
          <p14:tracePt t="132512" x="11372850" y="2032000"/>
          <p14:tracePt t="132529" x="11347450" y="1955800"/>
          <p14:tracePt t="132546" x="11258550" y="1822450"/>
          <p14:tracePt t="132562" x="11201400" y="1739900"/>
          <p14:tracePt t="132579" x="11201400" y="1733550"/>
          <p14:tracePt t="132595" x="11201400" y="1727200"/>
          <p14:tracePt t="132612" x="11201400" y="1720850"/>
          <p14:tracePt t="132764" x="11201400" y="1727200"/>
          <p14:tracePt t="132927" x="11195050" y="1739900"/>
          <p14:tracePt t="132933" x="11163300" y="1765300"/>
          <p14:tracePt t="132946" x="10915650" y="1879600"/>
          <p14:tracePt t="132962" x="9607550" y="2184400"/>
          <p14:tracePt t="132979" x="7124700" y="2571750"/>
          <p14:tracePt t="132996" x="4140200" y="3149600"/>
          <p14:tracePt t="133012" x="730250" y="4006850"/>
          <p14:tracePt t="133038" x="8347075" y="4278313"/>
          <p14:tracePt t="133042" x="6259513" y="4427538"/>
          <p14:tracePt t="133045" x="5230813" y="4502150"/>
          <p14:tracePt t="133050" x="2414588" y="4681538"/>
          <p14:tracePt t="133053" x="1549400" y="4756150"/>
          <p14:tracePt t="133054" x="581025" y="4830763"/>
        </p14:tracePtLst>
      </p14:laserTraceLst>
    </p:ext>
  </p:extLs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A31EDDA2-3270-4110-99F5-DFE19BB5BA20}"/>
              </a:ext>
            </a:extLst>
          </p:cNvPr>
          <p:cNvSpPr>
            <a:spLocks noGrp="1"/>
          </p:cNvSpPr>
          <p:nvPr>
            <p:ph type="sldNum" sz="quarter" idx="12"/>
          </p:nvPr>
        </p:nvSpPr>
        <p:spPr/>
        <p:txBody>
          <a:bodyPr/>
          <a:lstStyle/>
          <a:p>
            <a:fld id="{5F621D59-0CA2-4DD2-8D96-0CE885F01961}" type="slidenum">
              <a:rPr lang="en-US" smtClean="0"/>
              <a:pPr/>
              <a:t>47</a:t>
            </a:fld>
            <a:endParaRPr lang="en-US"/>
          </a:p>
        </p:txBody>
      </p:sp>
      <p:sp>
        <p:nvSpPr>
          <p:cNvPr id="6" name="TextBox 5">
            <a:extLst>
              <a:ext uri="{FF2B5EF4-FFF2-40B4-BE49-F238E27FC236}">
                <a16:creationId xmlns:a16="http://schemas.microsoft.com/office/drawing/2014/main" id="{51BF0911-48E5-4F46-9E4E-EF836073DF55}"/>
              </a:ext>
            </a:extLst>
          </p:cNvPr>
          <p:cNvSpPr txBox="1"/>
          <p:nvPr/>
        </p:nvSpPr>
        <p:spPr>
          <a:xfrm>
            <a:off x="232913" y="4898498"/>
            <a:ext cx="11343736" cy="2031325"/>
          </a:xfrm>
          <a:prstGeom prst="rect">
            <a:avLst/>
          </a:prstGeom>
          <a:noFill/>
        </p:spPr>
        <p:txBody>
          <a:bodyPr wrap="square">
            <a:spAutoFit/>
          </a:bodyPr>
          <a:lstStyle/>
          <a:p>
            <a:pPr marL="164465">
              <a:spcBef>
                <a:spcPts val="95"/>
              </a:spcBef>
            </a:pPr>
            <a:r>
              <a:rPr kumimoji="0" lang="ru-RU" sz="1400" b="0" i="0" u="none" strike="noStrike" kern="1200" cap="none" spc="-5"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Пример схемы, сконструированной из элементарной для того, чтобы схематизировать одно из возможных применений информации для реализации функционирования системы (деятельности в системе) показан на Рис.</a:t>
            </a:r>
            <a:endParaRPr lang="en-US" sz="1400" dirty="0">
              <a:latin typeface="Times New Roman" panose="02020603050405020304" pitchFamily="18" charset="0"/>
              <a:cs typeface="Times New Roman" panose="02020603050405020304" pitchFamily="18" charset="0"/>
            </a:endParaRPr>
          </a:p>
          <a:p>
            <a:pPr marL="38100" marR="30480" indent="126365" algn="just">
              <a:spcBef>
                <a:spcPts val="30"/>
              </a:spcBef>
              <a:defRPr/>
            </a:pPr>
            <a:r>
              <a:rPr lang="ru-RU" sz="1400" dirty="0">
                <a:latin typeface="Times New Roman" panose="02020603050405020304" pitchFamily="18" charset="0"/>
                <a:cs typeface="Times New Roman" panose="02020603050405020304" pitchFamily="18" charset="0"/>
              </a:rPr>
              <a:t>Первые два действия - информационное действие мониторинга событий в среде</a:t>
            </a:r>
            <a:r>
              <a:rPr lang="en-US" sz="1400" dirty="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и</a:t>
            </a:r>
            <a:r>
              <a:rPr lang="en-US" sz="1400" dirty="0">
                <a:latin typeface="Times New Roman" panose="02020603050405020304" pitchFamily="18" charset="0"/>
                <a:cs typeface="Times New Roman" panose="02020603050405020304" pitchFamily="18" charset="0"/>
              </a:rPr>
              <a:t> </a:t>
            </a:r>
            <a:r>
              <a:rPr lang="ru-RU" sz="1400" dirty="0">
                <a:latin typeface="Times New Roman" panose="02020603050405020304" pitchFamily="18" charset="0"/>
                <a:cs typeface="Times New Roman" panose="02020603050405020304" pitchFamily="18" charset="0"/>
              </a:rPr>
              <a:t>информационное действие мониторинга событий в системе.</a:t>
            </a:r>
          </a:p>
          <a:p>
            <a:pPr marL="38100" marR="30480" indent="126365" algn="just">
              <a:spcBef>
                <a:spcPts val="30"/>
              </a:spcBef>
              <a:defRPr/>
            </a:pPr>
            <a:r>
              <a:rPr lang="ru-RU" sz="1400" dirty="0">
                <a:latin typeface="Times New Roman" panose="02020603050405020304" pitchFamily="18" charset="0"/>
                <a:cs typeface="Times New Roman" panose="02020603050405020304" pitchFamily="18" charset="0"/>
              </a:rPr>
              <a:t>Эти два информационных действия дают результаты, которые могут быть переданы последующему информационному действию,  систематически, с синхронизацией во времени с использованием элемента </a:t>
            </a:r>
            <a:r>
              <a:rPr lang="ru-RU" sz="1400" dirty="0" err="1">
                <a:latin typeface="Times New Roman" panose="02020603050405020304" pitchFamily="18" charset="0"/>
                <a:cs typeface="Times New Roman" panose="02020603050405020304" pitchFamily="18" charset="0"/>
              </a:rPr>
              <a:t>Syn</a:t>
            </a:r>
            <a:r>
              <a:rPr lang="ru-RU" sz="1400" dirty="0">
                <a:latin typeface="Times New Roman" panose="02020603050405020304" pitchFamily="18" charset="0"/>
                <a:cs typeface="Times New Roman" panose="02020603050405020304" pitchFamily="18" charset="0"/>
              </a:rPr>
              <a:t> диаграммы (например, с использованием циклограммы и поддерживающих такую модель вычислительных устройств).</a:t>
            </a:r>
          </a:p>
          <a:p>
            <a:pPr marL="38100" marR="30480" lvl="0" indent="126365" algn="just" defTabSz="457200" rtl="0" eaLnBrk="1" fontAlgn="auto" latinLnBrk="0" hangingPunct="1">
              <a:spcBef>
                <a:spcPts val="30"/>
              </a:spcBef>
              <a:spcAft>
                <a:spcPts val="0"/>
              </a:spcAft>
              <a:buClrTx/>
              <a:buSzTx/>
              <a:buFontTx/>
              <a:buNone/>
              <a:tabLst/>
              <a:defRPr/>
            </a:pPr>
            <a:r>
              <a:rPr kumimoji="0" lang="ru-RU"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rPr>
              <a:t>Результаты передаются информационному действию генерации предписаний по реализации действий. Это информационное действие генерирует прескриптивную информацию для действия по получению материальных эффектов, которое может быть сложным (например, может быть сетью технологических операций). </a:t>
            </a:r>
            <a:endParaRPr kumimoji="0" lang="en-US" sz="1400" b="0"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8" name="Рисунок 7">
            <a:extLst>
              <a:ext uri="{FF2B5EF4-FFF2-40B4-BE49-F238E27FC236}">
                <a16:creationId xmlns:a16="http://schemas.microsoft.com/office/drawing/2014/main" id="{8100A8D3-AD8A-4E72-AA0C-132C344B40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5351" y="136525"/>
            <a:ext cx="9723140" cy="4800610"/>
          </a:xfrm>
          <a:prstGeom prst="rect">
            <a:avLst/>
          </a:prstGeom>
        </p:spPr>
      </p:pic>
      <p:sp>
        <p:nvSpPr>
          <p:cNvPr id="9" name="Номер слайда 10">
            <a:extLst>
              <a:ext uri="{FF2B5EF4-FFF2-40B4-BE49-F238E27FC236}">
                <a16:creationId xmlns:a16="http://schemas.microsoft.com/office/drawing/2014/main" id="{A2FCA1E2-484B-4622-80BD-B21A158EEBE3}"/>
              </a:ext>
            </a:extLst>
          </p:cNvPr>
          <p:cNvSpPr txBox="1">
            <a:spLocks/>
          </p:cNvSpPr>
          <p:nvPr/>
        </p:nvSpPr>
        <p:spPr>
          <a:xfrm>
            <a:off x="11555888" y="58973"/>
            <a:ext cx="539552" cy="365125"/>
          </a:xfrm>
          <a:prstGeom prst="rect">
            <a:avLst/>
          </a:prstGeom>
          <a:ln w="28575">
            <a:solidFill>
              <a:schemeClr val="tx2">
                <a:lumMod val="75000"/>
              </a:schemeClr>
            </a:solid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fld id="{7B4BC4C2-BE9A-419C-9157-05944EBC3667}" type="slidenum">
              <a:rPr lang="ru-RU" sz="2400" b="1" smtClean="0">
                <a:solidFill>
                  <a:prstClr val="black"/>
                </a:solidFill>
                <a:latin typeface="Arial" pitchFamily="34" charset="0"/>
                <a:cs typeface="Arial" pitchFamily="34" charset="0"/>
              </a:rPr>
              <a:pPr algn="ctr">
                <a:defRPr/>
              </a:pPr>
              <a:t>47</a:t>
            </a:fld>
            <a:endParaRPr lang="ru-RU" sz="2400" b="1" dirty="0">
              <a:solidFill>
                <a:prstClr val="black"/>
              </a:solidFill>
              <a:latin typeface="Arial" pitchFamily="34" charset="0"/>
              <a:cs typeface="Arial" pitchFamily="34" charset="0"/>
            </a:endParaRPr>
          </a:p>
        </p:txBody>
      </p:sp>
      <p:sp>
        <p:nvSpPr>
          <p:cNvPr id="11" name="TextBox 10">
            <a:extLst>
              <a:ext uri="{FF2B5EF4-FFF2-40B4-BE49-F238E27FC236}">
                <a16:creationId xmlns:a16="http://schemas.microsoft.com/office/drawing/2014/main" id="{93D4C288-90E9-476D-9C16-729E3EEB9F3A}"/>
              </a:ext>
            </a:extLst>
          </p:cNvPr>
          <p:cNvSpPr txBox="1"/>
          <p:nvPr/>
        </p:nvSpPr>
        <p:spPr>
          <a:xfrm>
            <a:off x="3213847" y="58973"/>
            <a:ext cx="8221551" cy="369332"/>
          </a:xfrm>
          <a:prstGeom prst="rect">
            <a:avLst/>
          </a:prstGeom>
          <a:noFill/>
        </p:spPr>
        <p:txBody>
          <a:bodyPr wrap="square">
            <a:spAutoFit/>
          </a:bodyPr>
          <a:lstStyle/>
          <a:p>
            <a:r>
              <a:rPr lang="ru-RU" b="1" dirty="0"/>
              <a:t>Пример схемы использования информации при функционировании системы</a:t>
            </a:r>
          </a:p>
        </p:txBody>
      </p:sp>
      <p:sp>
        <p:nvSpPr>
          <p:cNvPr id="2" name="Овал 1">
            <a:extLst>
              <a:ext uri="{FF2B5EF4-FFF2-40B4-BE49-F238E27FC236}">
                <a16:creationId xmlns:a16="http://schemas.microsoft.com/office/drawing/2014/main" id="{D2D87C15-5E9E-5CD5-CDF9-39AB99870F84}"/>
              </a:ext>
            </a:extLst>
          </p:cNvPr>
          <p:cNvSpPr/>
          <p:nvPr/>
        </p:nvSpPr>
        <p:spPr>
          <a:xfrm>
            <a:off x="6332220" y="1615977"/>
            <a:ext cx="1280160" cy="1289833"/>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a:extLst>
              <a:ext uri="{FF2B5EF4-FFF2-40B4-BE49-F238E27FC236}">
                <a16:creationId xmlns:a16="http://schemas.microsoft.com/office/drawing/2014/main" id="{48B775A4-28F9-751D-283C-70849D10043A}"/>
              </a:ext>
            </a:extLst>
          </p:cNvPr>
          <p:cNvPicPr>
            <a:picLocks noChangeAspect="1"/>
          </p:cNvPicPr>
          <p:nvPr/>
        </p:nvPicPr>
        <p:blipFill>
          <a:blip r:embed="rId4"/>
          <a:stretch>
            <a:fillRect/>
          </a:stretch>
        </p:blipFill>
        <p:spPr>
          <a:xfrm>
            <a:off x="10720929" y="3710711"/>
            <a:ext cx="1475360" cy="1475360"/>
          </a:xfrm>
          <a:prstGeom prst="rect">
            <a:avLst/>
          </a:prstGeom>
        </p:spPr>
      </p:pic>
    </p:spTree>
    <p:extLst>
      <p:ext uri="{BB962C8B-B14F-4D97-AF65-F5344CB8AC3E}">
        <p14:creationId xmlns:p14="http://schemas.microsoft.com/office/powerpoint/2010/main" val="2599362161"/>
      </p:ext>
    </p:extLst>
  </p:cSld>
  <p:clrMapOvr>
    <a:masterClrMapping/>
  </p:clrMapOvr>
  <mc:AlternateContent xmlns:mc="http://schemas.openxmlformats.org/markup-compatibility/2006" xmlns:p14="http://schemas.microsoft.com/office/powerpoint/2010/main">
    <mc:Choice Requires="p14">
      <p:transition spd="slow" p14:dur="2000" advTm="76045"/>
    </mc:Choice>
    <mc:Fallback xmlns="">
      <p:transition spd="slow" advTm="76045"/>
    </mc:Fallback>
  </mc:AlternateContent>
  <p:extLst>
    <p:ext uri="{3A86A75C-4F4B-4683-9AE1-C65F6400EC91}">
      <p14:laserTraceLst xmlns:p14="http://schemas.microsoft.com/office/powerpoint/2010/main">
        <p14:tracePtLst>
          <p14:tracePt t="439" x="76200" y="2184400"/>
          <p14:tracePt t="444" x="228600" y="2184400"/>
          <p14:tracePt t="456" x="558800" y="2184400"/>
          <p14:tracePt t="473" x="1047750" y="2228850"/>
          <p14:tracePt t="476" x="1187450" y="2241550"/>
          <p14:tracePt t="490" x="1562100" y="2273300"/>
          <p14:tracePt t="497" x="1790700" y="2292350"/>
          <p14:tracePt t="506" x="2070100" y="2298700"/>
          <p14:tracePt t="511" x="2184400" y="2298700"/>
          <p14:tracePt t="523" x="2501900" y="2260600"/>
          <p14:tracePt t="531" x="2730500" y="2203450"/>
          <p14:tracePt t="539" x="2978150" y="2139950"/>
          <p14:tracePt t="546" x="3219450" y="2063750"/>
          <p14:tracePt t="556" x="3492500" y="1987550"/>
          <p14:tracePt t="561" x="3568700" y="1962150"/>
          <p14:tracePt t="573" x="3765550" y="1885950"/>
          <p14:tracePt t="578" x="3822700" y="1860550"/>
          <p14:tracePt t="589" x="3873500" y="1828800"/>
          <p14:tracePt t="606" x="3905250" y="1822450"/>
          <p14:tracePt t="623" x="3905250" y="1809750"/>
          <p14:tracePt t="640" x="3917950" y="1803400"/>
          <p14:tracePt t="656" x="3917950" y="1797050"/>
          <p14:tracePt t="673" x="3917950" y="1790700"/>
          <p14:tracePt t="1427" x="3924300" y="1790700"/>
          <p14:tracePt t="1497" x="3930650" y="1790700"/>
          <p14:tracePt t="1503" x="3943350" y="1790700"/>
          <p14:tracePt t="1511" x="3949700" y="1797050"/>
          <p14:tracePt t="1523" x="3968750" y="1797050"/>
          <p14:tracePt t="1539" x="3975100" y="1803400"/>
          <p14:tracePt t="2451" x="3962400" y="1803400"/>
          <p14:tracePt t="2458" x="3956050" y="1803400"/>
          <p14:tracePt t="2465" x="3924300" y="1790700"/>
          <p14:tracePt t="2473" x="3854450" y="1765300"/>
          <p14:tracePt t="2490" x="3644900" y="1689100"/>
          <p14:tracePt t="2506" x="3397250" y="1644650"/>
          <p14:tracePt t="2523" x="3213100" y="1682750"/>
          <p14:tracePt t="2541" x="2997200" y="1771650"/>
          <p14:tracePt t="2556" x="2762250" y="1866900"/>
          <p14:tracePt t="2573" x="2628900" y="1943100"/>
          <p14:tracePt t="2590" x="2546350" y="2063750"/>
          <p14:tracePt t="2606" x="2470150" y="2286000"/>
          <p14:tracePt t="2623" x="2393950" y="2489200"/>
          <p14:tracePt t="2640" x="2305050" y="2641600"/>
          <p14:tracePt t="2656" x="2235200" y="2781300"/>
          <p14:tracePt t="2673" x="2216150" y="2870200"/>
          <p14:tracePt t="2690" x="2235200" y="2952750"/>
          <p14:tracePt t="2706" x="2292350" y="3079750"/>
          <p14:tracePt t="2714" x="2311400" y="3124200"/>
          <p14:tracePt t="2723" x="2349500" y="3194050"/>
          <p14:tracePt t="2739" x="2432050" y="3359150"/>
          <p14:tracePt t="2756" x="2635250" y="3670300"/>
          <p14:tracePt t="2773" x="2971800" y="3956050"/>
          <p14:tracePt t="2789" x="3378200" y="4152900"/>
          <p14:tracePt t="2806" x="3784600" y="4273550"/>
          <p14:tracePt t="2823" x="4267200" y="4349750"/>
          <p14:tracePt t="2839" x="4711700" y="4406900"/>
          <p14:tracePt t="2856" x="5200650" y="4457700"/>
          <p14:tracePt t="2873" x="5657850" y="4514850"/>
          <p14:tracePt t="2889" x="6089650" y="4552950"/>
          <p14:tracePt t="2906" x="6508750" y="4572000"/>
          <p14:tracePt t="2922" x="6775450" y="4591050"/>
          <p14:tracePt t="2939" x="7010400" y="4622800"/>
          <p14:tracePt t="2956" x="7264400" y="4654550"/>
          <p14:tracePt t="2972" x="7473950" y="4692650"/>
          <p14:tracePt t="2989" x="7740650" y="4692650"/>
          <p14:tracePt t="3006" x="8058150" y="4660900"/>
          <p14:tracePt t="3012" x="8159750" y="4648200"/>
          <p14:tracePt t="3016" x="8235950" y="4635500"/>
          <p14:tracePt t="3022" x="8337550" y="4629150"/>
          <p14:tracePt t="3039" x="8610600" y="4610100"/>
          <p14:tracePt t="3055" x="8991600" y="4591050"/>
          <p14:tracePt t="3073" x="9442450" y="4578350"/>
          <p14:tracePt t="3091" x="9918700" y="4521200"/>
          <p14:tracePt t="3093" x="10026650" y="4502150"/>
          <p14:tracePt t="3107" x="10293350" y="4432300"/>
          <p14:tracePt t="3110" x="10401300" y="4394200"/>
          <p14:tracePt t="3122" x="10553700" y="4318000"/>
          <p14:tracePt t="3139" x="10680700" y="4216400"/>
          <p14:tracePt t="3156" x="10775950" y="4102100"/>
          <p14:tracePt t="3172" x="10883900" y="4006850"/>
          <p14:tracePt t="3189" x="11004550" y="3886200"/>
          <p14:tracePt t="3206" x="11131550" y="3714750"/>
          <p14:tracePt t="3222" x="11214100" y="3600450"/>
          <p14:tracePt t="3239" x="11245850" y="3479800"/>
          <p14:tracePt t="3256" x="11245850" y="3333750"/>
          <p14:tracePt t="3273" x="11245850" y="3213100"/>
          <p14:tracePt t="3289" x="11245850" y="3098800"/>
          <p14:tracePt t="3306" x="11245850" y="2933700"/>
          <p14:tracePt t="3323" x="11220450" y="2768600"/>
          <p14:tracePt t="3340" x="11125200" y="2622550"/>
          <p14:tracePt t="3356" x="10845800" y="2393950"/>
          <p14:tracePt t="3373" x="10344150" y="2133600"/>
          <p14:tracePt t="3389" x="9772650" y="1879600"/>
          <p14:tracePt t="3406" x="9245600" y="1682750"/>
          <p14:tracePt t="3423" x="8890000" y="1581150"/>
          <p14:tracePt t="3440" x="8597900" y="1492250"/>
          <p14:tracePt t="3456" x="8267700" y="1428750"/>
          <p14:tracePt t="3473" x="7886700" y="1377950"/>
          <p14:tracePt t="3489" x="7518400" y="1358900"/>
          <p14:tracePt t="3506" x="7156450" y="1352550"/>
          <p14:tracePt t="3522" x="6851650" y="1365250"/>
          <p14:tracePt t="3539" x="6508750" y="1365250"/>
          <p14:tracePt t="3556" x="6127750" y="1352550"/>
          <p14:tracePt t="3573" x="5689600" y="1358900"/>
          <p14:tracePt t="3589" x="5187950" y="1435100"/>
          <p14:tracePt t="3606" x="4654550" y="1555750"/>
          <p14:tracePt t="3622" x="4171950" y="1695450"/>
          <p14:tracePt t="3639" x="3816350" y="1822450"/>
          <p14:tracePt t="3655" x="3479800" y="1981200"/>
          <p14:tracePt t="3672" x="3111500" y="2222500"/>
          <p14:tracePt t="3689" x="2806700" y="2425700"/>
          <p14:tracePt t="3705" x="2540000" y="2590800"/>
          <p14:tracePt t="3722" x="2381250" y="2673350"/>
          <p14:tracePt t="3739" x="2317750" y="2711450"/>
          <p14:tracePt t="3755" x="2298700" y="2717800"/>
          <p14:tracePt t="3772" x="2292350" y="2724150"/>
          <p14:tracePt t="3789" x="2279650" y="2724150"/>
          <p14:tracePt t="3806" x="2241550" y="2743200"/>
          <p14:tracePt t="3823" x="2101850" y="2794000"/>
          <p14:tracePt t="3840" x="1911350" y="2838450"/>
          <p14:tracePt t="3843" x="1873250" y="2844800"/>
          <p14:tracePt t="3856" x="1784350" y="2851150"/>
          <p14:tracePt t="3859" x="1765300" y="2851150"/>
          <p14:tracePt t="3872" x="1701800" y="2851150"/>
          <p14:tracePt t="3889" x="1670050" y="2851150"/>
          <p14:tracePt t="3905" x="1625600" y="2838450"/>
          <p14:tracePt t="3922" x="1511300" y="2806700"/>
          <p14:tracePt t="3939" x="1301750" y="2717800"/>
          <p14:tracePt t="3956" x="1054100" y="2635250"/>
          <p14:tracePt t="3973" x="984250" y="2616200"/>
          <p14:tracePt t="4006" x="996950" y="2609850"/>
          <p14:tracePt t="4010" x="1016000" y="2597150"/>
          <p14:tracePt t="4022" x="1111250" y="2540000"/>
          <p14:tracePt t="4040" x="1377950" y="2368550"/>
          <p14:tracePt t="4056" x="1593850" y="2178050"/>
          <p14:tracePt t="4072" x="1733550" y="2032000"/>
          <p14:tracePt t="4089" x="1847850" y="2006600"/>
          <p14:tracePt t="4106" x="1949450" y="2063750"/>
          <p14:tracePt t="4122" x="2057400" y="2286000"/>
          <p14:tracePt t="4139" x="2152650" y="2463800"/>
          <p14:tracePt t="4143" x="2171700" y="2489200"/>
          <p14:tracePt t="4158" x="2279650" y="2597150"/>
          <p14:tracePt t="4160" x="2368550" y="2647950"/>
          <p14:tracePt t="4172" x="2647950" y="2762250"/>
          <p14:tracePt t="4189" x="3175000" y="2921000"/>
          <p14:tracePt t="4205" x="3689350" y="2997200"/>
          <p14:tracePt t="4222" x="4025900" y="2889250"/>
          <p14:tracePt t="4239" x="4159250" y="2609850"/>
          <p14:tracePt t="4243" x="4178300" y="2508250"/>
          <p14:tracePt t="4255" x="4191000" y="2159000"/>
          <p14:tracePt t="4272" x="3962400" y="1549400"/>
          <p14:tracePt t="4289" x="3638550" y="1117600"/>
          <p14:tracePt t="4306" x="3321050" y="850900"/>
          <p14:tracePt t="4322" x="3016250" y="711200"/>
          <p14:tracePt t="4340" x="2724150" y="666750"/>
          <p14:tracePt t="4343" x="2654300" y="654050"/>
          <p14:tracePt t="4356" x="2476500" y="635000"/>
          <p14:tracePt t="4373" x="2311400" y="635000"/>
          <p14:tracePt t="4389" x="2197100" y="698500"/>
          <p14:tracePt t="4405" x="2038350" y="838200"/>
          <p14:tracePt t="4423" x="1790700" y="1206500"/>
          <p14:tracePt t="4439" x="1447800" y="1733550"/>
          <p14:tracePt t="4456" x="1244600" y="2165350"/>
          <p14:tracePt t="4472" x="1250950" y="2368550"/>
          <p14:tracePt t="4489" x="1339850" y="2495550"/>
          <p14:tracePt t="4492" x="1371600" y="2520950"/>
          <p14:tracePt t="4506" x="1727200" y="2882900"/>
          <p14:tracePt t="4510" x="1917700" y="3086100"/>
          <p14:tracePt t="4522" x="2851150" y="4070350"/>
          <p14:tracePt t="4539" x="3613150" y="4819650"/>
          <p14:tracePt t="4544" x="3752850" y="4889500"/>
          <p14:tracePt t="4557" x="3867150" y="4889500"/>
          <p14:tracePt t="4573" x="3975100" y="4635500"/>
          <p14:tracePt t="4576" x="3987800" y="4540250"/>
          <p14:tracePt t="4590" x="3968750" y="4229100"/>
          <p14:tracePt t="4593" x="3930650" y="4108450"/>
          <p14:tracePt t="4605" x="3702050" y="3702050"/>
          <p14:tracePt t="4622" x="3054350" y="3041650"/>
          <p14:tracePt t="4639" x="2641600" y="2774950"/>
          <p14:tracePt t="4656" x="2527300" y="2755900"/>
          <p14:tracePt t="4672" x="2438400" y="2768600"/>
          <p14:tracePt t="4689" x="2336800" y="2794000"/>
          <p14:tracePt t="4706" x="2165350" y="2806700"/>
          <p14:tracePt t="4713" x="2038350" y="2813050"/>
          <p14:tracePt t="4715" x="2006600" y="2819400"/>
          <p14:tracePt t="4722" x="1885950" y="2844800"/>
          <p14:tracePt t="4739" x="1657350" y="2946400"/>
          <p14:tracePt t="4756" x="1397000" y="3143250"/>
          <p14:tracePt t="4773" x="1085850" y="3378200"/>
          <p14:tracePt t="4776" x="1035050" y="3409950"/>
          <p14:tracePt t="4789" x="939800" y="3498850"/>
          <p14:tracePt t="4806" x="914400" y="3575050"/>
          <p14:tracePt t="4822" x="958850" y="3683000"/>
          <p14:tracePt t="4839" x="1136650" y="3816350"/>
          <p14:tracePt t="4856" x="1409700" y="3949700"/>
          <p14:tracePt t="4873" x="1758950" y="4032250"/>
          <p14:tracePt t="4889" x="2076450" y="4019550"/>
          <p14:tracePt t="4905" x="2419350" y="3898900"/>
          <p14:tracePt t="4922" x="2870200" y="3733800"/>
          <p14:tracePt t="4939" x="3219450" y="3587750"/>
          <p14:tracePt t="4956" x="3422650" y="3486150"/>
          <p14:tracePt t="4973" x="3448050" y="3448050"/>
          <p14:tracePt t="4989" x="3422650" y="3416300"/>
          <p14:tracePt t="5011" x="3333750" y="3390900"/>
          <p14:tracePt t="5016" x="3276600" y="3390900"/>
          <p14:tracePt t="5022" x="3257550" y="3397250"/>
          <p14:tracePt t="5039" x="3244850" y="3422650"/>
          <p14:tracePt t="5055" x="3244850" y="3429000"/>
          <p14:tracePt t="5089" x="3263900" y="3429000"/>
          <p14:tracePt t="5106" x="3371850" y="3429000"/>
          <p14:tracePt t="5122" x="3657600" y="3448050"/>
          <p14:tracePt t="5139" x="4025900" y="3486150"/>
          <p14:tracePt t="5156" x="4349750" y="3511550"/>
          <p14:tracePt t="5172" x="4552950" y="3498850"/>
          <p14:tracePt t="5180" x="4629150" y="3460750"/>
          <p14:tracePt t="5189" x="4711700" y="3422650"/>
          <p14:tracePt t="5206" x="4978400" y="3251200"/>
          <p14:tracePt t="5222" x="5435600" y="2921000"/>
          <p14:tracePt t="5239" x="5886450" y="2533650"/>
          <p14:tracePt t="5256" x="6330950" y="2228850"/>
          <p14:tracePt t="5272" x="6661150" y="2076450"/>
          <p14:tracePt t="5292" x="6743700" y="2019300"/>
          <p14:tracePt t="5306" x="6756400" y="2000250"/>
          <p14:tracePt t="5322" x="6775450" y="1943100"/>
          <p14:tracePt t="5339" x="6775450" y="1841500"/>
          <p14:tracePt t="5355" x="6680200" y="1651000"/>
          <p14:tracePt t="5372" x="6432550" y="1466850"/>
          <p14:tracePt t="5389" x="6032500" y="1371600"/>
          <p14:tracePt t="5405" x="5511800" y="1371600"/>
          <p14:tracePt t="5422" x="5111750" y="1492250"/>
          <p14:tracePt t="5439" x="5022850" y="1581150"/>
          <p14:tracePt t="5457" x="5003800" y="1727200"/>
          <p14:tracePt t="5472" x="5003800" y="1917700"/>
          <p14:tracePt t="5489" x="4959350" y="2146300"/>
          <p14:tracePt t="5506" x="4883150" y="2381250"/>
          <p14:tracePt t="5522" x="4870450" y="2590800"/>
          <p14:tracePt t="5539" x="4921250" y="2749550"/>
          <p14:tracePt t="5556" x="4997450" y="2882900"/>
          <p14:tracePt t="5572" x="5086350" y="2952750"/>
          <p14:tracePt t="5589" x="5181600" y="3022600"/>
          <p14:tracePt t="5606" x="5372100" y="3098800"/>
          <p14:tracePt t="5622" x="5683250" y="3181350"/>
          <p14:tracePt t="5639" x="6019800" y="3219450"/>
          <p14:tracePt t="5655" x="6400800" y="3194050"/>
          <p14:tracePt t="5672" x="6781800" y="3060700"/>
          <p14:tracePt t="5689" x="6978650" y="2895600"/>
          <p14:tracePt t="5692" x="6997700" y="2863850"/>
          <p14:tracePt t="5706" x="7016750" y="2781300"/>
          <p14:tracePt t="5722" x="7016750" y="2743200"/>
          <p14:tracePt t="5739" x="7010400" y="2743200"/>
          <p14:tracePt t="5774" x="7016750" y="2743200"/>
          <p14:tracePt t="5789" x="7035800" y="2749550"/>
          <p14:tracePt t="5806" x="7042150" y="2755900"/>
          <p14:tracePt t="5842" x="7035800" y="2755900"/>
          <p14:tracePt t="5844" x="7029450" y="2755900"/>
          <p14:tracePt t="5855" x="7010400" y="2774950"/>
          <p14:tracePt t="5872" x="6965950" y="2806700"/>
          <p14:tracePt t="5889" x="6927850" y="2832100"/>
          <p14:tracePt t="5906" x="6896100" y="2857500"/>
          <p14:tracePt t="5910" x="6889750" y="2857500"/>
          <p14:tracePt t="5922" x="6858000" y="2876550"/>
          <p14:tracePt t="5939" x="6769100" y="2901950"/>
          <p14:tracePt t="5956" x="6508750" y="2901950"/>
          <p14:tracePt t="5972" x="6057900" y="2895600"/>
          <p14:tracePt t="5989" x="5784850" y="2927350"/>
          <p14:tracePt t="6285" x="5784850" y="2933700"/>
          <p14:tracePt t="6298" x="5791200" y="2940050"/>
          <p14:tracePt t="6335" x="5791200" y="2927350"/>
          <p14:tracePt t="6342" x="5797550" y="2921000"/>
          <p14:tracePt t="6355" x="5803900" y="2914650"/>
          <p14:tracePt t="6372" x="5810250" y="2908300"/>
          <p14:tracePt t="6389" x="5803900" y="2914650"/>
          <p14:tracePt t="6422" x="5797550" y="2921000"/>
          <p14:tracePt t="6427" x="5797550" y="2927350"/>
          <p14:tracePt t="6438" x="5791200" y="2927350"/>
          <p14:tracePt t="6456" x="5784850" y="2927350"/>
          <p14:tracePt t="6539" x="5784850" y="2921000"/>
          <p14:tracePt t="6545" x="5784850" y="2914650"/>
          <p14:tracePt t="6555" x="5784850" y="2901950"/>
          <p14:tracePt t="13640" x="5784850" y="2895600"/>
          <p14:tracePt t="14305" x="5784850" y="2889250"/>
          <p14:tracePt t="14308" x="5778500" y="2889250"/>
          <p14:tracePt t="14321" x="5695950" y="2813050"/>
          <p14:tracePt t="14338" x="5327650" y="2520950"/>
          <p14:tracePt t="14354" x="4794250" y="2032000"/>
          <p14:tracePt t="14371" x="4603750" y="1828800"/>
          <p14:tracePt t="14387" x="4584700" y="1778000"/>
          <p14:tracePt t="14405" x="4578350" y="1708150"/>
          <p14:tracePt t="14421" x="4559300" y="1638300"/>
          <p14:tracePt t="14438" x="4533900" y="1581150"/>
          <p14:tracePt t="14454" x="4457700" y="1555750"/>
          <p14:tracePt t="14471" x="4292600" y="1555750"/>
          <p14:tracePt t="14488" x="4044950" y="1574800"/>
          <p14:tracePt t="14504" x="3778250" y="1644650"/>
          <p14:tracePt t="14521" x="3549650" y="1720850"/>
          <p14:tracePt t="14524" x="3492500" y="1733550"/>
          <p14:tracePt t="14538" x="3289300" y="1809750"/>
          <p14:tracePt t="14554" x="2914650" y="1943100"/>
          <p14:tracePt t="14571" x="2647950" y="2044700"/>
          <p14:tracePt t="14588" x="2438400" y="2152650"/>
          <p14:tracePt t="14604" x="2209800" y="2266950"/>
          <p14:tracePt t="14621" x="2019300" y="2362200"/>
          <p14:tracePt t="14625" x="1968500" y="2381250"/>
          <p14:tracePt t="14638" x="1784350" y="2451100"/>
          <p14:tracePt t="14654" x="1517650" y="2540000"/>
          <p14:tracePt t="14672" x="1339850" y="2597150"/>
          <p14:tracePt t="14688" x="1219200" y="2660650"/>
          <p14:tracePt t="14690" x="1181100" y="2679700"/>
          <p14:tracePt t="14698" x="1111250" y="2717800"/>
          <p14:tracePt t="14704" x="1060450" y="2749550"/>
          <p14:tracePt t="14721" x="908050" y="2825750"/>
          <p14:tracePt t="14738" x="749300" y="2908300"/>
          <p14:tracePt t="14754" x="609600" y="3009900"/>
          <p14:tracePt t="14772" x="539750" y="3111500"/>
          <p14:tracePt t="14788" x="520700" y="3213100"/>
          <p14:tracePt t="14804" x="520700" y="3308350"/>
          <p14:tracePt t="14821" x="527050" y="3390900"/>
          <p14:tracePt t="14838" x="584200" y="3492500"/>
          <p14:tracePt t="14854" x="774700" y="3670300"/>
          <p14:tracePt t="14871" x="1104900" y="3848100"/>
          <p14:tracePt t="14888" x="1473200" y="4013200"/>
          <p14:tracePt t="14904" x="1758950" y="4133850"/>
          <p14:tracePt t="14921" x="1885950" y="4191000"/>
          <p14:tracePt t="14938" x="1993900" y="4210050"/>
          <p14:tracePt t="14955" x="2159000" y="4184650"/>
          <p14:tracePt t="14971" x="2381250" y="4102100"/>
          <p14:tracePt t="14987" x="2673350" y="3975100"/>
          <p14:tracePt t="15004" x="2997200" y="3860800"/>
          <p14:tracePt t="15022" x="3232150" y="3803650"/>
          <p14:tracePt t="15027" x="3321050" y="3797300"/>
          <p14:tracePt t="15037" x="3448050" y="3784600"/>
          <p14:tracePt t="15054" x="3683000" y="3752850"/>
          <p14:tracePt t="15071" x="3949700" y="3683000"/>
          <p14:tracePt t="15088" x="4273550" y="3587750"/>
          <p14:tracePt t="15104" x="4584700" y="3467100"/>
          <p14:tracePt t="15121" x="4813300" y="3403600"/>
          <p14:tracePt t="15138" x="5054600" y="3359150"/>
          <p14:tracePt t="15154" x="5340350" y="3340100"/>
          <p14:tracePt t="15171" x="5613400" y="3289300"/>
          <p14:tracePt t="15189" x="5911850" y="3162300"/>
          <p14:tracePt t="15204" x="6203950" y="2984500"/>
          <p14:tracePt t="15220" x="6419850" y="2787650"/>
          <p14:tracePt t="15237" x="6616700" y="2597150"/>
          <p14:tracePt t="15254" x="6838950" y="2381250"/>
          <p14:tracePt t="15271" x="7086600" y="2190750"/>
          <p14:tracePt t="15288" x="7346950" y="2006600"/>
          <p14:tracePt t="15306" x="7569200" y="1803400"/>
          <p14:tracePt t="15320" x="7664450" y="1625600"/>
          <p14:tracePt t="15338" x="7677150" y="1435100"/>
          <p14:tracePt t="15341" x="7670800" y="1377950"/>
          <p14:tracePt t="15354" x="7626350" y="1200150"/>
          <p14:tracePt t="15358" x="7600950" y="1155700"/>
          <p14:tracePt t="15371" x="7537450" y="1035050"/>
          <p14:tracePt t="15389" x="7366000" y="882650"/>
          <p14:tracePt t="15391" x="7315200" y="850900"/>
          <p14:tracePt t="15404" x="7054850" y="717550"/>
          <p14:tracePt t="15421" x="6686550" y="584200"/>
          <p14:tracePt t="15438" x="6210300" y="495300"/>
          <p14:tracePt t="15454" x="5575300" y="412750"/>
          <p14:tracePt t="15471" x="5041900" y="374650"/>
          <p14:tracePt t="15488" x="4616450" y="361950"/>
          <p14:tracePt t="15504" x="4254500" y="361950"/>
          <p14:tracePt t="15521" x="3956050" y="374650"/>
          <p14:tracePt t="15537" x="3644900" y="387350"/>
          <p14:tracePt t="15554" x="3302000" y="406400"/>
          <p14:tracePt t="15571" x="3067050" y="412750"/>
          <p14:tracePt t="15588" x="2914650" y="438150"/>
          <p14:tracePt t="15604" x="2794000" y="482600"/>
          <p14:tracePt t="15608" x="2768600" y="488950"/>
          <p14:tracePt t="15622" x="2730500" y="508000"/>
          <p14:tracePt t="15638" x="2698750" y="527050"/>
          <p14:tracePt t="15654" x="2647950" y="546100"/>
          <p14:tracePt t="15671" x="2603500" y="577850"/>
          <p14:tracePt t="15687" x="2584450" y="596900"/>
          <p14:tracePt t="15704" x="2571750" y="609600"/>
          <p14:tracePt t="15721" x="2552700" y="622300"/>
          <p14:tracePt t="15738" x="2514600" y="647700"/>
          <p14:tracePt t="15754" x="2451100" y="704850"/>
          <p14:tracePt t="15771" x="2393950" y="774700"/>
          <p14:tracePt t="15788" x="2349500" y="863600"/>
          <p14:tracePt t="15804" x="2286000" y="977900"/>
          <p14:tracePt t="15821" x="2247900" y="1054100"/>
          <p14:tracePt t="15838" x="2228850" y="1092200"/>
          <p14:tracePt t="15855" x="2222500" y="1130300"/>
          <p14:tracePt t="15871" x="2222500" y="1181100"/>
          <p14:tracePt t="15887" x="2222500" y="1250950"/>
          <p14:tracePt t="15904" x="2222500" y="1333500"/>
          <p14:tracePt t="15921" x="2222500" y="1365250"/>
          <p14:tracePt t="15937" x="2222500" y="1377950"/>
          <p14:tracePt t="15954" x="2222500" y="1384300"/>
          <p14:tracePt t="15987" x="2228850" y="1428750"/>
          <p14:tracePt t="16004" x="2247900" y="1517650"/>
          <p14:tracePt t="16021" x="2273300" y="1600200"/>
          <p14:tracePt t="16025" x="2279650" y="1612900"/>
          <p14:tracePt t="16037" x="2292350" y="1644650"/>
          <p14:tracePt t="16054" x="2324100" y="1663700"/>
          <p14:tracePt t="16071" x="2381250" y="1695450"/>
          <p14:tracePt t="16087" x="2520950" y="1746250"/>
          <p14:tracePt t="16104" x="2762250" y="1854200"/>
          <p14:tracePt t="16121" x="2978150" y="1962150"/>
          <p14:tracePt t="16137" x="3124200" y="2044700"/>
          <p14:tracePt t="16154" x="3200400" y="2101850"/>
          <p14:tracePt t="16170" x="3213100" y="2120900"/>
          <p14:tracePt t="17097" x="3213100" y="2114550"/>
          <p14:tracePt t="17101" x="3219450" y="2114550"/>
          <p14:tracePt t="17111" x="3238500" y="2114550"/>
          <p14:tracePt t="17114" x="3251200" y="2108200"/>
          <p14:tracePt t="17121" x="3263900" y="2108200"/>
          <p14:tracePt t="17137" x="3276600" y="2101850"/>
          <p14:tracePt t="17170" x="3276600" y="2095500"/>
          <p14:tracePt t="17234" x="3282950" y="2095500"/>
          <p14:tracePt t="17237" x="3282950" y="2089150"/>
          <p14:tracePt t="17254" x="3295650" y="2070100"/>
          <p14:tracePt t="17271" x="3321050" y="2025650"/>
          <p14:tracePt t="17291" x="3327400" y="1974850"/>
          <p14:tracePt t="17304" x="3251200" y="1898650"/>
          <p14:tracePt t="17308" x="3219450" y="1879600"/>
          <p14:tracePt t="17321" x="3098800" y="1816100"/>
          <p14:tracePt t="17338" x="2952750" y="1758950"/>
          <p14:tracePt t="17354" x="2895600" y="1733550"/>
          <p14:tracePt t="17370" x="2882900" y="1714500"/>
          <p14:tracePt t="17387" x="2876550" y="1689100"/>
          <p14:tracePt t="17404" x="2857500" y="1644650"/>
          <p14:tracePt t="17421" x="2832100" y="1593850"/>
          <p14:tracePt t="17437" x="2813050" y="1562100"/>
          <p14:tracePt t="17454" x="2787650" y="1530350"/>
          <p14:tracePt t="17471" x="2787650" y="1524000"/>
          <p14:tracePt t="17474" x="2781300" y="1524000"/>
          <p14:tracePt t="17504" x="2755900" y="1517650"/>
          <p14:tracePt t="17507" x="2749550" y="1517650"/>
          <p14:tracePt t="17521" x="2667000" y="1511300"/>
          <p14:tracePt t="17525" x="2647950" y="1511300"/>
          <p14:tracePt t="17537" x="2559050" y="1498600"/>
          <p14:tracePt t="17540" x="2552700" y="1498600"/>
          <p14:tracePt t="17553" x="2501900" y="1498600"/>
          <p14:tracePt t="17853" x="2508250" y="1498600"/>
          <p14:tracePt t="17856" x="2520950" y="1511300"/>
          <p14:tracePt t="17870" x="2622550" y="1574800"/>
          <p14:tracePt t="17887" x="2774950" y="1644650"/>
          <p14:tracePt t="17904" x="2870200" y="1689100"/>
          <p14:tracePt t="17920" x="2882900" y="1701800"/>
          <p14:tracePt t="17937" x="2895600" y="1720850"/>
          <p14:tracePt t="17954" x="2997200" y="1911350"/>
          <p14:tracePt t="17970" x="3194050" y="2190750"/>
          <p14:tracePt t="17988" x="3403600" y="2444750"/>
          <p14:tracePt t="18004" x="3581400" y="2622550"/>
          <p14:tracePt t="18014" x="3600450" y="2641600"/>
          <p14:tracePt t="18032" x="3606800" y="2641600"/>
          <p14:tracePt t="18063" x="3613150" y="2641600"/>
          <p14:tracePt t="18079" x="3619500" y="2641600"/>
          <p14:tracePt t="18087" x="3625850" y="2641600"/>
          <p14:tracePt t="18091" x="3625850" y="2635250"/>
          <p14:tracePt t="18104" x="3638550" y="2609850"/>
          <p14:tracePt t="18121" x="3676650" y="2565400"/>
          <p14:tracePt t="18137" x="3702050" y="2533650"/>
          <p14:tracePt t="18154" x="3727450" y="2514600"/>
          <p14:tracePt t="18170" x="3746500" y="2495550"/>
          <p14:tracePt t="18187" x="3784600" y="2470150"/>
          <p14:tracePt t="18204" x="3854450" y="2432050"/>
          <p14:tracePt t="18220" x="4006850" y="2381250"/>
          <p14:tracePt t="18237" x="4146550" y="2355850"/>
          <p14:tracePt t="18254" x="4203700" y="2349500"/>
          <p14:tracePt t="18287" x="4210050" y="2355850"/>
          <p14:tracePt t="18305" x="4235450" y="2425700"/>
          <p14:tracePt t="18321" x="4279900" y="2533650"/>
          <p14:tracePt t="18337" x="4368800" y="2641600"/>
          <p14:tracePt t="18341" x="4387850" y="2654300"/>
          <p14:tracePt t="18354" x="4425950" y="2673350"/>
          <p14:tracePt t="18398" x="4432300" y="2698750"/>
          <p14:tracePt t="18404" x="4432300" y="2717800"/>
          <p14:tracePt t="18420" x="4438650" y="2914650"/>
          <p14:tracePt t="18437" x="4432300" y="3206750"/>
          <p14:tracePt t="18454" x="4419600" y="3441700"/>
          <p14:tracePt t="18470" x="4419600" y="3524250"/>
          <p14:tracePt t="18508" x="4419600" y="3517900"/>
          <p14:tracePt t="18520" x="4419600" y="3479800"/>
          <p14:tracePt t="18537" x="4419600" y="3409950"/>
          <p14:tracePt t="18554" x="4425950" y="3371850"/>
          <p14:tracePt t="18571" x="4438650" y="3327400"/>
          <p14:tracePt t="18587" x="4451350" y="3302000"/>
          <p14:tracePt t="18604" x="4457700" y="3276600"/>
          <p14:tracePt t="18620" x="4457700" y="3225800"/>
          <p14:tracePt t="18637" x="4457700" y="3181350"/>
          <p14:tracePt t="18654" x="4457700" y="3105150"/>
          <p14:tracePt t="18670" x="4457700" y="2997200"/>
          <p14:tracePt t="18688" x="4451350" y="2857500"/>
          <p14:tracePt t="18704" x="4445000" y="2743200"/>
          <p14:tracePt t="18720" x="4445000" y="2686050"/>
          <p14:tracePt t="18737" x="4445000" y="2667000"/>
          <p14:tracePt t="18754" x="4445000" y="2660650"/>
          <p14:tracePt t="18770" x="4451350" y="2660650"/>
          <p14:tracePt t="18803" x="4457700" y="2660650"/>
          <p14:tracePt t="18889" x="4457700" y="2654300"/>
          <p14:tracePt t="18900" x="4464050" y="2647950"/>
          <p14:tracePt t="18904" x="4464050" y="2641600"/>
          <p14:tracePt t="18920" x="4470400" y="2628900"/>
          <p14:tracePt t="18937" x="4476750" y="2616200"/>
          <p14:tracePt t="21477" x="4476750" y="2622550"/>
          <p14:tracePt t="21481" x="4476750" y="2641600"/>
          <p14:tracePt t="21487" x="4457700" y="2673350"/>
          <p14:tracePt t="21504" x="4318000" y="2857500"/>
          <p14:tracePt t="21520" x="4006850" y="3130550"/>
          <p14:tracePt t="21536" x="3530600" y="3435350"/>
          <p14:tracePt t="21553" x="2946400" y="3829050"/>
          <p14:tracePt t="21570" x="2451100" y="4165600"/>
          <p14:tracePt t="21586" x="2235200" y="4349750"/>
          <p14:tracePt t="21603" x="2044700" y="4508500"/>
          <p14:tracePt t="21620" x="1803400" y="4679950"/>
          <p14:tracePt t="21636" x="1568450" y="4800600"/>
          <p14:tracePt t="21653" x="1371600" y="4902200"/>
          <p14:tracePt t="21670" x="1155700" y="5010150"/>
          <p14:tracePt t="21687" x="977900" y="5092700"/>
          <p14:tracePt t="21704" x="787400" y="5200650"/>
          <p14:tracePt t="21723" x="603250" y="5321300"/>
          <p14:tracePt t="21736" x="444500" y="5422900"/>
          <p14:tracePt t="21739" x="419100" y="5441950"/>
          <p14:tracePt t="21754" x="266700" y="5562600"/>
          <p14:tracePt t="21758" x="190500" y="5626100"/>
          <p14:tracePt t="21770" x="69850" y="5740400"/>
          <p14:tracePt t="22200" x="12700" y="5892800"/>
          <p14:tracePt t="22204" x="38100" y="5886450"/>
          <p14:tracePt t="22220" x="184150" y="5835650"/>
          <p14:tracePt t="22237" x="311150" y="5765800"/>
          <p14:tracePt t="22253" x="463550" y="5689600"/>
          <p14:tracePt t="22270" x="704850" y="5632450"/>
          <p14:tracePt t="22287" x="1003300" y="5594350"/>
          <p14:tracePt t="22303" x="1320800" y="5537200"/>
          <p14:tracePt t="22320" x="1568450" y="5480050"/>
          <p14:tracePt t="22337" x="1631950" y="5441950"/>
          <p14:tracePt t="22354" x="1644650" y="5429250"/>
          <p14:tracePt t="22370" x="1651000" y="5429250"/>
          <p14:tracePt t="22403" x="1676400" y="5441950"/>
          <p14:tracePt t="22407" x="1682750" y="5441950"/>
          <p14:tracePt t="22420" x="1714500" y="5448300"/>
          <p14:tracePt t="22436" x="1809750" y="5448300"/>
          <p14:tracePt t="22453" x="1955800" y="5448300"/>
          <p14:tracePt t="22469" x="2133600" y="5448300"/>
          <p14:tracePt t="22486" x="2286000" y="5454650"/>
          <p14:tracePt t="22503" x="2330450" y="5454650"/>
          <p14:tracePt t="22548" x="2330450" y="5448300"/>
          <p14:tracePt t="22553" x="2324100" y="5441950"/>
          <p14:tracePt t="22570" x="2311400" y="5435600"/>
          <p14:tracePt t="22603" x="2311400" y="5410200"/>
          <p14:tracePt t="22620" x="2311400" y="5372100"/>
          <p14:tracePt t="22637" x="2286000" y="5314950"/>
          <p14:tracePt t="22653" x="2247900" y="5251450"/>
          <p14:tracePt t="22670" x="2197100" y="5156200"/>
          <p14:tracePt t="22687" x="2133600" y="5029200"/>
          <p14:tracePt t="22703" x="2057400" y="4857750"/>
          <p14:tracePt t="22719" x="1936750" y="4603750"/>
          <p14:tracePt t="22737" x="1803400" y="4368800"/>
          <p14:tracePt t="22753" x="1727200" y="4210050"/>
          <p14:tracePt t="22757" x="1714500" y="4178300"/>
          <p14:tracePt t="22762" x="1695450" y="4146550"/>
          <p14:tracePt t="22770" x="1682750" y="4121150"/>
          <p14:tracePt t="22788" x="1670050" y="4095750"/>
          <p14:tracePt t="22805" x="1670050" y="4076700"/>
          <p14:tracePt t="22820" x="1670050" y="4051300"/>
          <p14:tracePt t="22836" x="1670050" y="4044950"/>
          <p14:tracePt t="22899" x="1670050" y="4038600"/>
          <p14:tracePt t="22904" x="1670050" y="4032250"/>
          <p14:tracePt t="22909" x="1670050" y="4019550"/>
          <p14:tracePt t="22920" x="1670050" y="4000500"/>
          <p14:tracePt t="22936" x="1682750" y="3968750"/>
          <p14:tracePt t="22953" x="1689100" y="3949700"/>
          <p14:tracePt t="22970" x="1701800" y="3924300"/>
          <p14:tracePt t="22987" x="1714500" y="3879850"/>
          <p14:tracePt t="23004" x="1746250" y="3797300"/>
          <p14:tracePt t="23020" x="1765300" y="3727450"/>
          <p14:tracePt t="23024" x="1765300" y="3702050"/>
          <p14:tracePt t="23036" x="1765300" y="3689350"/>
          <p14:tracePt t="23053" x="1765300" y="3683000"/>
          <p14:tracePt t="23086" x="1746250" y="3708400"/>
          <p14:tracePt t="23164" x="1739900" y="3708400"/>
          <p14:tracePt t="23170" x="1739900" y="3702050"/>
          <p14:tracePt t="23174" x="1739900" y="3695700"/>
          <p14:tracePt t="23186" x="1727200" y="3676650"/>
          <p14:tracePt t="23203" x="1714500" y="3657600"/>
          <p14:tracePt t="23220" x="1708150" y="3613150"/>
          <p14:tracePt t="23236" x="1720850" y="3517900"/>
          <p14:tracePt t="23253" x="1733550" y="3397250"/>
          <p14:tracePt t="23270" x="1746250" y="3282950"/>
          <p14:tracePt t="23287" x="1765300" y="3149600"/>
          <p14:tracePt t="23303" x="1822450" y="2984500"/>
          <p14:tracePt t="23320" x="1905000" y="2774950"/>
          <p14:tracePt t="23337" x="1968500" y="2628900"/>
          <p14:tracePt t="23353" x="1993900" y="2584450"/>
          <p14:tracePt t="23357" x="2000250" y="2584450"/>
          <p14:tracePt t="23370" x="2000250" y="2578100"/>
          <p14:tracePt t="23536" x="2000250" y="2571750"/>
          <p14:tracePt t="23542" x="2000250" y="2565400"/>
          <p14:tracePt t="23553" x="2006600" y="2533650"/>
          <p14:tracePt t="23570" x="2032000" y="2463800"/>
          <p14:tracePt t="23587" x="2051050" y="2432050"/>
          <p14:tracePt t="23603" x="2051050" y="2419350"/>
          <p14:tracePt t="23642" x="2057400" y="2419350"/>
          <p14:tracePt t="23653" x="2063750" y="2393950"/>
          <p14:tracePt t="23670" x="2139950" y="2286000"/>
          <p14:tracePt t="23686" x="2247900" y="2082800"/>
          <p14:tracePt t="23703" x="2311400" y="1924050"/>
          <p14:tracePt t="23719" x="2349500" y="1841500"/>
          <p14:tracePt t="23736" x="2355850" y="1822450"/>
          <p14:tracePt t="23784" x="2362200" y="1822450"/>
          <p14:tracePt t="23790" x="2368550" y="1816100"/>
          <p14:tracePt t="23804" x="2387600" y="1797050"/>
          <p14:tracePt t="23820" x="2406650" y="1778000"/>
          <p14:tracePt t="23837" x="2413000" y="1765300"/>
          <p14:tracePt t="23853" x="2413000" y="1758950"/>
          <p14:tracePt t="29202" x="2413000" y="1752600"/>
          <p14:tracePt t="29208" x="2393950" y="1752600"/>
          <p14:tracePt t="29219" x="2368550" y="1733550"/>
          <p14:tracePt t="29235" x="2368550" y="1727200"/>
          <p14:tracePt t="29269" x="2368550" y="1739900"/>
          <p14:tracePt t="29286" x="2362200" y="1885950"/>
          <p14:tracePt t="29302" x="2311400" y="2228850"/>
          <p14:tracePt t="29318" x="2298700" y="2559050"/>
          <p14:tracePt t="29336" x="2305050" y="2844800"/>
          <p14:tracePt t="29352" x="2324100" y="3130550"/>
          <p14:tracePt t="29369" x="2324100" y="3327400"/>
          <p14:tracePt t="29385" x="2311400" y="3467100"/>
          <p14:tracePt t="29402" x="2305050" y="3600450"/>
          <p14:tracePt t="29419" x="2305050" y="3721100"/>
          <p14:tracePt t="29436" x="2336800" y="3797300"/>
          <p14:tracePt t="29452" x="2355850" y="3810000"/>
          <p14:tracePt t="29469" x="2374900" y="3816350"/>
          <p14:tracePt t="29486" x="2400300" y="3816350"/>
          <p14:tracePt t="29488" x="2406650" y="3816350"/>
          <p14:tracePt t="29503" x="2419350" y="3816350"/>
          <p14:tracePt t="29519" x="2425700" y="3810000"/>
          <p14:tracePt t="29626" x="2432050" y="3810000"/>
          <p14:tracePt t="36232" x="2444750" y="3810000"/>
          <p14:tracePt t="36237" x="2451100" y="3810000"/>
          <p14:tracePt t="36252" x="2679700" y="3771900"/>
          <p14:tracePt t="36268" x="3282950" y="3606800"/>
          <p14:tracePt t="36284" x="3987800" y="3549650"/>
          <p14:tracePt t="36302" x="4673600" y="3486150"/>
          <p14:tracePt t="36318" x="5276850" y="3365500"/>
          <p14:tracePt t="36335" x="5657850" y="3276600"/>
          <p14:tracePt t="36352" x="5873750" y="3232150"/>
          <p14:tracePt t="36368" x="5981700" y="3206750"/>
          <p14:tracePt t="36386" x="5994400" y="3187700"/>
          <p14:tracePt t="36402" x="6007100" y="3175000"/>
          <p14:tracePt t="36418" x="6007100" y="3149600"/>
          <p14:tracePt t="36435" x="6019800" y="3130550"/>
          <p14:tracePt t="36451" x="6019800" y="3124200"/>
          <p14:tracePt t="36560" x="6032500" y="3111500"/>
          <p14:tracePt t="36565" x="6032500" y="3092450"/>
          <p14:tracePt t="36572" x="6051550" y="3041650"/>
          <p14:tracePt t="36584" x="6083300" y="2946400"/>
          <p14:tracePt t="36602" x="6127750" y="2832100"/>
          <p14:tracePt t="36618" x="6172200" y="2736850"/>
          <p14:tracePt t="36634" x="6203950" y="2673350"/>
          <p14:tracePt t="36651" x="6223000" y="2635250"/>
          <p14:tracePt t="36668" x="6261100" y="2559050"/>
          <p14:tracePt t="36684" x="6324600" y="2444750"/>
          <p14:tracePt t="36701" x="6381750" y="2336800"/>
          <p14:tracePt t="36718" x="6419850" y="2273300"/>
          <p14:tracePt t="36734" x="6419850" y="2254250"/>
          <p14:tracePt t="36767" x="6419850" y="2247900"/>
          <p14:tracePt t="39781" x="6426200" y="2247900"/>
          <p14:tracePt t="39841" x="6419850" y="2247900"/>
          <p14:tracePt t="39846" x="6388100" y="2254250"/>
          <p14:tracePt t="39851" x="6356350" y="2266950"/>
          <p14:tracePt t="39867" x="6032500" y="2400300"/>
          <p14:tracePt t="39884" x="5632450" y="2667000"/>
          <p14:tracePt t="39901" x="5340350" y="2978150"/>
          <p14:tracePt t="39918" x="5124450" y="3168650"/>
          <p14:tracePt t="39934" x="4889500" y="3314700"/>
          <p14:tracePt t="39951" x="4502150" y="3486150"/>
          <p14:tracePt t="39968" x="4006850" y="3632200"/>
          <p14:tracePt t="39984" x="3536950" y="3803650"/>
          <p14:tracePt t="40001" x="3213100" y="3962400"/>
          <p14:tracePt t="40018" x="3022600" y="4019550"/>
          <p14:tracePt t="40034" x="2914650" y="4044950"/>
          <p14:tracePt t="40051" x="2876550" y="4102100"/>
          <p14:tracePt t="40067" x="2851150" y="4235450"/>
          <p14:tracePt t="40084" x="2813050" y="4419600"/>
          <p14:tracePt t="40102" x="2781300" y="4533900"/>
          <p14:tracePt t="40117" x="2774950" y="4578350"/>
          <p14:tracePt t="40151" x="2787650" y="4565650"/>
          <p14:tracePt t="40168" x="2832100" y="4540250"/>
          <p14:tracePt t="40184" x="3009900" y="4572000"/>
          <p14:tracePt t="40201" x="3289300" y="4749800"/>
          <p14:tracePt t="40217" x="3467100" y="4921250"/>
          <p14:tracePt t="40234" x="3556000" y="4997450"/>
          <p14:tracePt t="40251" x="3619500" y="5016500"/>
          <p14:tracePt t="40268" x="3689350" y="5003800"/>
          <p14:tracePt t="40284" x="3752850" y="4946650"/>
          <p14:tracePt t="40301" x="3784600" y="4883150"/>
          <p14:tracePt t="40318" x="3841750" y="4857750"/>
          <p14:tracePt t="40334" x="4019550" y="4851400"/>
          <p14:tracePt t="40357" x="4286250" y="4864100"/>
          <p14:tracePt t="40369" x="4349750" y="4851400"/>
          <p14:tracePt t="40384" x="4464050" y="4787900"/>
          <p14:tracePt t="40401" x="4565650" y="4711700"/>
          <p14:tracePt t="40418" x="4654550" y="4622800"/>
          <p14:tracePt t="40434" x="4686300" y="4578350"/>
          <p14:tracePt t="40450" x="4686300" y="4572000"/>
          <p14:tracePt t="40486" x="4679950" y="4572000"/>
          <p14:tracePt t="40501" x="4641850" y="4533900"/>
          <p14:tracePt t="40517" x="4495800" y="4432300"/>
          <p14:tracePt t="40534" x="4324350" y="4349750"/>
          <p14:tracePt t="40551" x="4267200" y="4381500"/>
          <p14:tracePt t="40567" x="4210050" y="4457700"/>
          <p14:tracePt t="40584" x="4121150" y="4540250"/>
          <p14:tracePt t="40601" x="4076700" y="4572000"/>
          <p14:tracePt t="40617" x="4044950" y="4591050"/>
          <p14:tracePt t="40634" x="4032250" y="4603750"/>
          <p14:tracePt t="40651" x="4025900" y="4616450"/>
          <p14:tracePt t="40667" x="4006850" y="4641850"/>
          <p14:tracePt t="40684" x="4000500" y="4686300"/>
          <p14:tracePt t="40701" x="4000500" y="4737100"/>
          <p14:tracePt t="40717" x="4006850" y="4781550"/>
          <p14:tracePt t="40734" x="4019550" y="4826000"/>
          <p14:tracePt t="40751" x="4038600" y="4883150"/>
          <p14:tracePt t="40767" x="4083050" y="4959350"/>
          <p14:tracePt t="40784" x="4178300" y="5041900"/>
          <p14:tracePt t="40800" x="4324350" y="5073650"/>
          <p14:tracePt t="40817" x="4521200" y="5080000"/>
          <p14:tracePt t="40834" x="4806950" y="5073650"/>
          <p14:tracePt t="40850" x="4997450" y="5067300"/>
          <p14:tracePt t="40853" x="5010150" y="5067300"/>
          <p14:tracePt t="40867" x="5099050" y="5067300"/>
          <p14:tracePt t="40870" x="5124450" y="5067300"/>
          <p14:tracePt t="40884" x="5200650" y="5067300"/>
          <p14:tracePt t="40901" x="5302250" y="5029200"/>
          <p14:tracePt t="40917" x="5403850" y="4953000"/>
          <p14:tracePt t="40934" x="5461000" y="4851400"/>
          <p14:tracePt t="40950" x="5480050" y="4787900"/>
          <p14:tracePt t="40967" x="5480050" y="4756150"/>
          <p14:tracePt t="40984" x="5473700" y="4718050"/>
          <p14:tracePt t="41001" x="5467350" y="4673600"/>
          <p14:tracePt t="41017" x="5467350" y="4648200"/>
          <p14:tracePt t="41035" x="5467350" y="4635500"/>
          <p14:tracePt t="41074" x="5467350" y="4629150"/>
          <p14:tracePt t="41083" x="5454650" y="4622800"/>
          <p14:tracePt t="41101" x="5410200" y="4584700"/>
          <p14:tracePt t="41117" x="5334000" y="4527550"/>
          <p14:tracePt t="41134" x="5302250" y="4514850"/>
          <p14:tracePt t="41150" x="5295900" y="4514850"/>
          <p14:tracePt t="41168" x="5283200" y="4527550"/>
          <p14:tracePt t="41184" x="5213350" y="4533900"/>
          <p14:tracePt t="41200" x="5092700" y="4533900"/>
          <p14:tracePt t="41217" x="4940300" y="4527550"/>
          <p14:tracePt t="41234" x="4787900" y="4508500"/>
          <p14:tracePt t="41251" x="4692650" y="4502150"/>
          <p14:tracePt t="41267" x="4597400" y="4502150"/>
          <p14:tracePt t="41284" x="4527550" y="4502150"/>
          <p14:tracePt t="41542" x="4527550" y="4495800"/>
          <p14:tracePt t="44246" x="4533900" y="4495800"/>
          <p14:tracePt t="44258" x="4552950" y="4483100"/>
          <p14:tracePt t="44263" x="4572000" y="4470400"/>
          <p14:tracePt t="44267" x="4597400" y="4457700"/>
          <p14:tracePt t="44283" x="4718050" y="4311650"/>
          <p14:tracePt t="44300" x="4895850" y="4038600"/>
          <p14:tracePt t="44317" x="5124450" y="3702050"/>
          <p14:tracePt t="44335" x="5403850" y="3270250"/>
          <p14:tracePt t="44338" x="5473700" y="3168650"/>
          <p14:tracePt t="44350" x="5664200" y="2889250"/>
          <p14:tracePt t="44367" x="5905500" y="2546350"/>
          <p14:tracePt t="44383" x="6096000" y="2279650"/>
          <p14:tracePt t="44400" x="6235700" y="2057400"/>
          <p14:tracePt t="44416" x="6286500" y="1955800"/>
          <p14:tracePt t="44434" x="6292850" y="1905000"/>
          <p14:tracePt t="44450" x="6273800" y="1866900"/>
          <p14:tracePt t="44468" x="6235700" y="1841500"/>
          <p14:tracePt t="44472" x="6210300" y="1822450"/>
          <p14:tracePt t="44485" x="6191250" y="1803400"/>
          <p14:tracePt t="44500" x="6191250" y="1778000"/>
          <p14:tracePt t="44517" x="6191250" y="1758950"/>
          <p14:tracePt t="44533" x="6184900" y="1733550"/>
          <p14:tracePt t="44550" x="6184900" y="1720850"/>
          <p14:tracePt t="44583" x="6184900" y="1714500"/>
          <p14:tracePt t="44600" x="6197600" y="1670050"/>
          <p14:tracePt t="44617" x="6223000" y="1631950"/>
          <p14:tracePt t="44635" x="6235700" y="1600200"/>
          <p14:tracePt t="44650" x="6235700" y="1593850"/>
          <p14:tracePt t="51533" x="6235700" y="1587500"/>
          <p14:tracePt t="51644" x="6242050" y="1587500"/>
          <p14:tracePt t="51647" x="6248400" y="1587500"/>
          <p14:tracePt t="51653" x="6261100" y="1587500"/>
          <p14:tracePt t="51666" x="6407150" y="1593850"/>
          <p14:tracePt t="51682" x="6794500" y="1600200"/>
          <p14:tracePt t="51699" x="7232650" y="1619250"/>
          <p14:tracePt t="51716" x="7658100" y="1676400"/>
          <p14:tracePt t="51732" x="7950200" y="1733550"/>
          <p14:tracePt t="51749" x="8204200" y="1778000"/>
          <p14:tracePt t="51766" x="8521700" y="1797050"/>
          <p14:tracePt t="51782" x="8782050" y="1809750"/>
          <p14:tracePt t="51800" x="9010650" y="1822450"/>
          <p14:tracePt t="51816" x="9163050" y="1847850"/>
          <p14:tracePt t="51833" x="9226550" y="1873250"/>
          <p14:tracePt t="51849" x="9239250" y="1879600"/>
          <p14:tracePt t="51923" x="9239250" y="1885950"/>
          <p14:tracePt t="51927" x="9239250" y="1892300"/>
          <p14:tracePt t="51932" x="9239250" y="1917700"/>
          <p14:tracePt t="51949" x="9283700" y="2108200"/>
          <p14:tracePt t="51966" x="9499600" y="2508250"/>
          <p14:tracePt t="51983" x="9766300" y="2806700"/>
          <p14:tracePt t="51999" x="9950450" y="2965450"/>
          <p14:tracePt t="52016" x="10020300" y="2990850"/>
          <p14:tracePt t="52034" x="10064750" y="2990850"/>
          <p14:tracePt t="52042" x="10090150" y="2971800"/>
          <p14:tracePt t="52050" x="10102850" y="2952750"/>
          <p14:tracePt t="52066" x="10109200" y="2933700"/>
          <p14:tracePt t="52102" x="10115550" y="2933700"/>
          <p14:tracePt t="52115" x="10147300" y="2933700"/>
          <p14:tracePt t="52132" x="10217150" y="2921000"/>
          <p14:tracePt t="52149" x="10280650" y="2863850"/>
          <p14:tracePt t="52154" x="10293350" y="2838450"/>
          <p14:tracePt t="52166" x="10306050" y="2800350"/>
          <p14:tracePt t="52182" x="10312400" y="2768600"/>
          <p14:tracePt t="52199" x="10312400" y="2755900"/>
          <p14:tracePt t="52236" x="10312400" y="2749550"/>
          <p14:tracePt t="52249" x="10318750" y="2717800"/>
          <p14:tracePt t="52266" x="10337800" y="2609850"/>
          <p14:tracePt t="52282" x="10344150" y="2419350"/>
          <p14:tracePt t="52299" x="10325100" y="2247900"/>
          <p14:tracePt t="52316" x="10267950" y="2146300"/>
          <p14:tracePt t="52332" x="10223500" y="2082800"/>
          <p14:tracePt t="52349" x="10172700" y="2038350"/>
          <p14:tracePt t="52366" x="10090150" y="1987550"/>
          <p14:tracePt t="52382" x="9963150" y="1936750"/>
          <p14:tracePt t="52399" x="9836150" y="1911350"/>
          <p14:tracePt t="52416" x="9652000" y="1905000"/>
          <p14:tracePt t="52432" x="9378950" y="1924050"/>
          <p14:tracePt t="52449" x="9131300" y="1949450"/>
          <p14:tracePt t="52466" x="8940800" y="1962150"/>
          <p14:tracePt t="52482" x="8801100" y="1981200"/>
          <p14:tracePt t="52499" x="8693150" y="2012950"/>
          <p14:tracePt t="52516" x="8572500" y="2044700"/>
          <p14:tracePt t="52532" x="8413750" y="2139950"/>
          <p14:tracePt t="52549" x="8318500" y="2330450"/>
          <p14:tracePt t="52566" x="8293100" y="2559050"/>
          <p14:tracePt t="52569" x="8293100" y="2603500"/>
          <p14:tracePt t="52582" x="8293100" y="2749550"/>
          <p14:tracePt t="52599" x="8331200" y="2901950"/>
          <p14:tracePt t="52615" x="8407400" y="3086100"/>
          <p14:tracePt t="52633" x="8483600" y="3346450"/>
          <p14:tracePt t="52649" x="8559800" y="3613150"/>
          <p14:tracePt t="52665" x="8693150" y="3829050"/>
          <p14:tracePt t="52682" x="8978900" y="4019550"/>
          <p14:tracePt t="52699" x="9340850" y="4159250"/>
          <p14:tracePt t="52716" x="9728200" y="4248150"/>
          <p14:tracePt t="52732" x="10172700" y="4311650"/>
          <p14:tracePt t="52749" x="10490200" y="4311650"/>
          <p14:tracePt t="52766" x="10693400" y="4286250"/>
          <p14:tracePt t="52782" x="10833100" y="4197350"/>
          <p14:tracePt t="52799" x="10915650" y="4108450"/>
          <p14:tracePt t="52816" x="11017250" y="3943350"/>
          <p14:tracePt t="52832" x="11118850" y="3663950"/>
          <p14:tracePt t="52849" x="11137900" y="3371850"/>
          <p14:tracePt t="52866" x="11118850" y="3175000"/>
          <p14:tracePt t="52882" x="11042650" y="3016250"/>
          <p14:tracePt t="52900" x="10953750" y="2914650"/>
          <p14:tracePt t="52916" x="10877550" y="2819400"/>
          <p14:tracePt t="52932" x="10750550" y="2698750"/>
          <p14:tracePt t="52949" x="10610850" y="2597150"/>
          <p14:tracePt t="52966" x="10509250" y="2540000"/>
          <p14:tracePt t="52982" x="10439400" y="2514600"/>
          <p14:tracePt t="52999" x="10394950" y="2501900"/>
          <p14:tracePt t="53016" x="10382250" y="2501900"/>
          <p14:tracePt t="53033" x="10375900" y="2501900"/>
          <p14:tracePt t="53036" x="10369550" y="2501900"/>
          <p14:tracePt t="53055" x="10363200" y="2501900"/>
          <p14:tracePt t="53065" x="10356850" y="2501900"/>
          <p14:tracePt t="53082" x="10312400" y="2501900"/>
          <p14:tracePt t="53099" x="10217150" y="2482850"/>
          <p14:tracePt t="53116" x="10071100" y="2438400"/>
          <p14:tracePt t="53132" x="9842500" y="2381250"/>
          <p14:tracePt t="53149" x="9658350" y="2336800"/>
          <p14:tracePt t="53166" x="9525000" y="2317750"/>
          <p14:tracePt t="53182" x="9359900" y="2273300"/>
          <p14:tracePt t="53199" x="9194800" y="2216150"/>
          <p14:tracePt t="53216" x="9067800" y="2159000"/>
          <p14:tracePt t="53232" x="9004300" y="2127250"/>
          <p14:tracePt t="53249" x="8978900" y="2127250"/>
          <p14:tracePt t="53266" x="8959850" y="2120900"/>
          <p14:tracePt t="53282" x="8934450" y="2120900"/>
          <p14:tracePt t="53285" x="8928100" y="2120900"/>
          <p14:tracePt t="53299" x="8902700" y="2120900"/>
          <p14:tracePt t="53316" x="8877300" y="2120900"/>
          <p14:tracePt t="53332" x="8832850" y="2120900"/>
          <p14:tracePt t="53349" x="8801100" y="2120900"/>
          <p14:tracePt t="53365" x="8775700" y="2120900"/>
          <p14:tracePt t="53382" x="8737600" y="2120900"/>
          <p14:tracePt t="53400" x="8705850" y="2114550"/>
          <p14:tracePt t="53415" x="8686800" y="2108200"/>
          <p14:tracePt t="53418" x="8674100" y="2108200"/>
          <p14:tracePt t="53432" x="8655050" y="2101850"/>
          <p14:tracePt t="53449" x="8623300" y="2095500"/>
          <p14:tracePt t="53466" x="8585200" y="2095500"/>
          <p14:tracePt t="53482" x="8553450" y="2095500"/>
          <p14:tracePt t="53499" x="8547100" y="2095500"/>
          <p14:tracePt t="53569" x="8540750" y="2095500"/>
          <p14:tracePt t="62614" x="8528050" y="2089150"/>
          <p14:tracePt t="62620" x="8489950" y="2076450"/>
          <p14:tracePt t="62631" x="8312150" y="2051050"/>
          <p14:tracePt t="62648" x="7975600" y="2019300"/>
          <p14:tracePt t="62664" x="7734300" y="2019300"/>
          <p14:tracePt t="62681" x="7594600" y="2019300"/>
          <p14:tracePt t="62698" x="7410450" y="2025650"/>
          <p14:tracePt t="62717" x="7073900" y="2025650"/>
          <p14:tracePt t="62731" x="6788150" y="2019300"/>
          <p14:tracePt t="62748" x="6610350" y="2038350"/>
          <p14:tracePt t="62764" x="6502400" y="2070100"/>
          <p14:tracePt t="62769" x="6477000" y="2076450"/>
          <p14:tracePt t="62782" x="6438900" y="2076450"/>
          <p14:tracePt t="62785" x="6419850" y="2076450"/>
          <p14:tracePt t="62798" x="6362700" y="2063750"/>
          <p14:tracePt t="62800" x="6350000" y="2063750"/>
          <p14:tracePt t="62814" x="6273800" y="2038350"/>
          <p14:tracePt t="62831" x="6242050" y="2038350"/>
          <p14:tracePt t="62848" x="6191250" y="2051050"/>
          <p14:tracePt t="62864" x="6013450" y="2146300"/>
          <p14:tracePt t="62868" x="5962650" y="2178050"/>
          <p14:tracePt t="62881" x="5759450" y="2260600"/>
          <p14:tracePt t="62897" x="5353050" y="2355850"/>
          <p14:tracePt t="62914" x="4749800" y="2413000"/>
          <p14:tracePt t="62931" x="4146550" y="2451100"/>
          <p14:tracePt t="62948" x="3606800" y="2552700"/>
          <p14:tracePt t="62964" x="3035300" y="2844800"/>
          <p14:tracePt t="62981" x="2628900" y="3143250"/>
          <p14:tracePt t="62998" x="2349500" y="3365500"/>
          <p14:tracePt t="63014" x="2203450" y="3473450"/>
          <p14:tracePt t="63031" x="2152650" y="3498850"/>
          <p14:tracePt t="63036" x="2152650" y="3505200"/>
          <p14:tracePt t="63086" x="2159000" y="3511550"/>
          <p14:tracePt t="63089" x="2159000" y="3517900"/>
          <p14:tracePt t="63098" x="2165350" y="3524250"/>
          <p14:tracePt t="63114" x="2209800" y="3581400"/>
          <p14:tracePt t="63131" x="2273300" y="3651250"/>
          <p14:tracePt t="63148" x="2343150" y="3695700"/>
          <p14:tracePt t="63164" x="2400300" y="3727450"/>
          <p14:tracePt t="63181" x="2438400" y="3759200"/>
          <p14:tracePt t="63198" x="2470150" y="3790950"/>
          <p14:tracePt t="63214" x="2495550" y="3841750"/>
          <p14:tracePt t="63218" x="2501900" y="3848100"/>
          <p14:tracePt t="63231" x="2508250" y="3860800"/>
          <p14:tracePt t="63248" x="2520950" y="3860800"/>
          <p14:tracePt t="63264" x="2559050" y="3822700"/>
          <p14:tracePt t="63281" x="2578100" y="3784600"/>
          <p14:tracePt t="63298" x="2584450" y="3765550"/>
          <p14:tracePt t="63315" x="2584450" y="3759200"/>
          <p14:tracePt t="74567" x="2578100" y="3759200"/>
          <p14:tracePt t="74573" x="2559050" y="3746500"/>
          <p14:tracePt t="74580" x="2533650" y="3740150"/>
          <p14:tracePt t="74596" x="2482850" y="3727450"/>
          <p14:tracePt t="74633" x="2476500" y="3727450"/>
          <p14:tracePt t="74646" x="2444750" y="3714750"/>
          <p14:tracePt t="74663" x="2114550" y="3651250"/>
          <p14:tracePt t="74681" x="1466850" y="3638550"/>
          <p14:tracePt t="74696" x="247650" y="3733800"/>
          <p14:tracePt t="74811" x="11207750" y="2057400"/>
          <p14:tracePt t="74814" x="10745788" y="2087563"/>
          <p14:tracePt t="74816" x="10015538" y="2117725"/>
          <p14:tracePt t="74820" x="9329738" y="2146300"/>
          <p14:tracePt t="74822" x="8986838" y="2146300"/>
          <p14:tracePt t="74826" x="8450263" y="2146300"/>
          <p14:tracePt t="74828" x="8153400" y="2146300"/>
          <p14:tracePt t="74834" x="7407275" y="2146300"/>
          <p14:tracePt t="74836" x="7183438" y="2146300"/>
          <p14:tracePt t="74838" x="7005638" y="2117725"/>
          <p14:tracePt t="74840" x="6781800" y="2117725"/>
          <p14:tracePt t="74841" x="6632575" y="2071688"/>
          <p14:tracePt t="74844" x="6453188" y="2043113"/>
          <p14:tracePt t="74849" x="6170613" y="1968500"/>
          <p14:tracePt t="74852" x="5932488" y="1863725"/>
          <p14:tracePt t="74853" x="5813425" y="1833563"/>
          <p14:tracePt t="74856" x="5694363" y="1789113"/>
          <p14:tracePt t="74858" x="5603875" y="1758950"/>
          <p14:tracePt t="74860" x="5529263" y="1744663"/>
          <p14:tracePt t="74862" x="5440363" y="1700213"/>
          <p14:tracePt t="74866" x="5291138" y="1639888"/>
          <p14:tracePt t="74868" x="5230813" y="1609725"/>
          <p14:tracePt t="74870" x="5172075" y="1595438"/>
          <p14:tracePt t="74872" x="5111750" y="1565275"/>
          <p14:tracePt t="74874" x="5067300" y="1535113"/>
          <p14:tracePt t="74876" x="5008563" y="1535113"/>
          <p14:tracePt t="74878" x="4978400" y="1520825"/>
          <p14:tracePt t="74884" x="4843463" y="1460500"/>
          <p14:tracePt t="74885" x="4829175" y="1446213"/>
          <p14:tracePt t="74888" x="4799013" y="1431925"/>
          <p14:tracePt t="74890" x="4768850" y="1416050"/>
          <p14:tracePt t="74897" x="4754563" y="1401763"/>
          <p14:tracePt t="74900" x="4754563" y="1385888"/>
          <p14:tracePt t="74904" x="4754563" y="1371600"/>
          <p14:tracePt t="74906" x="4754563" y="1357313"/>
          <p14:tracePt t="74908" x="4754563" y="1341438"/>
          <p14:tracePt t="74912" x="4754563" y="1327150"/>
          <p14:tracePt t="74916" x="4768850" y="1282700"/>
          <p14:tracePt t="74918" x="4784725" y="1252538"/>
          <p14:tracePt t="74920" x="4814888" y="1222375"/>
          <p14:tracePt t="74922" x="4829175" y="1177925"/>
          <p14:tracePt t="74924" x="4843463" y="1147763"/>
          <p14:tracePt t="74926" x="4859338" y="1117600"/>
          <p14:tracePt t="74928" x="4859338" y="1073150"/>
          <p14:tracePt t="74933" x="4903788" y="984250"/>
          <p14:tracePt t="74935" x="4918075" y="923925"/>
          <p14:tracePt t="74936" x="4933950" y="865188"/>
          <p14:tracePt t="74938" x="4933950" y="790575"/>
          <p14:tracePt t="74940" x="4948238" y="730250"/>
          <p14:tracePt t="74942" x="4948238" y="655638"/>
          <p14:tracePt t="74944" x="4948238" y="581025"/>
          <p14:tracePt t="74946" x="4948238" y="492125"/>
          <p14:tracePt t="74952" x="4889500" y="163513"/>
          <p14:tracePt t="74953" x="4859338" y="44450"/>
        </p14:tracePtLst>
      </p14:laserTraceLst>
    </p:ext>
  </p:extLs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3">
            <a:extLst>
              <a:ext uri="{FF2B5EF4-FFF2-40B4-BE49-F238E27FC236}">
                <a16:creationId xmlns:a16="http://schemas.microsoft.com/office/drawing/2014/main" id="{EF7D3564-D707-7F79-619C-86F353A78237}"/>
              </a:ext>
            </a:extLst>
          </p:cNvPr>
          <p:cNvSpPr>
            <a:spLocks noGrp="1"/>
          </p:cNvSpPr>
          <p:nvPr>
            <p:ph type="sldNum" sz="quarter" idx="12"/>
          </p:nvPr>
        </p:nvSpPr>
        <p:spPr/>
        <p:txBody>
          <a:bodyPr/>
          <a:lstStyle/>
          <a:p>
            <a:fld id="{5F621D59-0CA2-4DD2-8D96-0CE885F01961}" type="slidenum">
              <a:rPr lang="en-US" smtClean="0"/>
              <a:pPr/>
              <a:t>48</a:t>
            </a:fld>
            <a:endParaRPr lang="en-US"/>
          </a:p>
        </p:txBody>
      </p:sp>
      <p:sp>
        <p:nvSpPr>
          <p:cNvPr id="5" name="Овал 4">
            <a:extLst>
              <a:ext uri="{FF2B5EF4-FFF2-40B4-BE49-F238E27FC236}">
                <a16:creationId xmlns:a16="http://schemas.microsoft.com/office/drawing/2014/main" id="{68FABBCC-1442-C1EB-9D78-7F9189BDFED8}"/>
              </a:ext>
            </a:extLst>
          </p:cNvPr>
          <p:cNvSpPr/>
          <p:nvPr/>
        </p:nvSpPr>
        <p:spPr>
          <a:xfrm>
            <a:off x="1134760" y="708044"/>
            <a:ext cx="1334531"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a1</a:t>
            </a:r>
            <a:endParaRPr lang="ru-RU" dirty="0">
              <a:solidFill>
                <a:schemeClr val="tx1"/>
              </a:solidFill>
            </a:endParaRPr>
          </a:p>
        </p:txBody>
      </p:sp>
      <p:sp>
        <p:nvSpPr>
          <p:cNvPr id="6" name="Овал 5">
            <a:extLst>
              <a:ext uri="{FF2B5EF4-FFF2-40B4-BE49-F238E27FC236}">
                <a16:creationId xmlns:a16="http://schemas.microsoft.com/office/drawing/2014/main" id="{CABC50BC-3641-822C-816A-9B0B74712F39}"/>
              </a:ext>
            </a:extLst>
          </p:cNvPr>
          <p:cNvSpPr/>
          <p:nvPr/>
        </p:nvSpPr>
        <p:spPr>
          <a:xfrm>
            <a:off x="3682313" y="1371600"/>
            <a:ext cx="1334530"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a3</a:t>
            </a:r>
            <a:endParaRPr lang="ru-RU" dirty="0">
              <a:solidFill>
                <a:schemeClr val="tx1"/>
              </a:solidFill>
            </a:endParaRPr>
          </a:p>
        </p:txBody>
      </p:sp>
      <p:cxnSp>
        <p:nvCxnSpPr>
          <p:cNvPr id="8" name="Прямая со стрелкой 7">
            <a:extLst>
              <a:ext uri="{FF2B5EF4-FFF2-40B4-BE49-F238E27FC236}">
                <a16:creationId xmlns:a16="http://schemas.microsoft.com/office/drawing/2014/main" id="{50659BEA-B53A-C435-0246-CAA8E4B5A1E0}"/>
              </a:ext>
            </a:extLst>
          </p:cNvPr>
          <p:cNvCxnSpPr/>
          <p:nvPr/>
        </p:nvCxnSpPr>
        <p:spPr>
          <a:xfrm>
            <a:off x="11640065" y="0"/>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0" name="Прямая со стрелкой 9">
            <a:extLst>
              <a:ext uri="{FF2B5EF4-FFF2-40B4-BE49-F238E27FC236}">
                <a16:creationId xmlns:a16="http://schemas.microsoft.com/office/drawing/2014/main" id="{E0BF4B5D-E9AC-48A7-24C6-DC7A0188ADEB}"/>
              </a:ext>
            </a:extLst>
          </p:cNvPr>
          <p:cNvCxnSpPr>
            <a:cxnSpLocks/>
          </p:cNvCxnSpPr>
          <p:nvPr/>
        </p:nvCxnSpPr>
        <p:spPr>
          <a:xfrm>
            <a:off x="2465070" y="1187488"/>
            <a:ext cx="1213021" cy="687239"/>
          </a:xfrm>
          <a:prstGeom prst="straightConnector1">
            <a:avLst/>
          </a:prstGeom>
          <a:ln>
            <a:tailEnd type="stealth" w="lg" len="lg"/>
          </a:ln>
        </p:spPr>
        <p:style>
          <a:lnRef idx="1">
            <a:schemeClr val="accent1"/>
          </a:lnRef>
          <a:fillRef idx="0">
            <a:schemeClr val="accent1"/>
          </a:fillRef>
          <a:effectRef idx="0">
            <a:schemeClr val="accent1"/>
          </a:effectRef>
          <a:fontRef idx="minor">
            <a:schemeClr val="tx1"/>
          </a:fontRef>
        </p:style>
      </p:cxnSp>
      <p:sp>
        <p:nvSpPr>
          <p:cNvPr id="13" name="Овал 12">
            <a:extLst>
              <a:ext uri="{FF2B5EF4-FFF2-40B4-BE49-F238E27FC236}">
                <a16:creationId xmlns:a16="http://schemas.microsoft.com/office/drawing/2014/main" id="{27244362-F58F-5C40-7196-B6B784B75F60}"/>
              </a:ext>
            </a:extLst>
          </p:cNvPr>
          <p:cNvSpPr/>
          <p:nvPr/>
        </p:nvSpPr>
        <p:spPr>
          <a:xfrm>
            <a:off x="3682312" y="228600"/>
            <a:ext cx="1334531" cy="91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a2</a:t>
            </a:r>
            <a:endParaRPr lang="ru-RU" dirty="0">
              <a:solidFill>
                <a:schemeClr val="tx1"/>
              </a:solidFill>
            </a:endParaRPr>
          </a:p>
        </p:txBody>
      </p:sp>
      <p:cxnSp>
        <p:nvCxnSpPr>
          <p:cNvPr id="14" name="Прямая со стрелкой 13">
            <a:extLst>
              <a:ext uri="{FF2B5EF4-FFF2-40B4-BE49-F238E27FC236}">
                <a16:creationId xmlns:a16="http://schemas.microsoft.com/office/drawing/2014/main" id="{65CD2441-04FE-0AD3-6F40-48A1BC75F87A}"/>
              </a:ext>
            </a:extLst>
          </p:cNvPr>
          <p:cNvCxnSpPr>
            <a:cxnSpLocks/>
            <a:stCxn id="5" idx="6"/>
            <a:endCxn id="13" idx="2"/>
          </p:cNvCxnSpPr>
          <p:nvPr/>
        </p:nvCxnSpPr>
        <p:spPr>
          <a:xfrm flipV="1">
            <a:off x="2469291" y="685800"/>
            <a:ext cx="1213021" cy="479444"/>
          </a:xfrm>
          <a:prstGeom prst="straightConnector1">
            <a:avLst/>
          </a:prstGeom>
          <a:ln>
            <a:tailEnd type="stealth" w="lg" len="lg"/>
          </a:ln>
        </p:spPr>
        <p:style>
          <a:lnRef idx="1">
            <a:schemeClr val="accent1"/>
          </a:lnRef>
          <a:fillRef idx="0">
            <a:schemeClr val="accent1"/>
          </a:fillRef>
          <a:effectRef idx="0">
            <a:schemeClr val="accent1"/>
          </a:effectRef>
          <a:fontRef idx="minor">
            <a:schemeClr val="tx1"/>
          </a:fontRef>
        </p:style>
      </p:cxnSp>
      <p:sp>
        <p:nvSpPr>
          <p:cNvPr id="27" name="Овал 26">
            <a:extLst>
              <a:ext uri="{FF2B5EF4-FFF2-40B4-BE49-F238E27FC236}">
                <a16:creationId xmlns:a16="http://schemas.microsoft.com/office/drawing/2014/main" id="{4C2A78E5-DB03-060D-7220-59BE345D5205}"/>
              </a:ext>
            </a:extLst>
          </p:cNvPr>
          <p:cNvSpPr/>
          <p:nvPr/>
        </p:nvSpPr>
        <p:spPr>
          <a:xfrm>
            <a:off x="2465070" y="472440"/>
            <a:ext cx="1440180" cy="152400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28" name="Прямоугольник: скругленные углы 27">
            <a:extLst>
              <a:ext uri="{FF2B5EF4-FFF2-40B4-BE49-F238E27FC236}">
                <a16:creationId xmlns:a16="http://schemas.microsoft.com/office/drawing/2014/main" id="{C7F8D705-0058-3EE7-5086-7FAB1BC5CD44}"/>
              </a:ext>
            </a:extLst>
          </p:cNvPr>
          <p:cNvSpPr/>
          <p:nvPr/>
        </p:nvSpPr>
        <p:spPr>
          <a:xfrm>
            <a:off x="1882140" y="3459480"/>
            <a:ext cx="609600" cy="5105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a1</a:t>
            </a:r>
            <a:endParaRPr lang="ru-RU" dirty="0">
              <a:solidFill>
                <a:schemeClr val="tx1"/>
              </a:solidFill>
            </a:endParaRPr>
          </a:p>
        </p:txBody>
      </p:sp>
      <p:sp>
        <p:nvSpPr>
          <p:cNvPr id="29" name="Овал 28">
            <a:extLst>
              <a:ext uri="{FF2B5EF4-FFF2-40B4-BE49-F238E27FC236}">
                <a16:creationId xmlns:a16="http://schemas.microsoft.com/office/drawing/2014/main" id="{EF84BFFB-D9ED-C163-F74D-3B6F45114460}"/>
              </a:ext>
            </a:extLst>
          </p:cNvPr>
          <p:cNvSpPr/>
          <p:nvPr/>
        </p:nvSpPr>
        <p:spPr>
          <a:xfrm>
            <a:off x="2781300" y="3459480"/>
            <a:ext cx="533400" cy="51054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And</a:t>
            </a:r>
            <a:endParaRPr lang="ru-RU" sz="900" dirty="0">
              <a:solidFill>
                <a:schemeClr val="tx1"/>
              </a:solidFill>
            </a:endParaRPr>
          </a:p>
        </p:txBody>
      </p:sp>
      <p:cxnSp>
        <p:nvCxnSpPr>
          <p:cNvPr id="31" name="Прямая со стрелкой 30">
            <a:extLst>
              <a:ext uri="{FF2B5EF4-FFF2-40B4-BE49-F238E27FC236}">
                <a16:creationId xmlns:a16="http://schemas.microsoft.com/office/drawing/2014/main" id="{F0D97168-5EA9-70FF-C261-44D3ABC9C0B3}"/>
              </a:ext>
            </a:extLst>
          </p:cNvPr>
          <p:cNvCxnSpPr>
            <a:stCxn id="28" idx="3"/>
            <a:endCxn id="29" idx="2"/>
          </p:cNvCxnSpPr>
          <p:nvPr/>
        </p:nvCxnSpPr>
        <p:spPr>
          <a:xfrm>
            <a:off x="2491740" y="3714750"/>
            <a:ext cx="28956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32" name="Прямоугольник: скругленные углы 31">
            <a:extLst>
              <a:ext uri="{FF2B5EF4-FFF2-40B4-BE49-F238E27FC236}">
                <a16:creationId xmlns:a16="http://schemas.microsoft.com/office/drawing/2014/main" id="{65E07435-8960-8033-6700-BA634ADDB5C5}"/>
              </a:ext>
            </a:extLst>
          </p:cNvPr>
          <p:cNvSpPr/>
          <p:nvPr/>
        </p:nvSpPr>
        <p:spPr>
          <a:xfrm>
            <a:off x="3716191" y="3055620"/>
            <a:ext cx="609600" cy="5105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a2</a:t>
            </a:r>
            <a:endParaRPr lang="ru-RU" dirty="0">
              <a:solidFill>
                <a:schemeClr val="tx1"/>
              </a:solidFill>
            </a:endParaRPr>
          </a:p>
        </p:txBody>
      </p:sp>
      <p:sp>
        <p:nvSpPr>
          <p:cNvPr id="33" name="Прямоугольник: скругленные углы 32">
            <a:extLst>
              <a:ext uri="{FF2B5EF4-FFF2-40B4-BE49-F238E27FC236}">
                <a16:creationId xmlns:a16="http://schemas.microsoft.com/office/drawing/2014/main" id="{F7D448E7-CC41-04E3-818D-031EAECCD9AD}"/>
              </a:ext>
            </a:extLst>
          </p:cNvPr>
          <p:cNvSpPr/>
          <p:nvPr/>
        </p:nvSpPr>
        <p:spPr>
          <a:xfrm>
            <a:off x="3723501" y="3806190"/>
            <a:ext cx="609600" cy="51054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a3</a:t>
            </a:r>
            <a:endParaRPr lang="ru-RU" dirty="0">
              <a:solidFill>
                <a:schemeClr val="tx1"/>
              </a:solidFill>
            </a:endParaRPr>
          </a:p>
        </p:txBody>
      </p:sp>
      <p:cxnSp>
        <p:nvCxnSpPr>
          <p:cNvPr id="35" name="Прямая со стрелкой 34">
            <a:extLst>
              <a:ext uri="{FF2B5EF4-FFF2-40B4-BE49-F238E27FC236}">
                <a16:creationId xmlns:a16="http://schemas.microsoft.com/office/drawing/2014/main" id="{8E51DB13-7344-2E09-1578-C0F52696BF4E}"/>
              </a:ext>
            </a:extLst>
          </p:cNvPr>
          <p:cNvCxnSpPr>
            <a:cxnSpLocks/>
            <a:stCxn id="29" idx="6"/>
            <a:endCxn id="32" idx="1"/>
          </p:cNvCxnSpPr>
          <p:nvPr/>
        </p:nvCxnSpPr>
        <p:spPr>
          <a:xfrm flipV="1">
            <a:off x="3314700" y="3310890"/>
            <a:ext cx="401491" cy="40386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45" name="Прямая со стрелкой 44">
            <a:extLst>
              <a:ext uri="{FF2B5EF4-FFF2-40B4-BE49-F238E27FC236}">
                <a16:creationId xmlns:a16="http://schemas.microsoft.com/office/drawing/2014/main" id="{D48E5F1D-5F46-7477-1396-0DCD7DD0B5C4}"/>
              </a:ext>
            </a:extLst>
          </p:cNvPr>
          <p:cNvCxnSpPr>
            <a:cxnSpLocks/>
            <a:stCxn id="29" idx="6"/>
            <a:endCxn id="33" idx="1"/>
          </p:cNvCxnSpPr>
          <p:nvPr/>
        </p:nvCxnSpPr>
        <p:spPr>
          <a:xfrm>
            <a:off x="3314700" y="3714750"/>
            <a:ext cx="408801" cy="34671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50" name="Овал 49">
            <a:extLst>
              <a:ext uri="{FF2B5EF4-FFF2-40B4-BE49-F238E27FC236}">
                <a16:creationId xmlns:a16="http://schemas.microsoft.com/office/drawing/2014/main" id="{762DF9FF-3EB9-9795-EA24-F3D821ACD4ED}"/>
              </a:ext>
            </a:extLst>
          </p:cNvPr>
          <p:cNvSpPr/>
          <p:nvPr/>
        </p:nvSpPr>
        <p:spPr>
          <a:xfrm>
            <a:off x="2392680" y="3044190"/>
            <a:ext cx="1440180" cy="152400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51" name="Рисунок 50">
            <a:extLst>
              <a:ext uri="{FF2B5EF4-FFF2-40B4-BE49-F238E27FC236}">
                <a16:creationId xmlns:a16="http://schemas.microsoft.com/office/drawing/2014/main" id="{86785448-2D9E-EC50-284B-BEBCF116093B}"/>
              </a:ext>
            </a:extLst>
          </p:cNvPr>
          <p:cNvPicPr>
            <a:picLocks noChangeAspect="1"/>
          </p:cNvPicPr>
          <p:nvPr/>
        </p:nvPicPr>
        <p:blipFill>
          <a:blip r:embed="rId3"/>
          <a:stretch>
            <a:fillRect/>
          </a:stretch>
        </p:blipFill>
        <p:spPr>
          <a:xfrm>
            <a:off x="5292124" y="2891282"/>
            <a:ext cx="6286846" cy="3352294"/>
          </a:xfrm>
          <a:prstGeom prst="rect">
            <a:avLst/>
          </a:prstGeom>
        </p:spPr>
      </p:pic>
      <p:sp>
        <p:nvSpPr>
          <p:cNvPr id="52" name="TextBox 51">
            <a:extLst>
              <a:ext uri="{FF2B5EF4-FFF2-40B4-BE49-F238E27FC236}">
                <a16:creationId xmlns:a16="http://schemas.microsoft.com/office/drawing/2014/main" id="{6AEAE2EC-F364-478C-9B1F-3A428604D68A}"/>
              </a:ext>
            </a:extLst>
          </p:cNvPr>
          <p:cNvSpPr txBox="1"/>
          <p:nvPr/>
        </p:nvSpPr>
        <p:spPr>
          <a:xfrm>
            <a:off x="622778" y="287774"/>
            <a:ext cx="1176669" cy="369332"/>
          </a:xfrm>
          <a:prstGeom prst="rect">
            <a:avLst/>
          </a:prstGeom>
          <a:noFill/>
        </p:spPr>
        <p:txBody>
          <a:bodyPr wrap="none" rtlCol="0">
            <a:spAutoFit/>
          </a:bodyPr>
          <a:lstStyle/>
          <a:p>
            <a:r>
              <a:rPr lang="en-US" dirty="0"/>
              <a:t>PERT, CPM</a:t>
            </a:r>
            <a:endParaRPr lang="ru-RU" dirty="0"/>
          </a:p>
        </p:txBody>
      </p:sp>
      <p:sp>
        <p:nvSpPr>
          <p:cNvPr id="53" name="TextBox 52">
            <a:extLst>
              <a:ext uri="{FF2B5EF4-FFF2-40B4-BE49-F238E27FC236}">
                <a16:creationId xmlns:a16="http://schemas.microsoft.com/office/drawing/2014/main" id="{DDC24C82-AC60-EE8B-854D-1658B66EC22F}"/>
              </a:ext>
            </a:extLst>
          </p:cNvPr>
          <p:cNvSpPr txBox="1"/>
          <p:nvPr/>
        </p:nvSpPr>
        <p:spPr>
          <a:xfrm>
            <a:off x="845820" y="3055620"/>
            <a:ext cx="893193" cy="369332"/>
          </a:xfrm>
          <a:prstGeom prst="rect">
            <a:avLst/>
          </a:prstGeom>
          <a:noFill/>
        </p:spPr>
        <p:txBody>
          <a:bodyPr wrap="none" rtlCol="0">
            <a:spAutoFit/>
          </a:bodyPr>
          <a:lstStyle/>
          <a:p>
            <a:r>
              <a:rPr lang="en-US" dirty="0"/>
              <a:t>BPPMN</a:t>
            </a:r>
            <a:endParaRPr lang="ru-RU" dirty="0"/>
          </a:p>
        </p:txBody>
      </p:sp>
      <p:sp>
        <p:nvSpPr>
          <p:cNvPr id="54" name="TextBox 53">
            <a:extLst>
              <a:ext uri="{FF2B5EF4-FFF2-40B4-BE49-F238E27FC236}">
                <a16:creationId xmlns:a16="http://schemas.microsoft.com/office/drawing/2014/main" id="{717D6D27-F1B6-2E2D-9A07-273E8315F863}"/>
              </a:ext>
            </a:extLst>
          </p:cNvPr>
          <p:cNvSpPr txBox="1"/>
          <p:nvPr/>
        </p:nvSpPr>
        <p:spPr>
          <a:xfrm>
            <a:off x="6234086" y="2286000"/>
            <a:ext cx="851515" cy="369332"/>
          </a:xfrm>
          <a:prstGeom prst="rect">
            <a:avLst/>
          </a:prstGeom>
          <a:noFill/>
        </p:spPr>
        <p:txBody>
          <a:bodyPr wrap="none" rtlCol="0">
            <a:spAutoFit/>
          </a:bodyPr>
          <a:lstStyle/>
          <a:p>
            <a:r>
              <a:rPr lang="en-US" dirty="0"/>
              <a:t>CMMN</a:t>
            </a:r>
            <a:endParaRPr lang="ru-RU" dirty="0"/>
          </a:p>
        </p:txBody>
      </p:sp>
      <p:sp>
        <p:nvSpPr>
          <p:cNvPr id="55" name="Овал 54">
            <a:extLst>
              <a:ext uri="{FF2B5EF4-FFF2-40B4-BE49-F238E27FC236}">
                <a16:creationId xmlns:a16="http://schemas.microsoft.com/office/drawing/2014/main" id="{CAAD3F0F-754A-D4F3-FEF7-C45C45C76416}"/>
              </a:ext>
            </a:extLst>
          </p:cNvPr>
          <p:cNvSpPr/>
          <p:nvPr/>
        </p:nvSpPr>
        <p:spPr>
          <a:xfrm>
            <a:off x="8260080" y="3208020"/>
            <a:ext cx="1440180" cy="1524000"/>
          </a:xfrm>
          <a:prstGeom prst="ellipse">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56" name="TextBox 55">
            <a:extLst>
              <a:ext uri="{FF2B5EF4-FFF2-40B4-BE49-F238E27FC236}">
                <a16:creationId xmlns:a16="http://schemas.microsoft.com/office/drawing/2014/main" id="{1C3B6E92-59CD-1587-6B45-7A55A565C342}"/>
              </a:ext>
            </a:extLst>
          </p:cNvPr>
          <p:cNvSpPr txBox="1"/>
          <p:nvPr/>
        </p:nvSpPr>
        <p:spPr>
          <a:xfrm>
            <a:off x="6736043" y="175190"/>
            <a:ext cx="1699504" cy="646331"/>
          </a:xfrm>
          <a:prstGeom prst="rect">
            <a:avLst/>
          </a:prstGeom>
          <a:noFill/>
        </p:spPr>
        <p:txBody>
          <a:bodyPr wrap="none" rtlCol="0">
            <a:spAutoFit/>
          </a:bodyPr>
          <a:lstStyle/>
          <a:p>
            <a:r>
              <a:rPr lang="en-US" dirty="0"/>
              <a:t>00.00.03; a2; u1</a:t>
            </a:r>
          </a:p>
          <a:p>
            <a:r>
              <a:rPr lang="en-US" dirty="0"/>
              <a:t>00.00.03;a3;u1</a:t>
            </a:r>
            <a:endParaRPr lang="ru-RU" dirty="0"/>
          </a:p>
        </p:txBody>
      </p:sp>
      <p:sp>
        <p:nvSpPr>
          <p:cNvPr id="57" name="TextBox 56">
            <a:extLst>
              <a:ext uri="{FF2B5EF4-FFF2-40B4-BE49-F238E27FC236}">
                <a16:creationId xmlns:a16="http://schemas.microsoft.com/office/drawing/2014/main" id="{C0488867-245D-54E4-B8D8-B8AB261F16B9}"/>
              </a:ext>
            </a:extLst>
          </p:cNvPr>
          <p:cNvSpPr txBox="1"/>
          <p:nvPr/>
        </p:nvSpPr>
        <p:spPr>
          <a:xfrm>
            <a:off x="6720803" y="1062086"/>
            <a:ext cx="2122953" cy="369332"/>
          </a:xfrm>
          <a:prstGeom prst="rect">
            <a:avLst/>
          </a:prstGeom>
          <a:noFill/>
        </p:spPr>
        <p:txBody>
          <a:bodyPr wrap="none" rtlCol="0">
            <a:spAutoFit/>
          </a:bodyPr>
          <a:lstStyle/>
          <a:p>
            <a:r>
              <a:rPr lang="en-US" dirty="0"/>
              <a:t>00.00.03; a2; inf1;u1</a:t>
            </a:r>
            <a:endParaRPr lang="ru-RU" dirty="0"/>
          </a:p>
        </p:txBody>
      </p:sp>
      <p:sp>
        <p:nvSpPr>
          <p:cNvPr id="58" name="TextBox 57">
            <a:extLst>
              <a:ext uri="{FF2B5EF4-FFF2-40B4-BE49-F238E27FC236}">
                <a16:creationId xmlns:a16="http://schemas.microsoft.com/office/drawing/2014/main" id="{8DBA3201-E2F1-C5BB-BF61-8871CF4A59BD}"/>
              </a:ext>
            </a:extLst>
          </p:cNvPr>
          <p:cNvSpPr txBox="1"/>
          <p:nvPr/>
        </p:nvSpPr>
        <p:spPr>
          <a:xfrm>
            <a:off x="6713183" y="1355218"/>
            <a:ext cx="3158493" cy="369332"/>
          </a:xfrm>
          <a:prstGeom prst="rect">
            <a:avLst/>
          </a:prstGeom>
          <a:noFill/>
        </p:spPr>
        <p:txBody>
          <a:bodyPr wrap="none" rtlCol="0">
            <a:spAutoFit/>
          </a:bodyPr>
          <a:lstStyle/>
          <a:p>
            <a:r>
              <a:rPr lang="en-US" dirty="0"/>
              <a:t>00.00.02; inf1; (a1-&gt;a2,a3,5);is1</a:t>
            </a:r>
            <a:endParaRPr lang="ru-RU" dirty="0"/>
          </a:p>
        </p:txBody>
      </p:sp>
      <p:sp>
        <p:nvSpPr>
          <p:cNvPr id="59" name="TextBox 58">
            <a:extLst>
              <a:ext uri="{FF2B5EF4-FFF2-40B4-BE49-F238E27FC236}">
                <a16:creationId xmlns:a16="http://schemas.microsoft.com/office/drawing/2014/main" id="{00354C7C-4152-981C-D30B-A49E7991E6FC}"/>
              </a:ext>
            </a:extLst>
          </p:cNvPr>
          <p:cNvSpPr txBox="1"/>
          <p:nvPr/>
        </p:nvSpPr>
        <p:spPr>
          <a:xfrm>
            <a:off x="5382941" y="1253112"/>
            <a:ext cx="1032990" cy="369332"/>
          </a:xfrm>
          <a:prstGeom prst="rect">
            <a:avLst/>
          </a:prstGeom>
          <a:noFill/>
        </p:spPr>
        <p:txBody>
          <a:bodyPr wrap="square" rtlCol="0">
            <a:spAutoFit/>
          </a:bodyPr>
          <a:lstStyle/>
          <a:p>
            <a:r>
              <a:rPr lang="en-US" dirty="0"/>
              <a:t>Log-2</a:t>
            </a:r>
            <a:endParaRPr lang="ru-RU" dirty="0"/>
          </a:p>
        </p:txBody>
      </p:sp>
      <p:sp>
        <p:nvSpPr>
          <p:cNvPr id="60" name="TextBox 59">
            <a:extLst>
              <a:ext uri="{FF2B5EF4-FFF2-40B4-BE49-F238E27FC236}">
                <a16:creationId xmlns:a16="http://schemas.microsoft.com/office/drawing/2014/main" id="{FD1F19B6-A365-8252-F1C7-B13ABDD164D9}"/>
              </a:ext>
            </a:extLst>
          </p:cNvPr>
          <p:cNvSpPr txBox="1"/>
          <p:nvPr/>
        </p:nvSpPr>
        <p:spPr>
          <a:xfrm>
            <a:off x="5418748" y="338712"/>
            <a:ext cx="1032990" cy="369332"/>
          </a:xfrm>
          <a:prstGeom prst="rect">
            <a:avLst/>
          </a:prstGeom>
          <a:noFill/>
        </p:spPr>
        <p:txBody>
          <a:bodyPr wrap="square" rtlCol="0">
            <a:spAutoFit/>
          </a:bodyPr>
          <a:lstStyle/>
          <a:p>
            <a:r>
              <a:rPr lang="en-US" dirty="0"/>
              <a:t>Log-1</a:t>
            </a:r>
            <a:endParaRPr lang="ru-RU" dirty="0"/>
          </a:p>
        </p:txBody>
      </p:sp>
      <p:sp>
        <p:nvSpPr>
          <p:cNvPr id="2" name="Номер слайда 10">
            <a:extLst>
              <a:ext uri="{FF2B5EF4-FFF2-40B4-BE49-F238E27FC236}">
                <a16:creationId xmlns:a16="http://schemas.microsoft.com/office/drawing/2014/main" id="{B4F6DDED-6755-9B25-9804-03F3269490A5}"/>
              </a:ext>
            </a:extLst>
          </p:cNvPr>
          <p:cNvSpPr txBox="1">
            <a:spLocks/>
          </p:cNvSpPr>
          <p:nvPr/>
        </p:nvSpPr>
        <p:spPr>
          <a:xfrm>
            <a:off x="11652448" y="0"/>
            <a:ext cx="539552" cy="365125"/>
          </a:xfrm>
          <a:prstGeom prst="rect">
            <a:avLst/>
          </a:prstGeom>
          <a:ln w="28575">
            <a:solidFill>
              <a:schemeClr val="tx2">
                <a:lumMod val="75000"/>
              </a:schemeClr>
            </a:solid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fld id="{7B4BC4C2-BE9A-419C-9157-05944EBC3667}" type="slidenum">
              <a:rPr lang="ru-RU" sz="2400" b="1" smtClean="0">
                <a:solidFill>
                  <a:schemeClr val="tx1"/>
                </a:solidFill>
                <a:latin typeface="Arial" pitchFamily="34" charset="0"/>
                <a:cs typeface="Arial" pitchFamily="34" charset="0"/>
              </a:rPr>
              <a:pPr algn="ctr">
                <a:defRPr/>
              </a:pPr>
              <a:t>48</a:t>
            </a:fld>
            <a:endParaRPr lang="ru-RU" sz="2400" b="1" dirty="0">
              <a:solidFill>
                <a:schemeClr val="tx1"/>
              </a:solidFill>
              <a:latin typeface="Arial" pitchFamily="34" charset="0"/>
              <a:cs typeface="Arial" pitchFamily="34" charset="0"/>
            </a:endParaRPr>
          </a:p>
        </p:txBody>
      </p:sp>
      <p:pic>
        <p:nvPicPr>
          <p:cNvPr id="3" name="Рисунок 2">
            <a:extLst>
              <a:ext uri="{FF2B5EF4-FFF2-40B4-BE49-F238E27FC236}">
                <a16:creationId xmlns:a16="http://schemas.microsoft.com/office/drawing/2014/main" id="{0580FAEA-0A3C-4C9B-404E-7A1363E67747}"/>
              </a:ext>
            </a:extLst>
          </p:cNvPr>
          <p:cNvPicPr>
            <a:picLocks noChangeAspect="1"/>
          </p:cNvPicPr>
          <p:nvPr/>
        </p:nvPicPr>
        <p:blipFill>
          <a:blip r:embed="rId4"/>
          <a:stretch>
            <a:fillRect/>
          </a:stretch>
        </p:blipFill>
        <p:spPr>
          <a:xfrm>
            <a:off x="339874" y="5382640"/>
            <a:ext cx="1475360" cy="1475360"/>
          </a:xfrm>
          <a:prstGeom prst="rect">
            <a:avLst/>
          </a:prstGeom>
        </p:spPr>
      </p:pic>
    </p:spTree>
    <p:extLst>
      <p:ext uri="{BB962C8B-B14F-4D97-AF65-F5344CB8AC3E}">
        <p14:creationId xmlns:p14="http://schemas.microsoft.com/office/powerpoint/2010/main" val="284313034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9028CEBB-E363-705A-928E-98377C24FEC8}"/>
              </a:ext>
            </a:extLst>
          </p:cNvPr>
          <p:cNvSpPr>
            <a:spLocks noGrp="1"/>
          </p:cNvSpPr>
          <p:nvPr>
            <p:ph type="title"/>
          </p:nvPr>
        </p:nvSpPr>
        <p:spPr>
          <a:xfrm>
            <a:off x="677779" y="2562894"/>
            <a:ext cx="10515600" cy="1325563"/>
          </a:xfrm>
        </p:spPr>
        <p:txBody>
          <a:bodyPr/>
          <a:lstStyle/>
          <a:p>
            <a:pPr algn="ctr"/>
            <a:r>
              <a:rPr lang="ru-RU"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Области исследований, в которых получены основные результаты </a:t>
            </a:r>
            <a:endParaRPr lang="ru-RU" dirty="0"/>
          </a:p>
        </p:txBody>
      </p:sp>
      <p:sp>
        <p:nvSpPr>
          <p:cNvPr id="4" name="Номер слайда 3">
            <a:extLst>
              <a:ext uri="{FF2B5EF4-FFF2-40B4-BE49-F238E27FC236}">
                <a16:creationId xmlns:a16="http://schemas.microsoft.com/office/drawing/2014/main" id="{A38DE9D5-213B-75B6-595B-92398764322E}"/>
              </a:ext>
            </a:extLst>
          </p:cNvPr>
          <p:cNvSpPr>
            <a:spLocks noGrp="1"/>
          </p:cNvSpPr>
          <p:nvPr>
            <p:ph type="sldNum" sz="quarter" idx="12"/>
          </p:nvPr>
        </p:nvSpPr>
        <p:spPr/>
        <p:txBody>
          <a:bodyPr/>
          <a:lstStyle/>
          <a:p>
            <a:fld id="{5F621D59-0CA2-4DD2-8D96-0CE885F01961}" type="slidenum">
              <a:rPr lang="en-US" smtClean="0"/>
              <a:pPr/>
              <a:t>49</a:t>
            </a:fld>
            <a:endParaRPr lang="en-US"/>
          </a:p>
        </p:txBody>
      </p:sp>
      <p:sp>
        <p:nvSpPr>
          <p:cNvPr id="3" name="Номер слайда 10">
            <a:extLst>
              <a:ext uri="{FF2B5EF4-FFF2-40B4-BE49-F238E27FC236}">
                <a16:creationId xmlns:a16="http://schemas.microsoft.com/office/drawing/2014/main" id="{06D97082-5A53-3151-8F72-6C7166C4D589}"/>
              </a:ext>
            </a:extLst>
          </p:cNvPr>
          <p:cNvSpPr txBox="1">
            <a:spLocks/>
          </p:cNvSpPr>
          <p:nvPr/>
        </p:nvSpPr>
        <p:spPr>
          <a:xfrm>
            <a:off x="11652448" y="0"/>
            <a:ext cx="539552" cy="365125"/>
          </a:xfrm>
          <a:prstGeom prst="rect">
            <a:avLst/>
          </a:prstGeom>
          <a:ln w="28575">
            <a:solidFill>
              <a:schemeClr val="tx2">
                <a:lumMod val="75000"/>
              </a:schemeClr>
            </a:solidFill>
          </a:ln>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defRPr/>
            </a:pPr>
            <a:fld id="{7B4BC4C2-BE9A-419C-9157-05944EBC3667}" type="slidenum">
              <a:rPr lang="ru-RU" sz="2400" b="1" smtClean="0">
                <a:solidFill>
                  <a:schemeClr val="tx1"/>
                </a:solidFill>
                <a:latin typeface="Arial" pitchFamily="34" charset="0"/>
                <a:cs typeface="Arial" pitchFamily="34" charset="0"/>
              </a:rPr>
              <a:pPr algn="ctr">
                <a:defRPr/>
              </a:pPr>
              <a:t>49</a:t>
            </a:fld>
            <a:endParaRPr lang="ru-RU" sz="2400" b="1" dirty="0">
              <a:solidFill>
                <a:schemeClr val="tx1"/>
              </a:solidFill>
              <a:latin typeface="Arial" pitchFamily="34" charset="0"/>
              <a:cs typeface="Arial" pitchFamily="34" charset="0"/>
            </a:endParaRPr>
          </a:p>
        </p:txBody>
      </p:sp>
      <p:pic>
        <p:nvPicPr>
          <p:cNvPr id="5" name="Рисунок 4">
            <a:extLst>
              <a:ext uri="{FF2B5EF4-FFF2-40B4-BE49-F238E27FC236}">
                <a16:creationId xmlns:a16="http://schemas.microsoft.com/office/drawing/2014/main" id="{FA5C464E-3B48-66D8-6446-435C0C17E7CE}"/>
              </a:ext>
            </a:extLst>
          </p:cNvPr>
          <p:cNvPicPr>
            <a:picLocks noChangeAspect="1"/>
          </p:cNvPicPr>
          <p:nvPr/>
        </p:nvPicPr>
        <p:blipFill>
          <a:blip r:embed="rId2"/>
          <a:stretch>
            <a:fillRect/>
          </a:stretch>
        </p:blipFill>
        <p:spPr>
          <a:xfrm>
            <a:off x="339874" y="5382640"/>
            <a:ext cx="1475360" cy="1475360"/>
          </a:xfrm>
          <a:prstGeom prst="rect">
            <a:avLst/>
          </a:prstGeom>
        </p:spPr>
      </p:pic>
    </p:spTree>
    <p:extLst>
      <p:ext uri="{BB962C8B-B14F-4D97-AF65-F5344CB8AC3E}">
        <p14:creationId xmlns:p14="http://schemas.microsoft.com/office/powerpoint/2010/main" val="31449040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a:spLocks noGrp="1"/>
          </p:cNvSpPr>
          <p:nvPr>
            <p:ph type="title"/>
          </p:nvPr>
        </p:nvSpPr>
        <p:spPr>
          <a:xfrm>
            <a:off x="0" y="59437"/>
            <a:ext cx="12084051" cy="1202445"/>
          </a:xfrm>
          <a:prstGeom prst="rect">
            <a:avLst/>
          </a:prstGeom>
        </p:spPr>
        <p:txBody>
          <a:bodyPr vert="horz" wrap="square" lIns="0" tIns="12065" rIns="0" bIns="0" rtlCol="0" anchor="ctr">
            <a:spAutoFit/>
          </a:bodyPr>
          <a:lstStyle/>
          <a:p>
            <a:pPr marL="12700" algn="ctr">
              <a:lnSpc>
                <a:spcPts val="3025"/>
              </a:lnSpc>
              <a:spcBef>
                <a:spcPts val="95"/>
              </a:spcBef>
            </a:pPr>
            <a:r>
              <a:rPr lang="ru-RU"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Актуальность исследований. </a:t>
            </a:r>
            <a:r>
              <a:rPr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Результаты</a:t>
            </a:r>
            <a:r>
              <a:rPr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эмпирических</a:t>
            </a:r>
            <a:r>
              <a:rPr lang="en-US"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исследований</a:t>
            </a:r>
            <a:r>
              <a:rPr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br>
              <a:rPr lang="en-US"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br>
            <a:r>
              <a:rPr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Пола</a:t>
            </a:r>
            <a:r>
              <a:rPr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a:t>
            </a:r>
            <a:r>
              <a:rPr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Страссманна</a:t>
            </a:r>
            <a:r>
              <a:rPr lang="ru-RU"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 и Дж. Торпа.  </a:t>
            </a:r>
            <a:endParaRPr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4" name="object 4"/>
          <p:cNvSpPr txBox="1"/>
          <p:nvPr/>
        </p:nvSpPr>
        <p:spPr>
          <a:xfrm>
            <a:off x="5205663" y="1187069"/>
            <a:ext cx="6680500" cy="1885773"/>
          </a:xfrm>
          <a:prstGeom prst="rect">
            <a:avLst/>
          </a:prstGeom>
        </p:spPr>
        <p:txBody>
          <a:bodyPr vert="horz" wrap="square" lIns="0" tIns="13335" rIns="0" bIns="0" rtlCol="0">
            <a:spAutoFit/>
          </a:bodyPr>
          <a:lstStyle/>
          <a:p>
            <a:pPr marL="12700" marR="5080" indent="12065">
              <a:spcBef>
                <a:spcPts val="105"/>
              </a:spcBef>
            </a:pPr>
            <a:r>
              <a:rPr sz="2000" dirty="0">
                <a:latin typeface="Arial" panose="020B0604020202020204"/>
                <a:cs typeface="Arial" panose="020B0604020202020204"/>
              </a:rPr>
              <a:t>Между </a:t>
            </a:r>
            <a:r>
              <a:rPr sz="2000" spc="-5" dirty="0">
                <a:latin typeface="Arial" panose="020B0604020202020204"/>
                <a:cs typeface="Arial" panose="020B0604020202020204"/>
              </a:rPr>
              <a:t>затратами </a:t>
            </a:r>
            <a:r>
              <a:rPr sz="2000" dirty="0">
                <a:latin typeface="Arial" panose="020B0604020202020204"/>
                <a:cs typeface="Arial" panose="020B0604020202020204"/>
              </a:rPr>
              <a:t>на ИТ и любыми измерителями  </a:t>
            </a:r>
            <a:r>
              <a:rPr sz="2000" spc="-5" dirty="0">
                <a:latin typeface="Arial" panose="020B0604020202020204"/>
                <a:cs typeface="Arial" panose="020B0604020202020204"/>
              </a:rPr>
              <a:t>экономической эффективности предприятия </a:t>
            </a:r>
            <a:r>
              <a:rPr sz="2000" dirty="0">
                <a:latin typeface="Arial" panose="020B0604020202020204"/>
                <a:cs typeface="Arial" panose="020B0604020202020204"/>
              </a:rPr>
              <a:t>(Return  </a:t>
            </a:r>
            <a:r>
              <a:rPr lang="en-US" sz="2000" dirty="0">
                <a:latin typeface="Arial" panose="020B0604020202020204"/>
                <a:cs typeface="Arial" panose="020B0604020202020204"/>
              </a:rPr>
              <a:t>o</a:t>
            </a:r>
            <a:r>
              <a:rPr sz="2000" dirty="0">
                <a:latin typeface="Arial" panose="020B0604020202020204"/>
                <a:cs typeface="Arial" panose="020B0604020202020204"/>
              </a:rPr>
              <a:t>n Assets (RoA), Economic Value Add (EVA), Return</a:t>
            </a:r>
            <a:r>
              <a:rPr sz="2000" spc="-175" dirty="0">
                <a:latin typeface="Arial" panose="020B0604020202020204"/>
                <a:cs typeface="Arial" panose="020B0604020202020204"/>
              </a:rPr>
              <a:t> </a:t>
            </a:r>
            <a:r>
              <a:rPr sz="2000" dirty="0">
                <a:latin typeface="Arial" panose="020B0604020202020204"/>
                <a:cs typeface="Arial" panose="020B0604020202020204"/>
              </a:rPr>
              <a:t>on  Equity (RoE)) корреляция </a:t>
            </a:r>
            <a:r>
              <a:rPr sz="2000" spc="-5" dirty="0">
                <a:latin typeface="Arial" panose="020B0604020202020204"/>
                <a:cs typeface="Arial" panose="020B0604020202020204"/>
              </a:rPr>
              <a:t>не наблюдается </a:t>
            </a:r>
            <a:r>
              <a:rPr sz="2000" dirty="0">
                <a:latin typeface="Arial" panose="020B0604020202020204"/>
                <a:cs typeface="Arial" panose="020B0604020202020204"/>
              </a:rPr>
              <a:t>(год в</a:t>
            </a:r>
            <a:r>
              <a:rPr sz="2000" spc="-175" dirty="0">
                <a:latin typeface="Arial" panose="020B0604020202020204"/>
                <a:cs typeface="Arial" panose="020B0604020202020204"/>
              </a:rPr>
              <a:t> </a:t>
            </a:r>
            <a:r>
              <a:rPr sz="2000" dirty="0" err="1">
                <a:latin typeface="Arial" panose="020B0604020202020204"/>
                <a:cs typeface="Arial" panose="020B0604020202020204"/>
              </a:rPr>
              <a:t>год</a:t>
            </a:r>
            <a:r>
              <a:rPr sz="2000" dirty="0">
                <a:latin typeface="Arial" panose="020B0604020202020204"/>
                <a:cs typeface="Arial" panose="020B0604020202020204"/>
              </a:rPr>
              <a:t>).</a:t>
            </a:r>
            <a:endParaRPr lang="ru-RU" sz="2000" dirty="0">
              <a:latin typeface="Arial" panose="020B0604020202020204"/>
              <a:cs typeface="Arial" panose="020B0604020202020204"/>
            </a:endParaRPr>
          </a:p>
          <a:p>
            <a:pPr marL="12700" marR="5080" indent="12065">
              <a:spcBef>
                <a:spcPts val="105"/>
              </a:spcBef>
            </a:pPr>
            <a:r>
              <a:rPr lang="en-US" sz="2000" dirty="0">
                <a:latin typeface="Arial" panose="020B0604020202020204"/>
                <a:cs typeface="Arial" panose="020B0604020202020204"/>
                <a:hlinkClick r:id="rId3"/>
              </a:rPr>
              <a:t>https://www.strassmann.com/bio/</a:t>
            </a:r>
            <a:endParaRPr lang="ru-RU" sz="2000" dirty="0">
              <a:latin typeface="Arial" panose="020B0604020202020204"/>
              <a:cs typeface="Arial" panose="020B0604020202020204"/>
            </a:endParaRPr>
          </a:p>
          <a:p>
            <a:pPr marL="12700" marR="5080" indent="12065">
              <a:spcBef>
                <a:spcPts val="105"/>
              </a:spcBef>
            </a:pPr>
            <a:endParaRPr sz="2000" dirty="0">
              <a:latin typeface="Arial" panose="020B0604020202020204"/>
              <a:cs typeface="Arial" panose="020B0604020202020204"/>
            </a:endParaRPr>
          </a:p>
        </p:txBody>
      </p:sp>
      <p:sp>
        <p:nvSpPr>
          <p:cNvPr id="5" name="object 5"/>
          <p:cNvSpPr/>
          <p:nvPr/>
        </p:nvSpPr>
        <p:spPr>
          <a:xfrm>
            <a:off x="7440930" y="2775283"/>
            <a:ext cx="4643121" cy="3433695"/>
          </a:xfrm>
          <a:prstGeom prst="rect">
            <a:avLst/>
          </a:prstGeom>
          <a:blipFill>
            <a:blip r:embed="rId4" cstate="print"/>
            <a:stretch>
              <a:fillRect/>
            </a:stretch>
          </a:blipFill>
        </p:spPr>
        <p:txBody>
          <a:bodyPr wrap="square" lIns="0" tIns="0" rIns="0" bIns="0" rtlCol="0"/>
          <a:lstStyle/>
          <a:p>
            <a:endParaRPr/>
          </a:p>
        </p:txBody>
      </p:sp>
      <p:sp>
        <p:nvSpPr>
          <p:cNvPr id="6" name="object 6"/>
          <p:cNvSpPr/>
          <p:nvPr/>
        </p:nvSpPr>
        <p:spPr>
          <a:xfrm>
            <a:off x="2865119" y="3112878"/>
            <a:ext cx="4361849" cy="3501662"/>
          </a:xfrm>
          <a:prstGeom prst="rect">
            <a:avLst/>
          </a:prstGeom>
          <a:blipFill>
            <a:blip r:embed="rId5" cstate="print"/>
            <a:stretch>
              <a:fillRect/>
            </a:stretch>
          </a:blipFill>
        </p:spPr>
        <p:txBody>
          <a:bodyPr wrap="square" lIns="0" tIns="0" rIns="0" bIns="0" rtlCol="0"/>
          <a:lstStyle/>
          <a:p>
            <a:endParaRPr/>
          </a:p>
        </p:txBody>
      </p:sp>
      <p:sp>
        <p:nvSpPr>
          <p:cNvPr id="7" name="object 7"/>
          <p:cNvSpPr/>
          <p:nvPr/>
        </p:nvSpPr>
        <p:spPr>
          <a:xfrm>
            <a:off x="3928603" y="1301917"/>
            <a:ext cx="1214450" cy="1656079"/>
          </a:xfrm>
          <a:prstGeom prst="rect">
            <a:avLst/>
          </a:prstGeom>
          <a:blipFill>
            <a:blip r:embed="rId6" cstate="print"/>
            <a:stretch>
              <a:fillRect/>
            </a:stretch>
          </a:blipFill>
        </p:spPr>
        <p:txBody>
          <a:bodyPr wrap="square" lIns="0" tIns="0" rIns="0" bIns="0" rtlCol="0"/>
          <a:lstStyle/>
          <a:p>
            <a:endParaRPr/>
          </a:p>
        </p:txBody>
      </p:sp>
      <p:sp>
        <p:nvSpPr>
          <p:cNvPr id="8" name="object 8"/>
          <p:cNvSpPr txBox="1"/>
          <p:nvPr/>
        </p:nvSpPr>
        <p:spPr>
          <a:xfrm>
            <a:off x="7440930" y="6386701"/>
            <a:ext cx="4533265" cy="228268"/>
          </a:xfrm>
          <a:prstGeom prst="rect">
            <a:avLst/>
          </a:prstGeom>
        </p:spPr>
        <p:txBody>
          <a:bodyPr vert="horz" wrap="square" lIns="0" tIns="12700" rIns="0" bIns="0" rtlCol="0">
            <a:spAutoFit/>
          </a:bodyPr>
          <a:lstStyle/>
          <a:p>
            <a:pPr marL="12700">
              <a:spcBef>
                <a:spcPts val="100"/>
              </a:spcBef>
            </a:pPr>
            <a:r>
              <a:rPr sz="1400" spc="-10" dirty="0">
                <a:latin typeface="Arial" panose="020B0604020202020204"/>
                <a:cs typeface="Arial" panose="020B0604020202020204"/>
              </a:rPr>
              <a:t>Статья </a:t>
            </a:r>
            <a:r>
              <a:rPr sz="1400" spc="-15" dirty="0">
                <a:latin typeface="Arial" panose="020B0604020202020204"/>
                <a:cs typeface="Arial" panose="020B0604020202020204"/>
              </a:rPr>
              <a:t>«Реферат </a:t>
            </a:r>
            <a:r>
              <a:rPr sz="1400" spc="-10" dirty="0">
                <a:latin typeface="Arial" panose="020B0604020202020204"/>
                <a:cs typeface="Arial" panose="020B0604020202020204"/>
              </a:rPr>
              <a:t>работ Пола </a:t>
            </a:r>
            <a:r>
              <a:rPr sz="1400" dirty="0">
                <a:latin typeface="Arial" panose="020B0604020202020204"/>
                <a:cs typeface="Arial" panose="020B0604020202020204"/>
              </a:rPr>
              <a:t>Страссмана» в </a:t>
            </a:r>
            <a:r>
              <a:rPr sz="1400" spc="5" dirty="0">
                <a:latin typeface="Arial" panose="020B0604020202020204"/>
                <a:cs typeface="Arial" panose="020B0604020202020204"/>
              </a:rPr>
              <a:t>№1</a:t>
            </a:r>
            <a:r>
              <a:rPr sz="1400" spc="-190" dirty="0">
                <a:latin typeface="Arial" panose="020B0604020202020204"/>
                <a:cs typeface="Arial" panose="020B0604020202020204"/>
              </a:rPr>
              <a:t> </a:t>
            </a:r>
            <a:r>
              <a:rPr sz="1400" spc="-30" dirty="0">
                <a:latin typeface="Arial" panose="020B0604020202020204"/>
                <a:cs typeface="Arial" panose="020B0604020202020204"/>
              </a:rPr>
              <a:t>2011</a:t>
            </a:r>
            <a:endParaRPr sz="1400" dirty="0">
              <a:latin typeface="Arial" panose="020B0604020202020204"/>
              <a:cs typeface="Arial" panose="020B0604020202020204"/>
            </a:endParaRPr>
          </a:p>
        </p:txBody>
      </p:sp>
      <p:pic>
        <p:nvPicPr>
          <p:cNvPr id="9" name="Рисунок 8">
            <a:extLst>
              <a:ext uri="{FF2B5EF4-FFF2-40B4-BE49-F238E27FC236}">
                <a16:creationId xmlns:a16="http://schemas.microsoft.com/office/drawing/2014/main" id="{280D694A-29A9-4FB3-9F75-E7F1029FEBEE}"/>
              </a:ext>
            </a:extLst>
          </p:cNvPr>
          <p:cNvPicPr>
            <a:picLocks noChangeAspect="1"/>
          </p:cNvPicPr>
          <p:nvPr/>
        </p:nvPicPr>
        <p:blipFill>
          <a:blip r:embed="rId7"/>
          <a:stretch>
            <a:fillRect/>
          </a:stretch>
        </p:blipFill>
        <p:spPr>
          <a:xfrm>
            <a:off x="0" y="1301917"/>
            <a:ext cx="3108808" cy="3704797"/>
          </a:xfrm>
          <a:prstGeom prst="rect">
            <a:avLst/>
          </a:prstGeom>
        </p:spPr>
      </p:pic>
      <p:pic>
        <p:nvPicPr>
          <p:cNvPr id="13" name="Рисунок 12">
            <a:extLst>
              <a:ext uri="{FF2B5EF4-FFF2-40B4-BE49-F238E27FC236}">
                <a16:creationId xmlns:a16="http://schemas.microsoft.com/office/drawing/2014/main" id="{589132B2-0EA7-08BC-2684-EA75A6D91D33}"/>
              </a:ext>
            </a:extLst>
          </p:cNvPr>
          <p:cNvPicPr>
            <a:picLocks noChangeAspect="1"/>
          </p:cNvPicPr>
          <p:nvPr/>
        </p:nvPicPr>
        <p:blipFill>
          <a:blip r:embed="rId8"/>
          <a:stretch>
            <a:fillRect/>
          </a:stretch>
        </p:blipFill>
        <p:spPr>
          <a:xfrm>
            <a:off x="0" y="5382640"/>
            <a:ext cx="1475360" cy="1475360"/>
          </a:xfrm>
          <a:prstGeom prst="rect">
            <a:avLst/>
          </a:prstGeom>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Рисунок 8">
            <a:extLst>
              <a:ext uri="{FF2B5EF4-FFF2-40B4-BE49-F238E27FC236}">
                <a16:creationId xmlns:a16="http://schemas.microsoft.com/office/drawing/2014/main" id="{148D33BB-22FF-D2B3-C621-0201EA7AF903}"/>
              </a:ext>
            </a:extLst>
          </p:cNvPr>
          <p:cNvPicPr>
            <a:picLocks noChangeAspect="1"/>
          </p:cNvPicPr>
          <p:nvPr/>
        </p:nvPicPr>
        <p:blipFill>
          <a:blip r:embed="rId3"/>
          <a:stretch>
            <a:fillRect/>
          </a:stretch>
        </p:blipFill>
        <p:spPr>
          <a:xfrm>
            <a:off x="7172325" y="0"/>
            <a:ext cx="5019675" cy="5610225"/>
          </a:xfrm>
          <a:prstGeom prst="rect">
            <a:avLst/>
          </a:prstGeom>
        </p:spPr>
      </p:pic>
      <p:sp>
        <p:nvSpPr>
          <p:cNvPr id="4" name="Номер слайда 10"/>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itchFamily="34" charset="0"/>
                <a:cs typeface="Arial" pitchFamily="34" charset="0"/>
              </a:rPr>
              <a:pPr algn="ctr">
                <a:defRPr/>
              </a:pPr>
              <a:t>50</a:t>
            </a:fld>
            <a:endParaRPr lang="ru-RU" sz="2400" b="1" dirty="0">
              <a:solidFill>
                <a:schemeClr val="tx1"/>
              </a:solidFill>
              <a:latin typeface="Arial" pitchFamily="34" charset="0"/>
              <a:cs typeface="Arial" pitchFamily="34" charset="0"/>
            </a:endParaRPr>
          </a:p>
        </p:txBody>
      </p:sp>
      <p:pic>
        <p:nvPicPr>
          <p:cNvPr id="6" name="Рисунок 5">
            <a:extLst>
              <a:ext uri="{FF2B5EF4-FFF2-40B4-BE49-F238E27FC236}">
                <a16:creationId xmlns:a16="http://schemas.microsoft.com/office/drawing/2014/main" id="{C146F3DC-8792-E495-3560-1BFFBDD87687}"/>
              </a:ext>
            </a:extLst>
          </p:cNvPr>
          <p:cNvPicPr>
            <a:picLocks noChangeAspect="1"/>
          </p:cNvPicPr>
          <p:nvPr/>
        </p:nvPicPr>
        <p:blipFill>
          <a:blip r:embed="rId4"/>
          <a:stretch>
            <a:fillRect/>
          </a:stretch>
        </p:blipFill>
        <p:spPr>
          <a:xfrm>
            <a:off x="339874" y="5382640"/>
            <a:ext cx="1475360" cy="1475360"/>
          </a:xfrm>
          <a:prstGeom prst="rect">
            <a:avLst/>
          </a:prstGeom>
        </p:spPr>
      </p:pic>
      <p:pic>
        <p:nvPicPr>
          <p:cNvPr id="3" name="Рисунок 2">
            <a:extLst>
              <a:ext uri="{FF2B5EF4-FFF2-40B4-BE49-F238E27FC236}">
                <a16:creationId xmlns:a16="http://schemas.microsoft.com/office/drawing/2014/main" id="{32FA3B91-CAA9-8E68-C2E9-694AB1D4EDB0}"/>
              </a:ext>
            </a:extLst>
          </p:cNvPr>
          <p:cNvPicPr>
            <a:picLocks noChangeAspect="1"/>
          </p:cNvPicPr>
          <p:nvPr/>
        </p:nvPicPr>
        <p:blipFill>
          <a:blip r:embed="rId5"/>
          <a:stretch>
            <a:fillRect/>
          </a:stretch>
        </p:blipFill>
        <p:spPr>
          <a:xfrm>
            <a:off x="0" y="365125"/>
            <a:ext cx="5095875" cy="4724400"/>
          </a:xfrm>
          <a:prstGeom prst="rect">
            <a:avLst/>
          </a:prstGeom>
        </p:spPr>
      </p:pic>
      <p:pic>
        <p:nvPicPr>
          <p:cNvPr id="11" name="Рисунок 10">
            <a:extLst>
              <a:ext uri="{FF2B5EF4-FFF2-40B4-BE49-F238E27FC236}">
                <a16:creationId xmlns:a16="http://schemas.microsoft.com/office/drawing/2014/main" id="{49B88842-6868-5E45-D81C-F00D2FD998C5}"/>
              </a:ext>
            </a:extLst>
          </p:cNvPr>
          <p:cNvPicPr>
            <a:picLocks noChangeAspect="1"/>
          </p:cNvPicPr>
          <p:nvPr/>
        </p:nvPicPr>
        <p:blipFill>
          <a:blip r:embed="rId6"/>
          <a:stretch>
            <a:fillRect/>
          </a:stretch>
        </p:blipFill>
        <p:spPr>
          <a:xfrm>
            <a:off x="4757915" y="2341556"/>
            <a:ext cx="3448239" cy="4516444"/>
          </a:xfrm>
          <a:prstGeom prst="rect">
            <a:avLst/>
          </a:prstGeom>
        </p:spPr>
      </p:pic>
    </p:spTree>
    <p:extLst>
      <p:ext uri="{BB962C8B-B14F-4D97-AF65-F5344CB8AC3E}">
        <p14:creationId xmlns:p14="http://schemas.microsoft.com/office/powerpoint/2010/main" val="426745301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10"/>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itchFamily="34" charset="0"/>
                <a:cs typeface="Arial" pitchFamily="34" charset="0"/>
              </a:rPr>
              <a:pPr algn="ctr">
                <a:defRPr/>
              </a:pPr>
              <a:t>51</a:t>
            </a:fld>
            <a:endParaRPr lang="ru-RU" sz="2400" b="1" dirty="0">
              <a:solidFill>
                <a:schemeClr val="tx1"/>
              </a:solidFill>
              <a:latin typeface="Arial" pitchFamily="34" charset="0"/>
              <a:cs typeface="Arial" pitchFamily="34" charset="0"/>
            </a:endParaRPr>
          </a:p>
        </p:txBody>
      </p:sp>
      <p:pic>
        <p:nvPicPr>
          <p:cNvPr id="6" name="Рисунок 5">
            <a:extLst>
              <a:ext uri="{FF2B5EF4-FFF2-40B4-BE49-F238E27FC236}">
                <a16:creationId xmlns:a16="http://schemas.microsoft.com/office/drawing/2014/main" id="{C146F3DC-8792-E495-3560-1BFFBDD87687}"/>
              </a:ext>
            </a:extLst>
          </p:cNvPr>
          <p:cNvPicPr>
            <a:picLocks noChangeAspect="1"/>
          </p:cNvPicPr>
          <p:nvPr/>
        </p:nvPicPr>
        <p:blipFill>
          <a:blip r:embed="rId3"/>
          <a:stretch>
            <a:fillRect/>
          </a:stretch>
        </p:blipFill>
        <p:spPr>
          <a:xfrm>
            <a:off x="339874" y="5382640"/>
            <a:ext cx="1475360" cy="1475360"/>
          </a:xfrm>
          <a:prstGeom prst="rect">
            <a:avLst/>
          </a:prstGeom>
        </p:spPr>
      </p:pic>
      <p:pic>
        <p:nvPicPr>
          <p:cNvPr id="3" name="Рисунок 2">
            <a:extLst>
              <a:ext uri="{FF2B5EF4-FFF2-40B4-BE49-F238E27FC236}">
                <a16:creationId xmlns:a16="http://schemas.microsoft.com/office/drawing/2014/main" id="{58FE06F8-5D1D-4594-BE37-CBD17DEADB07}"/>
              </a:ext>
            </a:extLst>
          </p:cNvPr>
          <p:cNvPicPr>
            <a:picLocks noChangeAspect="1"/>
          </p:cNvPicPr>
          <p:nvPr/>
        </p:nvPicPr>
        <p:blipFill>
          <a:blip r:embed="rId4"/>
          <a:stretch>
            <a:fillRect/>
          </a:stretch>
        </p:blipFill>
        <p:spPr>
          <a:xfrm>
            <a:off x="184639" y="0"/>
            <a:ext cx="4953000" cy="2438400"/>
          </a:xfrm>
          <a:prstGeom prst="rect">
            <a:avLst/>
          </a:prstGeom>
        </p:spPr>
      </p:pic>
      <p:pic>
        <p:nvPicPr>
          <p:cNvPr id="9" name="Рисунок 8">
            <a:extLst>
              <a:ext uri="{FF2B5EF4-FFF2-40B4-BE49-F238E27FC236}">
                <a16:creationId xmlns:a16="http://schemas.microsoft.com/office/drawing/2014/main" id="{E9269137-902C-F29D-11CC-D458393BF4A9}"/>
              </a:ext>
            </a:extLst>
          </p:cNvPr>
          <p:cNvPicPr>
            <a:picLocks noChangeAspect="1"/>
          </p:cNvPicPr>
          <p:nvPr/>
        </p:nvPicPr>
        <p:blipFill>
          <a:blip r:embed="rId5"/>
          <a:stretch>
            <a:fillRect/>
          </a:stretch>
        </p:blipFill>
        <p:spPr>
          <a:xfrm>
            <a:off x="6384776" y="365125"/>
            <a:ext cx="5467350" cy="5876925"/>
          </a:xfrm>
          <a:prstGeom prst="rect">
            <a:avLst/>
          </a:prstGeom>
        </p:spPr>
      </p:pic>
      <p:pic>
        <p:nvPicPr>
          <p:cNvPr id="13" name="Рисунок 12">
            <a:extLst>
              <a:ext uri="{FF2B5EF4-FFF2-40B4-BE49-F238E27FC236}">
                <a16:creationId xmlns:a16="http://schemas.microsoft.com/office/drawing/2014/main" id="{979DFC96-58B1-85E6-7362-5AF0725FCA48}"/>
              </a:ext>
            </a:extLst>
          </p:cNvPr>
          <p:cNvPicPr>
            <a:picLocks noChangeAspect="1"/>
          </p:cNvPicPr>
          <p:nvPr/>
        </p:nvPicPr>
        <p:blipFill>
          <a:blip r:embed="rId6"/>
          <a:stretch>
            <a:fillRect/>
          </a:stretch>
        </p:blipFill>
        <p:spPr>
          <a:xfrm>
            <a:off x="307636" y="2317506"/>
            <a:ext cx="4972050" cy="2762250"/>
          </a:xfrm>
          <a:prstGeom prst="rect">
            <a:avLst/>
          </a:prstGeom>
        </p:spPr>
      </p:pic>
    </p:spTree>
    <p:extLst>
      <p:ext uri="{BB962C8B-B14F-4D97-AF65-F5344CB8AC3E}">
        <p14:creationId xmlns:p14="http://schemas.microsoft.com/office/powerpoint/2010/main" val="394155740"/>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10"/>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itchFamily="34" charset="0"/>
                <a:cs typeface="Arial" pitchFamily="34" charset="0"/>
              </a:rPr>
              <a:pPr algn="ctr">
                <a:defRPr/>
              </a:pPr>
              <a:t>52</a:t>
            </a:fld>
            <a:endParaRPr lang="ru-RU" sz="2400" b="1" dirty="0">
              <a:solidFill>
                <a:schemeClr val="tx1"/>
              </a:solidFill>
              <a:latin typeface="Arial" pitchFamily="34" charset="0"/>
              <a:cs typeface="Arial" pitchFamily="34" charset="0"/>
            </a:endParaRPr>
          </a:p>
        </p:txBody>
      </p:sp>
      <p:pic>
        <p:nvPicPr>
          <p:cNvPr id="6" name="Рисунок 5">
            <a:extLst>
              <a:ext uri="{FF2B5EF4-FFF2-40B4-BE49-F238E27FC236}">
                <a16:creationId xmlns:a16="http://schemas.microsoft.com/office/drawing/2014/main" id="{C146F3DC-8792-E495-3560-1BFFBDD87687}"/>
              </a:ext>
            </a:extLst>
          </p:cNvPr>
          <p:cNvPicPr>
            <a:picLocks noChangeAspect="1"/>
          </p:cNvPicPr>
          <p:nvPr/>
        </p:nvPicPr>
        <p:blipFill>
          <a:blip r:embed="rId3"/>
          <a:stretch>
            <a:fillRect/>
          </a:stretch>
        </p:blipFill>
        <p:spPr>
          <a:xfrm>
            <a:off x="339874" y="5382640"/>
            <a:ext cx="1475360" cy="1475360"/>
          </a:xfrm>
          <a:prstGeom prst="rect">
            <a:avLst/>
          </a:prstGeom>
        </p:spPr>
      </p:pic>
      <p:pic>
        <p:nvPicPr>
          <p:cNvPr id="2" name="Рисунок 1">
            <a:extLst>
              <a:ext uri="{FF2B5EF4-FFF2-40B4-BE49-F238E27FC236}">
                <a16:creationId xmlns:a16="http://schemas.microsoft.com/office/drawing/2014/main" id="{7320F260-D7A1-0381-CC00-D67F667C392A}"/>
              </a:ext>
            </a:extLst>
          </p:cNvPr>
          <p:cNvPicPr>
            <a:picLocks noChangeAspect="1"/>
          </p:cNvPicPr>
          <p:nvPr/>
        </p:nvPicPr>
        <p:blipFill>
          <a:blip r:embed="rId4"/>
          <a:stretch>
            <a:fillRect/>
          </a:stretch>
        </p:blipFill>
        <p:spPr>
          <a:xfrm>
            <a:off x="257358" y="182562"/>
            <a:ext cx="4314642" cy="4470762"/>
          </a:xfrm>
          <a:prstGeom prst="rect">
            <a:avLst/>
          </a:prstGeom>
        </p:spPr>
      </p:pic>
      <p:pic>
        <p:nvPicPr>
          <p:cNvPr id="7" name="Рисунок 6">
            <a:extLst>
              <a:ext uri="{FF2B5EF4-FFF2-40B4-BE49-F238E27FC236}">
                <a16:creationId xmlns:a16="http://schemas.microsoft.com/office/drawing/2014/main" id="{E509BA54-EEC2-300F-84B0-B34912AC2827}"/>
              </a:ext>
            </a:extLst>
          </p:cNvPr>
          <p:cNvPicPr>
            <a:picLocks noChangeAspect="1"/>
          </p:cNvPicPr>
          <p:nvPr/>
        </p:nvPicPr>
        <p:blipFill>
          <a:blip r:embed="rId5"/>
          <a:stretch>
            <a:fillRect/>
          </a:stretch>
        </p:blipFill>
        <p:spPr>
          <a:xfrm>
            <a:off x="4225070" y="182562"/>
            <a:ext cx="4257675" cy="6124575"/>
          </a:xfrm>
          <a:prstGeom prst="rect">
            <a:avLst/>
          </a:prstGeom>
        </p:spPr>
      </p:pic>
      <p:pic>
        <p:nvPicPr>
          <p:cNvPr id="10" name="Рисунок 9">
            <a:extLst>
              <a:ext uri="{FF2B5EF4-FFF2-40B4-BE49-F238E27FC236}">
                <a16:creationId xmlns:a16="http://schemas.microsoft.com/office/drawing/2014/main" id="{B5A17117-2F2C-B7FE-7601-DF9938CC5B41}"/>
              </a:ext>
            </a:extLst>
          </p:cNvPr>
          <p:cNvPicPr>
            <a:picLocks noChangeAspect="1"/>
          </p:cNvPicPr>
          <p:nvPr/>
        </p:nvPicPr>
        <p:blipFill>
          <a:blip r:embed="rId6"/>
          <a:stretch>
            <a:fillRect/>
          </a:stretch>
        </p:blipFill>
        <p:spPr>
          <a:xfrm>
            <a:off x="7678887" y="281353"/>
            <a:ext cx="4513113" cy="4788023"/>
          </a:xfrm>
          <a:prstGeom prst="rect">
            <a:avLst/>
          </a:prstGeom>
        </p:spPr>
      </p:pic>
    </p:spTree>
    <p:extLst>
      <p:ext uri="{BB962C8B-B14F-4D97-AF65-F5344CB8AC3E}">
        <p14:creationId xmlns:p14="http://schemas.microsoft.com/office/powerpoint/2010/main" val="98213457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10"/>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itchFamily="34" charset="0"/>
                <a:cs typeface="Arial" pitchFamily="34" charset="0"/>
              </a:rPr>
              <a:pPr algn="ctr">
                <a:defRPr/>
              </a:pPr>
              <a:t>53</a:t>
            </a:fld>
            <a:endParaRPr lang="ru-RU" sz="2400" b="1" dirty="0">
              <a:solidFill>
                <a:schemeClr val="tx1"/>
              </a:solidFill>
              <a:latin typeface="Arial" pitchFamily="34" charset="0"/>
              <a:cs typeface="Arial" pitchFamily="34" charset="0"/>
            </a:endParaRPr>
          </a:p>
        </p:txBody>
      </p:sp>
      <p:pic>
        <p:nvPicPr>
          <p:cNvPr id="6" name="Рисунок 5">
            <a:extLst>
              <a:ext uri="{FF2B5EF4-FFF2-40B4-BE49-F238E27FC236}">
                <a16:creationId xmlns:a16="http://schemas.microsoft.com/office/drawing/2014/main" id="{C146F3DC-8792-E495-3560-1BFFBDD87687}"/>
              </a:ext>
            </a:extLst>
          </p:cNvPr>
          <p:cNvPicPr>
            <a:picLocks noChangeAspect="1"/>
          </p:cNvPicPr>
          <p:nvPr/>
        </p:nvPicPr>
        <p:blipFill>
          <a:blip r:embed="rId3"/>
          <a:stretch>
            <a:fillRect/>
          </a:stretch>
        </p:blipFill>
        <p:spPr>
          <a:xfrm>
            <a:off x="339874" y="5382640"/>
            <a:ext cx="1475360" cy="1475360"/>
          </a:xfrm>
          <a:prstGeom prst="rect">
            <a:avLst/>
          </a:prstGeom>
        </p:spPr>
      </p:pic>
      <p:pic>
        <p:nvPicPr>
          <p:cNvPr id="3" name="Рисунок 2">
            <a:extLst>
              <a:ext uri="{FF2B5EF4-FFF2-40B4-BE49-F238E27FC236}">
                <a16:creationId xmlns:a16="http://schemas.microsoft.com/office/drawing/2014/main" id="{E20FB8E0-5375-B5B3-7A85-E7D5461942FC}"/>
              </a:ext>
            </a:extLst>
          </p:cNvPr>
          <p:cNvPicPr>
            <a:picLocks noChangeAspect="1"/>
          </p:cNvPicPr>
          <p:nvPr/>
        </p:nvPicPr>
        <p:blipFill>
          <a:blip r:embed="rId4"/>
          <a:stretch>
            <a:fillRect/>
          </a:stretch>
        </p:blipFill>
        <p:spPr>
          <a:xfrm>
            <a:off x="339874" y="276225"/>
            <a:ext cx="4838700" cy="2038350"/>
          </a:xfrm>
          <a:prstGeom prst="rect">
            <a:avLst/>
          </a:prstGeom>
        </p:spPr>
      </p:pic>
      <p:pic>
        <p:nvPicPr>
          <p:cNvPr id="8" name="Рисунок 7">
            <a:extLst>
              <a:ext uri="{FF2B5EF4-FFF2-40B4-BE49-F238E27FC236}">
                <a16:creationId xmlns:a16="http://schemas.microsoft.com/office/drawing/2014/main" id="{19A648A7-2188-A282-AE04-69973DD128C5}"/>
              </a:ext>
            </a:extLst>
          </p:cNvPr>
          <p:cNvPicPr>
            <a:picLocks noChangeAspect="1"/>
          </p:cNvPicPr>
          <p:nvPr/>
        </p:nvPicPr>
        <p:blipFill>
          <a:blip r:embed="rId5"/>
          <a:stretch>
            <a:fillRect/>
          </a:stretch>
        </p:blipFill>
        <p:spPr>
          <a:xfrm>
            <a:off x="8631510" y="477349"/>
            <a:ext cx="3333750" cy="4543425"/>
          </a:xfrm>
          <a:prstGeom prst="rect">
            <a:avLst/>
          </a:prstGeom>
        </p:spPr>
      </p:pic>
      <p:pic>
        <p:nvPicPr>
          <p:cNvPr id="11" name="Рисунок 10">
            <a:extLst>
              <a:ext uri="{FF2B5EF4-FFF2-40B4-BE49-F238E27FC236}">
                <a16:creationId xmlns:a16="http://schemas.microsoft.com/office/drawing/2014/main" id="{A44EDA63-0E3C-31B2-5F80-BF0C2333C753}"/>
              </a:ext>
            </a:extLst>
          </p:cNvPr>
          <p:cNvPicPr>
            <a:picLocks noChangeAspect="1"/>
          </p:cNvPicPr>
          <p:nvPr/>
        </p:nvPicPr>
        <p:blipFill>
          <a:blip r:embed="rId6"/>
          <a:stretch>
            <a:fillRect/>
          </a:stretch>
        </p:blipFill>
        <p:spPr>
          <a:xfrm>
            <a:off x="4240485" y="0"/>
            <a:ext cx="4391025" cy="1495425"/>
          </a:xfrm>
          <a:prstGeom prst="rect">
            <a:avLst/>
          </a:prstGeom>
        </p:spPr>
      </p:pic>
      <p:pic>
        <p:nvPicPr>
          <p:cNvPr id="13" name="Рисунок 12">
            <a:extLst>
              <a:ext uri="{FF2B5EF4-FFF2-40B4-BE49-F238E27FC236}">
                <a16:creationId xmlns:a16="http://schemas.microsoft.com/office/drawing/2014/main" id="{5FA674F3-5964-208D-CD7C-897CAA183F69}"/>
              </a:ext>
            </a:extLst>
          </p:cNvPr>
          <p:cNvPicPr>
            <a:picLocks noChangeAspect="1"/>
          </p:cNvPicPr>
          <p:nvPr/>
        </p:nvPicPr>
        <p:blipFill>
          <a:blip r:embed="rId7"/>
          <a:stretch>
            <a:fillRect/>
          </a:stretch>
        </p:blipFill>
        <p:spPr>
          <a:xfrm>
            <a:off x="4507098" y="2573949"/>
            <a:ext cx="4293672" cy="4360761"/>
          </a:xfrm>
          <a:prstGeom prst="rect">
            <a:avLst/>
          </a:prstGeom>
        </p:spPr>
      </p:pic>
      <p:pic>
        <p:nvPicPr>
          <p:cNvPr id="15" name="Рисунок 14">
            <a:extLst>
              <a:ext uri="{FF2B5EF4-FFF2-40B4-BE49-F238E27FC236}">
                <a16:creationId xmlns:a16="http://schemas.microsoft.com/office/drawing/2014/main" id="{843CD599-4931-FDF7-0FE3-162C705E93E0}"/>
              </a:ext>
            </a:extLst>
          </p:cNvPr>
          <p:cNvPicPr>
            <a:picLocks noChangeAspect="1"/>
          </p:cNvPicPr>
          <p:nvPr/>
        </p:nvPicPr>
        <p:blipFill>
          <a:blip r:embed="rId8"/>
          <a:stretch>
            <a:fillRect/>
          </a:stretch>
        </p:blipFill>
        <p:spPr>
          <a:xfrm>
            <a:off x="542192" y="2648457"/>
            <a:ext cx="3276600" cy="2400300"/>
          </a:xfrm>
          <a:prstGeom prst="rect">
            <a:avLst/>
          </a:prstGeom>
        </p:spPr>
      </p:pic>
    </p:spTree>
    <p:extLst>
      <p:ext uri="{BB962C8B-B14F-4D97-AF65-F5344CB8AC3E}">
        <p14:creationId xmlns:p14="http://schemas.microsoft.com/office/powerpoint/2010/main" val="367616575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10"/>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itchFamily="34" charset="0"/>
                <a:cs typeface="Arial" pitchFamily="34" charset="0"/>
              </a:rPr>
              <a:pPr algn="ctr">
                <a:defRPr/>
              </a:pPr>
              <a:t>54</a:t>
            </a:fld>
            <a:endParaRPr lang="ru-RU" sz="2400" b="1" dirty="0">
              <a:solidFill>
                <a:schemeClr val="tx1"/>
              </a:solidFill>
              <a:latin typeface="Arial" pitchFamily="34" charset="0"/>
              <a:cs typeface="Arial" pitchFamily="34" charset="0"/>
            </a:endParaRPr>
          </a:p>
        </p:txBody>
      </p:sp>
      <p:pic>
        <p:nvPicPr>
          <p:cNvPr id="6" name="Рисунок 5">
            <a:extLst>
              <a:ext uri="{FF2B5EF4-FFF2-40B4-BE49-F238E27FC236}">
                <a16:creationId xmlns:a16="http://schemas.microsoft.com/office/drawing/2014/main" id="{C146F3DC-8792-E495-3560-1BFFBDD87687}"/>
              </a:ext>
            </a:extLst>
          </p:cNvPr>
          <p:cNvPicPr>
            <a:picLocks noChangeAspect="1"/>
          </p:cNvPicPr>
          <p:nvPr/>
        </p:nvPicPr>
        <p:blipFill>
          <a:blip r:embed="rId3"/>
          <a:stretch>
            <a:fillRect/>
          </a:stretch>
        </p:blipFill>
        <p:spPr>
          <a:xfrm>
            <a:off x="339874" y="5382640"/>
            <a:ext cx="1475360" cy="1475360"/>
          </a:xfrm>
          <a:prstGeom prst="rect">
            <a:avLst/>
          </a:prstGeom>
        </p:spPr>
      </p:pic>
      <p:pic>
        <p:nvPicPr>
          <p:cNvPr id="2" name="Рисунок 1">
            <a:extLst>
              <a:ext uri="{FF2B5EF4-FFF2-40B4-BE49-F238E27FC236}">
                <a16:creationId xmlns:a16="http://schemas.microsoft.com/office/drawing/2014/main" id="{F8B26B57-A051-21A5-AE73-B29BA5A3177F}"/>
              </a:ext>
            </a:extLst>
          </p:cNvPr>
          <p:cNvPicPr>
            <a:picLocks noChangeAspect="1"/>
          </p:cNvPicPr>
          <p:nvPr/>
        </p:nvPicPr>
        <p:blipFill>
          <a:blip r:embed="rId4"/>
          <a:stretch>
            <a:fillRect/>
          </a:stretch>
        </p:blipFill>
        <p:spPr>
          <a:xfrm>
            <a:off x="6971770" y="0"/>
            <a:ext cx="4555475" cy="6858000"/>
          </a:xfrm>
          <a:prstGeom prst="rect">
            <a:avLst/>
          </a:prstGeom>
        </p:spPr>
      </p:pic>
      <p:pic>
        <p:nvPicPr>
          <p:cNvPr id="5" name="Рисунок 4">
            <a:extLst>
              <a:ext uri="{FF2B5EF4-FFF2-40B4-BE49-F238E27FC236}">
                <a16:creationId xmlns:a16="http://schemas.microsoft.com/office/drawing/2014/main" id="{56E2FE96-5156-686C-F6A5-B6E1B5253F80}"/>
              </a:ext>
            </a:extLst>
          </p:cNvPr>
          <p:cNvPicPr>
            <a:picLocks noChangeAspect="1"/>
          </p:cNvPicPr>
          <p:nvPr/>
        </p:nvPicPr>
        <p:blipFill>
          <a:blip r:embed="rId5"/>
          <a:stretch>
            <a:fillRect/>
          </a:stretch>
        </p:blipFill>
        <p:spPr>
          <a:xfrm>
            <a:off x="4396154" y="520577"/>
            <a:ext cx="2792291" cy="4223782"/>
          </a:xfrm>
          <a:prstGeom prst="rect">
            <a:avLst/>
          </a:prstGeom>
        </p:spPr>
      </p:pic>
      <p:pic>
        <p:nvPicPr>
          <p:cNvPr id="12" name="Рисунок 11">
            <a:extLst>
              <a:ext uri="{FF2B5EF4-FFF2-40B4-BE49-F238E27FC236}">
                <a16:creationId xmlns:a16="http://schemas.microsoft.com/office/drawing/2014/main" id="{8AC30E11-CD64-2CCC-B4A2-5B70E595ACED}"/>
              </a:ext>
            </a:extLst>
          </p:cNvPr>
          <p:cNvPicPr>
            <a:picLocks noChangeAspect="1"/>
          </p:cNvPicPr>
          <p:nvPr/>
        </p:nvPicPr>
        <p:blipFill>
          <a:blip r:embed="rId6"/>
          <a:stretch>
            <a:fillRect/>
          </a:stretch>
        </p:blipFill>
        <p:spPr>
          <a:xfrm>
            <a:off x="1406769" y="520577"/>
            <a:ext cx="3075198" cy="4396572"/>
          </a:xfrm>
          <a:prstGeom prst="rect">
            <a:avLst/>
          </a:prstGeom>
        </p:spPr>
      </p:pic>
    </p:spTree>
    <p:extLst>
      <p:ext uri="{BB962C8B-B14F-4D97-AF65-F5344CB8AC3E}">
        <p14:creationId xmlns:p14="http://schemas.microsoft.com/office/powerpoint/2010/main" val="263871159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10"/>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itchFamily="34" charset="0"/>
                <a:cs typeface="Arial" pitchFamily="34" charset="0"/>
              </a:rPr>
              <a:pPr algn="ctr">
                <a:defRPr/>
              </a:pPr>
              <a:t>55</a:t>
            </a:fld>
            <a:endParaRPr lang="ru-RU" sz="2400" b="1" dirty="0">
              <a:solidFill>
                <a:schemeClr val="tx1"/>
              </a:solidFill>
              <a:latin typeface="Arial" pitchFamily="34" charset="0"/>
              <a:cs typeface="Arial" pitchFamily="34" charset="0"/>
            </a:endParaRPr>
          </a:p>
        </p:txBody>
      </p:sp>
      <p:pic>
        <p:nvPicPr>
          <p:cNvPr id="6" name="Рисунок 5">
            <a:extLst>
              <a:ext uri="{FF2B5EF4-FFF2-40B4-BE49-F238E27FC236}">
                <a16:creationId xmlns:a16="http://schemas.microsoft.com/office/drawing/2014/main" id="{C146F3DC-8792-E495-3560-1BFFBDD87687}"/>
              </a:ext>
            </a:extLst>
          </p:cNvPr>
          <p:cNvPicPr>
            <a:picLocks noChangeAspect="1"/>
          </p:cNvPicPr>
          <p:nvPr/>
        </p:nvPicPr>
        <p:blipFill>
          <a:blip r:embed="rId3"/>
          <a:stretch>
            <a:fillRect/>
          </a:stretch>
        </p:blipFill>
        <p:spPr>
          <a:xfrm>
            <a:off x="339874" y="5382640"/>
            <a:ext cx="1475360" cy="1475360"/>
          </a:xfrm>
          <a:prstGeom prst="rect">
            <a:avLst/>
          </a:prstGeom>
        </p:spPr>
      </p:pic>
      <p:pic>
        <p:nvPicPr>
          <p:cNvPr id="15" name="Рисунок 14">
            <a:extLst>
              <a:ext uri="{FF2B5EF4-FFF2-40B4-BE49-F238E27FC236}">
                <a16:creationId xmlns:a16="http://schemas.microsoft.com/office/drawing/2014/main" id="{8E9CDA06-9590-89CE-C1A3-04A9EA0E2C1A}"/>
              </a:ext>
            </a:extLst>
          </p:cNvPr>
          <p:cNvPicPr>
            <a:picLocks noChangeAspect="1"/>
          </p:cNvPicPr>
          <p:nvPr/>
        </p:nvPicPr>
        <p:blipFill>
          <a:blip r:embed="rId4"/>
          <a:stretch>
            <a:fillRect/>
          </a:stretch>
        </p:blipFill>
        <p:spPr>
          <a:xfrm>
            <a:off x="8868141" y="715474"/>
            <a:ext cx="3077656" cy="4782649"/>
          </a:xfrm>
          <a:prstGeom prst="rect">
            <a:avLst/>
          </a:prstGeom>
        </p:spPr>
      </p:pic>
      <p:pic>
        <p:nvPicPr>
          <p:cNvPr id="17" name="Рисунок 16">
            <a:extLst>
              <a:ext uri="{FF2B5EF4-FFF2-40B4-BE49-F238E27FC236}">
                <a16:creationId xmlns:a16="http://schemas.microsoft.com/office/drawing/2014/main" id="{F6F4AA6E-82CA-29DB-E1A1-3B70FF097AAD}"/>
              </a:ext>
            </a:extLst>
          </p:cNvPr>
          <p:cNvPicPr>
            <a:picLocks noChangeAspect="1"/>
          </p:cNvPicPr>
          <p:nvPr/>
        </p:nvPicPr>
        <p:blipFill>
          <a:blip r:embed="rId5"/>
          <a:stretch>
            <a:fillRect/>
          </a:stretch>
        </p:blipFill>
        <p:spPr>
          <a:xfrm>
            <a:off x="4373936" y="0"/>
            <a:ext cx="4311636" cy="6858000"/>
          </a:xfrm>
          <a:prstGeom prst="rect">
            <a:avLst/>
          </a:prstGeom>
        </p:spPr>
      </p:pic>
      <p:pic>
        <p:nvPicPr>
          <p:cNvPr id="19" name="Рисунок 18">
            <a:extLst>
              <a:ext uri="{FF2B5EF4-FFF2-40B4-BE49-F238E27FC236}">
                <a16:creationId xmlns:a16="http://schemas.microsoft.com/office/drawing/2014/main" id="{50F0363B-BC2F-3F08-2F80-29BBF1E0EAE5}"/>
              </a:ext>
            </a:extLst>
          </p:cNvPr>
          <p:cNvPicPr>
            <a:picLocks noChangeAspect="1"/>
          </p:cNvPicPr>
          <p:nvPr/>
        </p:nvPicPr>
        <p:blipFill>
          <a:blip r:embed="rId6"/>
          <a:stretch>
            <a:fillRect/>
          </a:stretch>
        </p:blipFill>
        <p:spPr>
          <a:xfrm>
            <a:off x="246203" y="365125"/>
            <a:ext cx="4276725" cy="5343525"/>
          </a:xfrm>
          <a:prstGeom prst="rect">
            <a:avLst/>
          </a:prstGeom>
        </p:spPr>
      </p:pic>
      <p:pic>
        <p:nvPicPr>
          <p:cNvPr id="21" name="Рисунок 20">
            <a:extLst>
              <a:ext uri="{FF2B5EF4-FFF2-40B4-BE49-F238E27FC236}">
                <a16:creationId xmlns:a16="http://schemas.microsoft.com/office/drawing/2014/main" id="{0F3EB321-9B94-1F53-41E5-4C3C6DA613DD}"/>
              </a:ext>
            </a:extLst>
          </p:cNvPr>
          <p:cNvPicPr>
            <a:picLocks noChangeAspect="1"/>
          </p:cNvPicPr>
          <p:nvPr/>
        </p:nvPicPr>
        <p:blipFill>
          <a:blip r:embed="rId7"/>
          <a:stretch>
            <a:fillRect/>
          </a:stretch>
        </p:blipFill>
        <p:spPr>
          <a:xfrm>
            <a:off x="4373936" y="2718880"/>
            <a:ext cx="2517669" cy="3429000"/>
          </a:xfrm>
          <a:prstGeom prst="rect">
            <a:avLst/>
          </a:prstGeom>
        </p:spPr>
      </p:pic>
      <p:pic>
        <p:nvPicPr>
          <p:cNvPr id="23" name="Рисунок 22">
            <a:extLst>
              <a:ext uri="{FF2B5EF4-FFF2-40B4-BE49-F238E27FC236}">
                <a16:creationId xmlns:a16="http://schemas.microsoft.com/office/drawing/2014/main" id="{08A42240-1E28-AE5C-833D-279D4F025E16}"/>
              </a:ext>
            </a:extLst>
          </p:cNvPr>
          <p:cNvPicPr>
            <a:picLocks noChangeAspect="1"/>
          </p:cNvPicPr>
          <p:nvPr/>
        </p:nvPicPr>
        <p:blipFill>
          <a:blip r:embed="rId8"/>
          <a:stretch>
            <a:fillRect/>
          </a:stretch>
        </p:blipFill>
        <p:spPr>
          <a:xfrm>
            <a:off x="6891605" y="2629915"/>
            <a:ext cx="2114550" cy="2752725"/>
          </a:xfrm>
          <a:prstGeom prst="rect">
            <a:avLst/>
          </a:prstGeom>
        </p:spPr>
      </p:pic>
      <p:pic>
        <p:nvPicPr>
          <p:cNvPr id="25" name="Рисунок 24">
            <a:extLst>
              <a:ext uri="{FF2B5EF4-FFF2-40B4-BE49-F238E27FC236}">
                <a16:creationId xmlns:a16="http://schemas.microsoft.com/office/drawing/2014/main" id="{F6CDE5B5-4883-AFAA-4E57-7B4E2FF289FF}"/>
              </a:ext>
            </a:extLst>
          </p:cNvPr>
          <p:cNvPicPr>
            <a:picLocks noChangeAspect="1"/>
          </p:cNvPicPr>
          <p:nvPr/>
        </p:nvPicPr>
        <p:blipFill>
          <a:blip r:embed="rId9"/>
          <a:stretch>
            <a:fillRect/>
          </a:stretch>
        </p:blipFill>
        <p:spPr>
          <a:xfrm>
            <a:off x="7676383" y="3249716"/>
            <a:ext cx="2305050" cy="2986087"/>
          </a:xfrm>
          <a:prstGeom prst="rect">
            <a:avLst/>
          </a:prstGeom>
        </p:spPr>
      </p:pic>
    </p:spTree>
    <p:extLst>
      <p:ext uri="{BB962C8B-B14F-4D97-AF65-F5344CB8AC3E}">
        <p14:creationId xmlns:p14="http://schemas.microsoft.com/office/powerpoint/2010/main" val="281689838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10"/>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itchFamily="34" charset="0"/>
                <a:cs typeface="Arial" pitchFamily="34" charset="0"/>
              </a:rPr>
              <a:pPr algn="ctr">
                <a:defRPr/>
              </a:pPr>
              <a:t>56</a:t>
            </a:fld>
            <a:endParaRPr lang="ru-RU" sz="2400" b="1" dirty="0">
              <a:solidFill>
                <a:schemeClr val="tx1"/>
              </a:solidFill>
              <a:latin typeface="Arial" pitchFamily="34" charset="0"/>
              <a:cs typeface="Arial" pitchFamily="34" charset="0"/>
            </a:endParaRPr>
          </a:p>
        </p:txBody>
      </p:sp>
      <p:pic>
        <p:nvPicPr>
          <p:cNvPr id="5" name="Рисунок 4">
            <a:extLst>
              <a:ext uri="{FF2B5EF4-FFF2-40B4-BE49-F238E27FC236}">
                <a16:creationId xmlns:a16="http://schemas.microsoft.com/office/drawing/2014/main" id="{4C50A2AF-8387-853F-4C7B-D7E984EB3A9F}"/>
              </a:ext>
            </a:extLst>
          </p:cNvPr>
          <p:cNvPicPr>
            <a:picLocks noChangeAspect="1"/>
          </p:cNvPicPr>
          <p:nvPr/>
        </p:nvPicPr>
        <p:blipFill>
          <a:blip r:embed="rId3"/>
          <a:stretch>
            <a:fillRect/>
          </a:stretch>
        </p:blipFill>
        <p:spPr>
          <a:xfrm>
            <a:off x="70807" y="0"/>
            <a:ext cx="4418210" cy="6858000"/>
          </a:xfrm>
          <a:prstGeom prst="rect">
            <a:avLst/>
          </a:prstGeom>
        </p:spPr>
      </p:pic>
      <p:pic>
        <p:nvPicPr>
          <p:cNvPr id="8" name="Рисунок 7">
            <a:extLst>
              <a:ext uri="{FF2B5EF4-FFF2-40B4-BE49-F238E27FC236}">
                <a16:creationId xmlns:a16="http://schemas.microsoft.com/office/drawing/2014/main" id="{EDF38F09-9B7B-09BE-F7B8-FC693692D7B2}"/>
              </a:ext>
            </a:extLst>
          </p:cNvPr>
          <p:cNvPicPr>
            <a:picLocks noChangeAspect="1"/>
          </p:cNvPicPr>
          <p:nvPr/>
        </p:nvPicPr>
        <p:blipFill>
          <a:blip r:embed="rId4"/>
          <a:stretch>
            <a:fillRect/>
          </a:stretch>
        </p:blipFill>
        <p:spPr>
          <a:xfrm>
            <a:off x="7620000" y="2647950"/>
            <a:ext cx="4572000" cy="4210050"/>
          </a:xfrm>
          <a:prstGeom prst="rect">
            <a:avLst/>
          </a:prstGeom>
        </p:spPr>
      </p:pic>
      <p:pic>
        <p:nvPicPr>
          <p:cNvPr id="6" name="Рисунок 5">
            <a:extLst>
              <a:ext uri="{FF2B5EF4-FFF2-40B4-BE49-F238E27FC236}">
                <a16:creationId xmlns:a16="http://schemas.microsoft.com/office/drawing/2014/main" id="{C146F3DC-8792-E495-3560-1BFFBDD87687}"/>
              </a:ext>
            </a:extLst>
          </p:cNvPr>
          <p:cNvPicPr>
            <a:picLocks noChangeAspect="1"/>
          </p:cNvPicPr>
          <p:nvPr/>
        </p:nvPicPr>
        <p:blipFill>
          <a:blip r:embed="rId5"/>
          <a:stretch>
            <a:fillRect/>
          </a:stretch>
        </p:blipFill>
        <p:spPr>
          <a:xfrm>
            <a:off x="339874" y="5382640"/>
            <a:ext cx="1475360" cy="1475360"/>
          </a:xfrm>
          <a:prstGeom prst="rect">
            <a:avLst/>
          </a:prstGeom>
        </p:spPr>
      </p:pic>
    </p:spTree>
    <p:extLst>
      <p:ext uri="{BB962C8B-B14F-4D97-AF65-F5344CB8AC3E}">
        <p14:creationId xmlns:p14="http://schemas.microsoft.com/office/powerpoint/2010/main" val="32870278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10"/>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itchFamily="34" charset="0"/>
                <a:cs typeface="Arial" pitchFamily="34" charset="0"/>
              </a:rPr>
              <a:pPr algn="ctr">
                <a:defRPr/>
              </a:pPr>
              <a:t>57</a:t>
            </a:fld>
            <a:endParaRPr lang="ru-RU" sz="2400" b="1" dirty="0">
              <a:solidFill>
                <a:schemeClr val="tx1"/>
              </a:solidFill>
              <a:latin typeface="Arial" pitchFamily="34" charset="0"/>
              <a:cs typeface="Arial" pitchFamily="34" charset="0"/>
            </a:endParaRPr>
          </a:p>
        </p:txBody>
      </p:sp>
      <p:pic>
        <p:nvPicPr>
          <p:cNvPr id="6" name="Рисунок 5">
            <a:extLst>
              <a:ext uri="{FF2B5EF4-FFF2-40B4-BE49-F238E27FC236}">
                <a16:creationId xmlns:a16="http://schemas.microsoft.com/office/drawing/2014/main" id="{C146F3DC-8792-E495-3560-1BFFBDD87687}"/>
              </a:ext>
            </a:extLst>
          </p:cNvPr>
          <p:cNvPicPr>
            <a:picLocks noChangeAspect="1"/>
          </p:cNvPicPr>
          <p:nvPr/>
        </p:nvPicPr>
        <p:blipFill>
          <a:blip r:embed="rId3"/>
          <a:stretch>
            <a:fillRect/>
          </a:stretch>
        </p:blipFill>
        <p:spPr>
          <a:xfrm>
            <a:off x="339874" y="5382640"/>
            <a:ext cx="1475360" cy="1475360"/>
          </a:xfrm>
          <a:prstGeom prst="rect">
            <a:avLst/>
          </a:prstGeom>
        </p:spPr>
      </p:pic>
      <p:pic>
        <p:nvPicPr>
          <p:cNvPr id="3" name="Рисунок 2">
            <a:extLst>
              <a:ext uri="{FF2B5EF4-FFF2-40B4-BE49-F238E27FC236}">
                <a16:creationId xmlns:a16="http://schemas.microsoft.com/office/drawing/2014/main" id="{8F2C37D3-6824-0893-AE13-8A729CA42218}"/>
              </a:ext>
            </a:extLst>
          </p:cNvPr>
          <p:cNvPicPr>
            <a:picLocks noChangeAspect="1"/>
          </p:cNvPicPr>
          <p:nvPr/>
        </p:nvPicPr>
        <p:blipFill>
          <a:blip r:embed="rId4"/>
          <a:stretch>
            <a:fillRect/>
          </a:stretch>
        </p:blipFill>
        <p:spPr>
          <a:xfrm>
            <a:off x="73124" y="97081"/>
            <a:ext cx="3619500" cy="5514975"/>
          </a:xfrm>
          <a:prstGeom prst="rect">
            <a:avLst/>
          </a:prstGeom>
        </p:spPr>
      </p:pic>
      <p:pic>
        <p:nvPicPr>
          <p:cNvPr id="9" name="Рисунок 8">
            <a:extLst>
              <a:ext uri="{FF2B5EF4-FFF2-40B4-BE49-F238E27FC236}">
                <a16:creationId xmlns:a16="http://schemas.microsoft.com/office/drawing/2014/main" id="{1638EA60-0C88-01FD-0BD4-4A7159AD2453}"/>
              </a:ext>
            </a:extLst>
          </p:cNvPr>
          <p:cNvPicPr>
            <a:picLocks noChangeAspect="1"/>
          </p:cNvPicPr>
          <p:nvPr/>
        </p:nvPicPr>
        <p:blipFill>
          <a:blip r:embed="rId5"/>
          <a:stretch>
            <a:fillRect/>
          </a:stretch>
        </p:blipFill>
        <p:spPr>
          <a:xfrm>
            <a:off x="7807424" y="671512"/>
            <a:ext cx="4114800" cy="6029325"/>
          </a:xfrm>
          <a:prstGeom prst="rect">
            <a:avLst/>
          </a:prstGeom>
        </p:spPr>
      </p:pic>
      <p:pic>
        <p:nvPicPr>
          <p:cNvPr id="11" name="Рисунок 10">
            <a:extLst>
              <a:ext uri="{FF2B5EF4-FFF2-40B4-BE49-F238E27FC236}">
                <a16:creationId xmlns:a16="http://schemas.microsoft.com/office/drawing/2014/main" id="{26DB653F-4838-EA79-862C-61BDA68DDF6C}"/>
              </a:ext>
            </a:extLst>
          </p:cNvPr>
          <p:cNvPicPr>
            <a:picLocks noChangeAspect="1"/>
          </p:cNvPicPr>
          <p:nvPr/>
        </p:nvPicPr>
        <p:blipFill>
          <a:blip r:embed="rId6"/>
          <a:stretch>
            <a:fillRect/>
          </a:stretch>
        </p:blipFill>
        <p:spPr>
          <a:xfrm>
            <a:off x="3429327" y="40297"/>
            <a:ext cx="4378097" cy="6003300"/>
          </a:xfrm>
          <a:prstGeom prst="rect">
            <a:avLst/>
          </a:prstGeom>
        </p:spPr>
      </p:pic>
    </p:spTree>
    <p:extLst>
      <p:ext uri="{BB962C8B-B14F-4D97-AF65-F5344CB8AC3E}">
        <p14:creationId xmlns:p14="http://schemas.microsoft.com/office/powerpoint/2010/main" val="126023295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Номер слайда 10"/>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itchFamily="34" charset="0"/>
                <a:cs typeface="Arial" pitchFamily="34" charset="0"/>
              </a:rPr>
              <a:pPr algn="ctr">
                <a:defRPr/>
              </a:pPr>
              <a:t>58</a:t>
            </a:fld>
            <a:endParaRPr lang="ru-RU" sz="2400" b="1" dirty="0">
              <a:solidFill>
                <a:schemeClr val="tx1"/>
              </a:solidFill>
              <a:latin typeface="Arial" pitchFamily="34" charset="0"/>
              <a:cs typeface="Arial" pitchFamily="34" charset="0"/>
            </a:endParaRPr>
          </a:p>
        </p:txBody>
      </p:sp>
      <p:pic>
        <p:nvPicPr>
          <p:cNvPr id="6" name="Рисунок 5">
            <a:extLst>
              <a:ext uri="{FF2B5EF4-FFF2-40B4-BE49-F238E27FC236}">
                <a16:creationId xmlns:a16="http://schemas.microsoft.com/office/drawing/2014/main" id="{C146F3DC-8792-E495-3560-1BFFBDD87687}"/>
              </a:ext>
            </a:extLst>
          </p:cNvPr>
          <p:cNvPicPr>
            <a:picLocks noChangeAspect="1"/>
          </p:cNvPicPr>
          <p:nvPr/>
        </p:nvPicPr>
        <p:blipFill>
          <a:blip r:embed="rId3"/>
          <a:stretch>
            <a:fillRect/>
          </a:stretch>
        </p:blipFill>
        <p:spPr>
          <a:xfrm>
            <a:off x="339874" y="5382640"/>
            <a:ext cx="1475360" cy="1475360"/>
          </a:xfrm>
          <a:prstGeom prst="rect">
            <a:avLst/>
          </a:prstGeom>
        </p:spPr>
      </p:pic>
      <p:sp>
        <p:nvSpPr>
          <p:cNvPr id="11" name="TextBox 10">
            <a:extLst>
              <a:ext uri="{FF2B5EF4-FFF2-40B4-BE49-F238E27FC236}">
                <a16:creationId xmlns:a16="http://schemas.microsoft.com/office/drawing/2014/main" id="{8C228CBA-6A42-5522-E8D0-D5D2F2767D03}"/>
              </a:ext>
            </a:extLst>
          </p:cNvPr>
          <p:cNvSpPr txBox="1"/>
          <p:nvPr/>
        </p:nvSpPr>
        <p:spPr>
          <a:xfrm>
            <a:off x="8285285" y="365125"/>
            <a:ext cx="3801207" cy="6186309"/>
          </a:xfrm>
          <a:prstGeom prst="rect">
            <a:avLst/>
          </a:prstGeom>
          <a:noFill/>
        </p:spPr>
        <p:txBody>
          <a:bodyPr wrap="square">
            <a:spAutoFit/>
          </a:bodyPr>
          <a:lstStyle/>
          <a:p>
            <a:r>
              <a:rPr lang="ru-RU" b="0" i="0" dirty="0">
                <a:solidFill>
                  <a:srgbClr val="000000"/>
                </a:solidFill>
                <a:effectLst/>
                <a:latin typeface="Times New Roman Cyr" panose="02020603050405020304" pitchFamily="18" charset="0"/>
              </a:rPr>
              <a:t>Нам не дано предугадать,</a:t>
            </a:r>
            <a:br>
              <a:rPr lang="ru-RU" dirty="0"/>
            </a:br>
            <a:r>
              <a:rPr lang="ru-RU" b="0" i="0" dirty="0">
                <a:solidFill>
                  <a:srgbClr val="000000"/>
                </a:solidFill>
                <a:effectLst/>
                <a:latin typeface="Times New Roman Cyr" panose="02020603050405020304" pitchFamily="18" charset="0"/>
              </a:rPr>
              <a:t>Как наше слово отзовётся:</a:t>
            </a:r>
            <a:br>
              <a:rPr lang="ru-RU" dirty="0"/>
            </a:br>
            <a:r>
              <a:rPr lang="ru-RU" b="0" i="0" dirty="0">
                <a:solidFill>
                  <a:srgbClr val="000000"/>
                </a:solidFill>
                <a:effectLst/>
                <a:latin typeface="Times New Roman Cyr" panose="02020603050405020304" pitchFamily="18" charset="0"/>
              </a:rPr>
              <a:t>Посеять в душах благодать –</a:t>
            </a:r>
            <a:br>
              <a:rPr lang="ru-RU" dirty="0"/>
            </a:br>
            <a:r>
              <a:rPr lang="ru-RU" b="0" i="0" dirty="0">
                <a:solidFill>
                  <a:srgbClr val="000000"/>
                </a:solidFill>
                <a:effectLst/>
                <a:latin typeface="Times New Roman Cyr" panose="02020603050405020304" pitchFamily="18" charset="0"/>
              </a:rPr>
              <a:t>Увы, не всякий раз даётся.</a:t>
            </a:r>
            <a:br>
              <a:rPr lang="ru-RU" dirty="0"/>
            </a:br>
            <a:r>
              <a:rPr lang="ru-RU" b="0" i="0" dirty="0">
                <a:solidFill>
                  <a:srgbClr val="000000"/>
                </a:solidFill>
                <a:effectLst/>
                <a:latin typeface="Times New Roman Cyr" panose="02020603050405020304" pitchFamily="18" charset="0"/>
              </a:rPr>
              <a:t>Но мы обязаны мечтать</a:t>
            </a:r>
            <a:br>
              <a:rPr lang="ru-RU" dirty="0"/>
            </a:br>
            <a:r>
              <a:rPr lang="ru-RU" b="0" i="0" dirty="0">
                <a:solidFill>
                  <a:srgbClr val="000000"/>
                </a:solidFill>
                <a:effectLst/>
                <a:latin typeface="Times New Roman Cyr" panose="02020603050405020304" pitchFamily="18" charset="0"/>
              </a:rPr>
              <a:t>О дивном времени, о веке,</a:t>
            </a:r>
            <a:br>
              <a:rPr lang="ru-RU" dirty="0"/>
            </a:br>
            <a:r>
              <a:rPr lang="ru-RU" b="0" i="0" dirty="0">
                <a:solidFill>
                  <a:srgbClr val="000000"/>
                </a:solidFill>
                <a:effectLst/>
                <a:latin typeface="Times New Roman Cyr" panose="02020603050405020304" pitchFamily="18" charset="0"/>
              </a:rPr>
              <a:t>Когда цветком прекрасным стать</a:t>
            </a:r>
            <a:br>
              <a:rPr lang="ru-RU" dirty="0"/>
            </a:br>
            <a:r>
              <a:rPr lang="ru-RU" b="0" i="0" dirty="0">
                <a:solidFill>
                  <a:srgbClr val="000000"/>
                </a:solidFill>
                <a:effectLst/>
                <a:latin typeface="Times New Roman Cyr" panose="02020603050405020304" pitchFamily="18" charset="0"/>
              </a:rPr>
              <a:t>Сумеет личность человека.</a:t>
            </a:r>
            <a:br>
              <a:rPr lang="ru-RU" dirty="0"/>
            </a:br>
            <a:r>
              <a:rPr lang="ru-RU" b="0" i="0" dirty="0">
                <a:solidFill>
                  <a:srgbClr val="000000"/>
                </a:solidFill>
                <a:effectLst/>
                <a:latin typeface="Times New Roman Cyr" panose="02020603050405020304" pitchFamily="18" charset="0"/>
              </a:rPr>
              <a:t>И мы обязаны творить,</a:t>
            </a:r>
            <a:br>
              <a:rPr lang="ru-RU" dirty="0"/>
            </a:br>
            <a:r>
              <a:rPr lang="ru-RU" b="0" i="0" dirty="0">
                <a:solidFill>
                  <a:srgbClr val="000000"/>
                </a:solidFill>
                <a:effectLst/>
                <a:latin typeface="Times New Roman Cyr" panose="02020603050405020304" pitchFamily="18" charset="0"/>
              </a:rPr>
              <a:t>Презрев все тяготы мирские,</a:t>
            </a:r>
            <a:br>
              <a:rPr lang="ru-RU" dirty="0"/>
            </a:br>
            <a:r>
              <a:rPr lang="ru-RU" b="0" i="0" dirty="0">
                <a:solidFill>
                  <a:srgbClr val="000000"/>
                </a:solidFill>
                <a:effectLst/>
                <a:latin typeface="Times New Roman Cyr" panose="02020603050405020304" pitchFamily="18" charset="0"/>
              </a:rPr>
              <a:t>Чтоб истин светлых заложить</a:t>
            </a:r>
            <a:br>
              <a:rPr lang="ru-RU" dirty="0"/>
            </a:br>
            <a:r>
              <a:rPr lang="ru-RU" b="0" i="0" dirty="0">
                <a:solidFill>
                  <a:srgbClr val="000000"/>
                </a:solidFill>
                <a:effectLst/>
                <a:latin typeface="Times New Roman Cyr" panose="02020603050405020304" pitchFamily="18" charset="0"/>
              </a:rPr>
              <a:t>Росточки в души молодые.</a:t>
            </a:r>
            <a:br>
              <a:rPr lang="ru-RU" dirty="0"/>
            </a:br>
            <a:r>
              <a:rPr lang="ru-RU" b="0" i="0" dirty="0">
                <a:solidFill>
                  <a:srgbClr val="000000"/>
                </a:solidFill>
                <a:effectLst/>
                <a:latin typeface="Times New Roman Cyr" panose="02020603050405020304" pitchFamily="18" charset="0"/>
              </a:rPr>
              <a:t>Чтоб верный путь им указать,</a:t>
            </a:r>
            <a:br>
              <a:rPr lang="ru-RU" dirty="0"/>
            </a:br>
            <a:r>
              <a:rPr lang="ru-RU" b="0" i="0" dirty="0">
                <a:solidFill>
                  <a:srgbClr val="000000"/>
                </a:solidFill>
                <a:effectLst/>
                <a:latin typeface="Times New Roman Cyr" panose="02020603050405020304" pitchFamily="18" charset="0"/>
              </a:rPr>
              <a:t>Помочь в толпе не раствориться:</a:t>
            </a:r>
            <a:br>
              <a:rPr lang="ru-RU" dirty="0"/>
            </a:br>
            <a:r>
              <a:rPr lang="ru-RU" b="0" i="0" dirty="0">
                <a:solidFill>
                  <a:srgbClr val="000000"/>
                </a:solidFill>
                <a:effectLst/>
                <a:latin typeface="Times New Roman Cyr" panose="02020603050405020304" pitchFamily="18" charset="0"/>
              </a:rPr>
              <a:t>Нам не дано предугадать,</a:t>
            </a:r>
            <a:br>
              <a:rPr lang="ru-RU" dirty="0"/>
            </a:br>
            <a:r>
              <a:rPr lang="ru-RU" b="0" i="0" dirty="0">
                <a:solidFill>
                  <a:srgbClr val="000000"/>
                </a:solidFill>
                <a:effectLst/>
                <a:latin typeface="Times New Roman Cyr" panose="02020603050405020304" pitchFamily="18" charset="0"/>
              </a:rPr>
              <a:t>Но мы обязаны стремится</a:t>
            </a:r>
            <a:br>
              <a:rPr lang="ru-RU" dirty="0"/>
            </a:br>
            <a:r>
              <a:rPr lang="ru-RU" b="0" i="0" dirty="0">
                <a:solidFill>
                  <a:srgbClr val="000000"/>
                </a:solidFill>
                <a:effectLst/>
                <a:latin typeface="Times New Roman Cyr" panose="02020603050405020304" pitchFamily="18" charset="0"/>
              </a:rPr>
              <a:t>Дарить тепло и свет в ночи,</a:t>
            </a:r>
            <a:br>
              <a:rPr lang="ru-RU" dirty="0"/>
            </a:br>
            <a:r>
              <a:rPr lang="ru-RU" b="0" i="0" dirty="0">
                <a:solidFill>
                  <a:srgbClr val="000000"/>
                </a:solidFill>
                <a:effectLst/>
                <a:latin typeface="Times New Roman Cyr" panose="02020603050405020304" pitchFamily="18" charset="0"/>
              </a:rPr>
              <a:t>Вести  к вершинам духа, слова.</a:t>
            </a:r>
            <a:br>
              <a:rPr lang="ru-RU" dirty="0"/>
            </a:br>
            <a:r>
              <a:rPr lang="ru-RU" b="0" i="0" dirty="0">
                <a:solidFill>
                  <a:srgbClr val="000000"/>
                </a:solidFill>
                <a:effectLst/>
                <a:latin typeface="Times New Roman Cyr" panose="02020603050405020304" pitchFamily="18" charset="0"/>
              </a:rPr>
              <a:t>Твори, душа, и не молчи,</a:t>
            </a:r>
            <a:br>
              <a:rPr lang="ru-RU" dirty="0"/>
            </a:br>
            <a:r>
              <a:rPr lang="ru-RU" b="0" i="0" dirty="0">
                <a:solidFill>
                  <a:srgbClr val="000000"/>
                </a:solidFill>
                <a:effectLst/>
                <a:latin typeface="Times New Roman Cyr" panose="02020603050405020304" pitchFamily="18" charset="0"/>
              </a:rPr>
              <a:t>Ведь не дано пути другого!</a:t>
            </a:r>
            <a:br>
              <a:rPr lang="ru-RU" dirty="0"/>
            </a:br>
            <a:br>
              <a:rPr lang="ru-RU" dirty="0"/>
            </a:br>
            <a:r>
              <a:rPr lang="ru-RU" b="0" i="0" dirty="0">
                <a:solidFill>
                  <a:srgbClr val="000000"/>
                </a:solidFill>
                <a:effectLst/>
                <a:latin typeface="Times New Roman Cyr" panose="02020603050405020304" pitchFamily="18" charset="0"/>
              </a:rPr>
              <a:t>Светлана Нестерова</a:t>
            </a:r>
            <a:endParaRPr lang="ru-RU" dirty="0"/>
          </a:p>
        </p:txBody>
      </p:sp>
      <p:sp>
        <p:nvSpPr>
          <p:cNvPr id="12" name="TextBox 11">
            <a:extLst>
              <a:ext uri="{FF2B5EF4-FFF2-40B4-BE49-F238E27FC236}">
                <a16:creationId xmlns:a16="http://schemas.microsoft.com/office/drawing/2014/main" id="{623FA469-04F9-7229-BFCA-61AFBEE14F18}"/>
              </a:ext>
            </a:extLst>
          </p:cNvPr>
          <p:cNvSpPr txBox="1"/>
          <p:nvPr/>
        </p:nvSpPr>
        <p:spPr>
          <a:xfrm>
            <a:off x="3033346" y="378558"/>
            <a:ext cx="4516316" cy="6986528"/>
          </a:xfrm>
          <a:prstGeom prst="rect">
            <a:avLst/>
          </a:prstGeom>
          <a:noFill/>
        </p:spPr>
        <p:txBody>
          <a:bodyPr wrap="square">
            <a:spAutoFit/>
          </a:bodyPr>
          <a:lstStyle/>
          <a:p>
            <a:r>
              <a:rPr lang="ru-RU" sz="1600" b="0" i="0" dirty="0">
                <a:solidFill>
                  <a:srgbClr val="000000"/>
                </a:solidFill>
                <a:effectLst/>
                <a:latin typeface="PTSerif"/>
              </a:rPr>
              <a:t>Нам не дано предугадать,</a:t>
            </a:r>
            <a:br>
              <a:rPr lang="ru-RU" sz="1600" dirty="0"/>
            </a:br>
            <a:r>
              <a:rPr lang="ru-RU" sz="1600" b="0" i="0" dirty="0">
                <a:solidFill>
                  <a:srgbClr val="000000"/>
                </a:solidFill>
                <a:effectLst/>
                <a:latin typeface="PTSerif"/>
              </a:rPr>
              <a:t>судьбы крутые повороты</a:t>
            </a:r>
            <a:br>
              <a:rPr lang="ru-RU" sz="1600" dirty="0"/>
            </a:br>
            <a:r>
              <a:rPr lang="ru-RU" sz="1600" b="0" i="0" dirty="0">
                <a:solidFill>
                  <a:srgbClr val="000000"/>
                </a:solidFill>
                <a:effectLst/>
                <a:latin typeface="PTSerif"/>
              </a:rPr>
              <a:t>её падения и взлёты</a:t>
            </a:r>
            <a:br>
              <a:rPr lang="ru-RU" sz="1600" dirty="0"/>
            </a:br>
            <a:r>
              <a:rPr lang="ru-RU" sz="1600" b="0" i="0" dirty="0">
                <a:solidFill>
                  <a:srgbClr val="000000"/>
                </a:solidFill>
                <a:effectLst/>
                <a:latin typeface="PTSerif"/>
              </a:rPr>
              <a:t>Нам не дано предугадать.</a:t>
            </a:r>
            <a:br>
              <a:rPr lang="ru-RU" sz="1600" dirty="0"/>
            </a:br>
            <a:br>
              <a:rPr lang="ru-RU" sz="1600" dirty="0"/>
            </a:br>
            <a:r>
              <a:rPr lang="ru-RU" sz="1600" b="0" i="0" dirty="0">
                <a:solidFill>
                  <a:srgbClr val="000000"/>
                </a:solidFill>
                <a:effectLst/>
                <a:latin typeface="PTSerif"/>
              </a:rPr>
              <a:t>Нам не дано себя понять,</a:t>
            </a:r>
            <a:br>
              <a:rPr lang="ru-RU" sz="1600" dirty="0"/>
            </a:br>
            <a:r>
              <a:rPr lang="ru-RU" sz="1600" b="0" i="0" dirty="0">
                <a:solidFill>
                  <a:srgbClr val="000000"/>
                </a:solidFill>
                <a:effectLst/>
                <a:latin typeface="PTSerif"/>
              </a:rPr>
              <a:t>какими будем через годы,</a:t>
            </a:r>
            <a:br>
              <a:rPr lang="ru-RU" sz="1600" dirty="0"/>
            </a:br>
            <a:r>
              <a:rPr lang="ru-RU" sz="1600" b="0" i="0" dirty="0">
                <a:solidFill>
                  <a:srgbClr val="000000"/>
                </a:solidFill>
                <a:effectLst/>
                <a:latin typeface="PTSerif"/>
              </a:rPr>
              <a:t>как не познать каприз природы...</a:t>
            </a:r>
            <a:br>
              <a:rPr lang="ru-RU" sz="1600" dirty="0"/>
            </a:br>
            <a:r>
              <a:rPr lang="ru-RU" sz="1600" b="0" i="0" dirty="0">
                <a:solidFill>
                  <a:srgbClr val="000000"/>
                </a:solidFill>
                <a:effectLst/>
                <a:latin typeface="PTSerif"/>
              </a:rPr>
              <a:t>Нам не дано себя понять.</a:t>
            </a:r>
            <a:br>
              <a:rPr lang="ru-RU" sz="1600" dirty="0"/>
            </a:br>
            <a:br>
              <a:rPr lang="ru-RU" sz="1600" dirty="0"/>
            </a:br>
            <a:r>
              <a:rPr lang="ru-RU" sz="1600" b="0" i="0" dirty="0">
                <a:solidFill>
                  <a:srgbClr val="000000"/>
                </a:solidFill>
                <a:effectLst/>
                <a:latin typeface="PTSerif"/>
              </a:rPr>
              <a:t>Нам не дано, увы, узнать,</a:t>
            </a:r>
            <a:br>
              <a:rPr lang="ru-RU" sz="1600" dirty="0"/>
            </a:br>
            <a:r>
              <a:rPr lang="ru-RU" sz="1600" b="0" i="0" dirty="0">
                <a:solidFill>
                  <a:srgbClr val="000000"/>
                </a:solidFill>
                <a:effectLst/>
                <a:latin typeface="PTSerif"/>
              </a:rPr>
              <a:t>чем наше слово обернётся,</a:t>
            </a:r>
            <a:br>
              <a:rPr lang="ru-RU" sz="1600" dirty="0"/>
            </a:br>
            <a:r>
              <a:rPr lang="ru-RU" sz="1600" b="0" i="0" dirty="0">
                <a:solidFill>
                  <a:srgbClr val="000000"/>
                </a:solidFill>
                <a:effectLst/>
                <a:latin typeface="PTSerif"/>
              </a:rPr>
              <a:t>когда последний день прервётся...</a:t>
            </a:r>
            <a:br>
              <a:rPr lang="ru-RU" sz="1600" dirty="0"/>
            </a:br>
            <a:r>
              <a:rPr lang="ru-RU" sz="1600" b="0" i="0" dirty="0">
                <a:solidFill>
                  <a:srgbClr val="000000"/>
                </a:solidFill>
                <a:effectLst/>
                <a:latin typeface="PTSerif"/>
              </a:rPr>
              <a:t>Нам не дано, увы, узнать.</a:t>
            </a:r>
            <a:br>
              <a:rPr lang="ru-RU" sz="1600" dirty="0"/>
            </a:br>
            <a:br>
              <a:rPr lang="ru-RU" sz="1600" dirty="0"/>
            </a:br>
            <a:r>
              <a:rPr lang="ru-RU" sz="1600" b="0" i="0" dirty="0">
                <a:solidFill>
                  <a:srgbClr val="000000"/>
                </a:solidFill>
                <a:effectLst/>
                <a:latin typeface="PTSerif"/>
              </a:rPr>
              <a:t>Нам не дано вернуть назад</a:t>
            </a:r>
            <a:br>
              <a:rPr lang="ru-RU" sz="1600" dirty="0"/>
            </a:br>
            <a:r>
              <a:rPr lang="ru-RU" sz="1600" b="0" i="0" dirty="0">
                <a:solidFill>
                  <a:srgbClr val="000000"/>
                </a:solidFill>
                <a:effectLst/>
                <a:latin typeface="PTSerif"/>
              </a:rPr>
              <a:t>весны прелестное дыханье</a:t>
            </a:r>
            <a:br>
              <a:rPr lang="ru-RU" sz="1600" dirty="0"/>
            </a:br>
            <a:r>
              <a:rPr lang="ru-RU" sz="1600" b="0" i="0" dirty="0">
                <a:solidFill>
                  <a:srgbClr val="000000"/>
                </a:solidFill>
                <a:effectLst/>
                <a:latin typeface="PTSerif"/>
              </a:rPr>
              <a:t>и детских лет воспоминанье</a:t>
            </a:r>
            <a:br>
              <a:rPr lang="ru-RU" sz="1600" dirty="0"/>
            </a:br>
            <a:r>
              <a:rPr lang="ru-RU" sz="1600" b="0" i="0" dirty="0">
                <a:solidFill>
                  <a:srgbClr val="000000"/>
                </a:solidFill>
                <a:effectLst/>
                <a:latin typeface="PTSerif"/>
              </a:rPr>
              <a:t>нам не дано вернуть назад.</a:t>
            </a:r>
            <a:br>
              <a:rPr lang="ru-RU" sz="1600" dirty="0"/>
            </a:br>
            <a:br>
              <a:rPr lang="ru-RU" sz="1600" dirty="0"/>
            </a:br>
            <a:r>
              <a:rPr lang="ru-RU" sz="1600" b="0" i="0" dirty="0">
                <a:solidFill>
                  <a:srgbClr val="000000"/>
                </a:solidFill>
                <a:effectLst/>
                <a:latin typeface="PTSerif"/>
              </a:rPr>
              <a:t>Коль не дано, так будем ждать,</a:t>
            </a:r>
            <a:br>
              <a:rPr lang="ru-RU" sz="1600" dirty="0"/>
            </a:br>
            <a:r>
              <a:rPr lang="ru-RU" sz="1600" b="0" i="0" dirty="0">
                <a:solidFill>
                  <a:srgbClr val="000000"/>
                </a:solidFill>
                <a:effectLst/>
                <a:latin typeface="PTSerif"/>
              </a:rPr>
              <a:t>и не грешить, как это было,</a:t>
            </a:r>
            <a:br>
              <a:rPr lang="ru-RU" sz="1600" dirty="0"/>
            </a:br>
            <a:r>
              <a:rPr lang="ru-RU" sz="1600" b="0" i="0" dirty="0">
                <a:solidFill>
                  <a:srgbClr val="000000"/>
                </a:solidFill>
                <a:effectLst/>
                <a:latin typeface="PTSerif"/>
              </a:rPr>
              <a:t>чтоб сердце от обид не ныло...</a:t>
            </a:r>
            <a:br>
              <a:rPr lang="ru-RU" sz="1600" dirty="0"/>
            </a:br>
            <a:r>
              <a:rPr lang="ru-RU" sz="1600" b="0" i="0" dirty="0">
                <a:solidFill>
                  <a:srgbClr val="000000"/>
                </a:solidFill>
                <a:effectLst/>
                <a:latin typeface="PTSerif"/>
              </a:rPr>
              <a:t>Коль не дано, так будем ждать.</a:t>
            </a:r>
            <a:br>
              <a:rPr lang="ru-RU" sz="1600" dirty="0"/>
            </a:br>
            <a:br>
              <a:rPr lang="ru-RU" sz="1600" dirty="0"/>
            </a:br>
            <a:r>
              <a:rPr lang="ru-RU" sz="1600" b="0" i="0" dirty="0">
                <a:solidFill>
                  <a:srgbClr val="000000"/>
                </a:solidFill>
                <a:effectLst/>
                <a:latin typeface="PTSerif"/>
              </a:rPr>
              <a:t>А так ведь хочется узнать...</a:t>
            </a:r>
            <a:r>
              <a:rPr lang="en-US" sz="1600" b="0" i="0" dirty="0">
                <a:solidFill>
                  <a:srgbClr val="000000"/>
                </a:solidFill>
                <a:effectLst/>
                <a:latin typeface="PTSerif"/>
              </a:rPr>
              <a:t> </a:t>
            </a:r>
            <a:r>
              <a:rPr lang="ru-RU" sz="1600" b="0" i="0" dirty="0">
                <a:solidFill>
                  <a:srgbClr val="000000"/>
                </a:solidFill>
                <a:effectLst/>
                <a:latin typeface="PTSerif"/>
              </a:rPr>
              <a:t>Мартемьянов</a:t>
            </a:r>
            <a:br>
              <a:rPr lang="ru-RU" sz="1600" dirty="0"/>
            </a:br>
            <a:endParaRPr lang="ru-RU" sz="1600" dirty="0"/>
          </a:p>
        </p:txBody>
      </p:sp>
    </p:spTree>
    <p:extLst>
      <p:ext uri="{BB962C8B-B14F-4D97-AF65-F5344CB8AC3E}">
        <p14:creationId xmlns:p14="http://schemas.microsoft.com/office/powerpoint/2010/main" val="25651586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Подзаголовок 6"/>
          <p:cNvSpPr>
            <a:spLocks noGrp="1"/>
          </p:cNvSpPr>
          <p:nvPr>
            <p:ph type="subTitle" idx="1"/>
          </p:nvPr>
        </p:nvSpPr>
        <p:spPr>
          <a:xfrm>
            <a:off x="304799" y="162047"/>
            <a:ext cx="11333747" cy="6423238"/>
          </a:xfrm>
        </p:spPr>
        <p:txBody>
          <a:bodyPr>
            <a:normAutofit/>
          </a:bodyPr>
          <a:lstStyle/>
          <a:p>
            <a:r>
              <a:rPr lang="en-US">
                <a:solidFill>
                  <a:srgbClr val="374151"/>
                </a:solidFill>
                <a:latin typeface="Söhne"/>
              </a:rPr>
              <a:t>Solow productivity paradox 2.0</a:t>
            </a:r>
          </a:p>
          <a:p>
            <a:r>
              <a:rPr lang="en-US">
                <a:solidFill>
                  <a:srgbClr val="374151"/>
                </a:solidFill>
                <a:latin typeface="Söhne"/>
              </a:rPr>
              <a:t>Empirical evidence in favor of a positive association between</a:t>
            </a:r>
          </a:p>
          <a:p>
            <a:r>
              <a:rPr lang="en-US">
                <a:solidFill>
                  <a:srgbClr val="374151"/>
                </a:solidFill>
                <a:latin typeface="Söhne"/>
              </a:rPr>
              <a:t>investment in IT and financial performance is anemic (Stratopoulos).</a:t>
            </a:r>
          </a:p>
          <a:p>
            <a:endParaRPr lang="en-US">
              <a:solidFill>
                <a:srgbClr val="374151"/>
              </a:solidFill>
              <a:latin typeface="Söhne"/>
            </a:endParaRPr>
          </a:p>
          <a:p>
            <a:endParaRPr lang="en-US">
              <a:solidFill>
                <a:srgbClr val="374151"/>
              </a:solidFill>
              <a:latin typeface="Söhne"/>
            </a:endParaRPr>
          </a:p>
          <a:p>
            <a:endParaRPr lang="en-US" b="0" i="0">
              <a:solidFill>
                <a:srgbClr val="374151"/>
              </a:solidFill>
              <a:effectLst/>
              <a:latin typeface="Söhne"/>
            </a:endParaRPr>
          </a:p>
          <a:p>
            <a:endParaRPr lang="en-US">
              <a:solidFill>
                <a:srgbClr val="374151"/>
              </a:solidFill>
              <a:latin typeface="Söhne"/>
            </a:endParaRPr>
          </a:p>
          <a:p>
            <a:endParaRPr lang="en-US" b="0" i="0">
              <a:solidFill>
                <a:srgbClr val="374151"/>
              </a:solidFill>
              <a:effectLst/>
              <a:latin typeface="Söhne"/>
            </a:endParaRPr>
          </a:p>
          <a:p>
            <a:endParaRPr lang="en-US" b="0" i="0">
              <a:solidFill>
                <a:srgbClr val="374151"/>
              </a:solidFill>
              <a:effectLst/>
              <a:latin typeface="Söhne"/>
            </a:endParaRPr>
          </a:p>
          <a:p>
            <a:endParaRPr lang="en-US">
              <a:solidFill>
                <a:srgbClr val="374151"/>
              </a:solidFill>
              <a:latin typeface="Söhne"/>
            </a:endParaRPr>
          </a:p>
          <a:p>
            <a:endParaRPr lang="en-US" b="0" i="0">
              <a:solidFill>
                <a:srgbClr val="374151"/>
              </a:solidFill>
              <a:effectLst/>
              <a:latin typeface="Söhne"/>
            </a:endParaRPr>
          </a:p>
          <a:p>
            <a:endParaRPr lang="en-US" b="0" i="0">
              <a:solidFill>
                <a:srgbClr val="374151"/>
              </a:solidFill>
              <a:effectLst/>
              <a:latin typeface="Söhne"/>
            </a:endParaRPr>
          </a:p>
          <a:p>
            <a:endParaRPr lang="en-US" b="0" i="0">
              <a:solidFill>
                <a:srgbClr val="374151"/>
              </a:solidFill>
              <a:effectLst/>
              <a:latin typeface="Söhne"/>
            </a:endParaRPr>
          </a:p>
          <a:p>
            <a:endParaRPr lang="en-US">
              <a:solidFill>
                <a:srgbClr val="374151"/>
              </a:solidFill>
              <a:latin typeface="Söhne"/>
            </a:endParaRPr>
          </a:p>
          <a:p>
            <a:endParaRPr lang="en-US" b="0" i="0">
              <a:solidFill>
                <a:srgbClr val="374151"/>
              </a:solidFill>
              <a:effectLst/>
              <a:latin typeface="Söhne"/>
            </a:endParaRPr>
          </a:p>
          <a:p>
            <a:endParaRPr lang="en-US">
              <a:solidFill>
                <a:srgbClr val="374151"/>
              </a:solidFill>
              <a:latin typeface="Söhne"/>
            </a:endParaRPr>
          </a:p>
          <a:p>
            <a:endParaRPr lang="en-US" b="0" i="0">
              <a:solidFill>
                <a:srgbClr val="374151"/>
              </a:solidFill>
              <a:effectLst/>
              <a:latin typeface="Söhne"/>
            </a:endParaRPr>
          </a:p>
          <a:p>
            <a:endParaRPr lang="en-US" b="0" i="0">
              <a:solidFill>
                <a:srgbClr val="374151"/>
              </a:solidFill>
              <a:effectLst/>
              <a:latin typeface="Söhne"/>
            </a:endParaRPr>
          </a:p>
          <a:p>
            <a:endParaRPr lang="en-US">
              <a:solidFill>
                <a:srgbClr val="374151"/>
              </a:solidFill>
              <a:latin typeface="Söhne"/>
            </a:endParaRPr>
          </a:p>
          <a:p>
            <a:endParaRPr lang="en-US" b="0" i="0">
              <a:solidFill>
                <a:srgbClr val="374151"/>
              </a:solidFill>
              <a:effectLst/>
              <a:latin typeface="Söhne"/>
            </a:endParaRPr>
          </a:p>
          <a:p>
            <a:endParaRPr lang="en-US" b="0" i="0">
              <a:solidFill>
                <a:srgbClr val="374151"/>
              </a:solidFill>
              <a:effectLst/>
              <a:latin typeface="Söhne"/>
            </a:endParaRPr>
          </a:p>
          <a:p>
            <a:endParaRPr lang="en-US">
              <a:solidFill>
                <a:srgbClr val="374151"/>
              </a:solidFill>
              <a:latin typeface="Söhne"/>
            </a:endParaRPr>
          </a:p>
          <a:p>
            <a:endParaRPr lang="en-US" b="0" i="0">
              <a:solidFill>
                <a:srgbClr val="374151"/>
              </a:solidFill>
              <a:effectLst/>
              <a:latin typeface="Söhne"/>
            </a:endParaRPr>
          </a:p>
          <a:p>
            <a:endParaRPr lang="en-US">
              <a:solidFill>
                <a:srgbClr val="374151"/>
              </a:solidFill>
              <a:latin typeface="Söhne"/>
            </a:endParaRPr>
          </a:p>
          <a:p>
            <a:endParaRPr lang="en-US" b="0" i="0" dirty="0">
              <a:solidFill>
                <a:srgbClr val="374151"/>
              </a:solidFill>
              <a:effectLst/>
              <a:latin typeface="Söhne"/>
            </a:endParaRPr>
          </a:p>
        </p:txBody>
      </p:sp>
      <p:pic>
        <p:nvPicPr>
          <p:cNvPr id="10" name="Рисунок 9"/>
          <p:cNvPicPr>
            <a:picLocks noChangeAspect="1"/>
          </p:cNvPicPr>
          <p:nvPr/>
        </p:nvPicPr>
        <p:blipFill>
          <a:blip r:embed="rId3"/>
          <a:stretch>
            <a:fillRect/>
          </a:stretch>
        </p:blipFill>
        <p:spPr>
          <a:xfrm>
            <a:off x="7416497" y="2410473"/>
            <a:ext cx="4775503" cy="4174811"/>
          </a:xfrm>
          <a:prstGeom prst="rect">
            <a:avLst/>
          </a:prstGeom>
        </p:spPr>
      </p:pic>
      <p:pic>
        <p:nvPicPr>
          <p:cNvPr id="11" name="Рисунок 10"/>
          <p:cNvPicPr>
            <a:picLocks noChangeAspect="1"/>
          </p:cNvPicPr>
          <p:nvPr/>
        </p:nvPicPr>
        <p:blipFill>
          <a:blip r:embed="rId4"/>
          <a:stretch>
            <a:fillRect/>
          </a:stretch>
        </p:blipFill>
        <p:spPr>
          <a:xfrm>
            <a:off x="0" y="1582435"/>
            <a:ext cx="7460627" cy="4922947"/>
          </a:xfrm>
          <a:prstGeom prst="rect">
            <a:avLst/>
          </a:prstGeom>
        </p:spPr>
      </p:pic>
      <p:sp>
        <p:nvSpPr>
          <p:cNvPr id="13" name="TextBox 12"/>
          <p:cNvSpPr txBox="1"/>
          <p:nvPr/>
        </p:nvSpPr>
        <p:spPr>
          <a:xfrm>
            <a:off x="1643284" y="6488668"/>
            <a:ext cx="6094070" cy="369332"/>
          </a:xfrm>
          <a:prstGeom prst="rect">
            <a:avLst/>
          </a:prstGeom>
          <a:noFill/>
        </p:spPr>
        <p:txBody>
          <a:bodyPr wrap="square">
            <a:spAutoFit/>
          </a:bodyPr>
          <a:lstStyle/>
          <a:p>
            <a:r>
              <a:rPr lang="it-IT" sz="1800" dirty="0">
                <a:solidFill>
                  <a:srgbClr val="000000"/>
                </a:solidFill>
                <a:effectLst/>
                <a:latin typeface="CharisSIL"/>
              </a:rPr>
              <a:t>Capello ,  Lenzi </a:t>
            </a:r>
            <a:r>
              <a:rPr lang="it-IT" sz="800" dirty="0">
                <a:solidFill>
                  <a:srgbClr val="2196D1"/>
                </a:solidFill>
                <a:effectLst/>
                <a:latin typeface="CharisSIL"/>
              </a:rPr>
              <a:t>* </a:t>
            </a:r>
            <a:r>
              <a:rPr lang="it-IT" sz="1800" dirty="0">
                <a:solidFill>
                  <a:srgbClr val="000000"/>
                </a:solidFill>
                <a:effectLst/>
                <a:latin typeface="CharisSIL"/>
              </a:rPr>
              <a:t>, Giovanni Perucca </a:t>
            </a:r>
            <a:endParaRPr lang="ru-RU" dirty="0"/>
          </a:p>
        </p:txBody>
      </p:sp>
      <p:pic>
        <p:nvPicPr>
          <p:cNvPr id="2" name="Рисунок 1">
            <a:extLst>
              <a:ext uri="{FF2B5EF4-FFF2-40B4-BE49-F238E27FC236}">
                <a16:creationId xmlns:a16="http://schemas.microsoft.com/office/drawing/2014/main" id="{A7AE924E-C0BC-974D-4C49-0671E6ACCF33}"/>
              </a:ext>
            </a:extLst>
          </p:cNvPr>
          <p:cNvPicPr>
            <a:picLocks noChangeAspect="1"/>
          </p:cNvPicPr>
          <p:nvPr/>
        </p:nvPicPr>
        <p:blipFill>
          <a:blip r:embed="rId5"/>
          <a:stretch>
            <a:fillRect/>
          </a:stretch>
        </p:blipFill>
        <p:spPr>
          <a:xfrm>
            <a:off x="-72227" y="5382640"/>
            <a:ext cx="1475360" cy="1475360"/>
          </a:xfrm>
          <a:prstGeom prst="rect">
            <a:avLst/>
          </a:prstGeom>
        </p:spPr>
      </p:pic>
    </p:spTree>
    <p:extLst>
      <p:ext uri="{BB962C8B-B14F-4D97-AF65-F5344CB8AC3E}">
        <p14:creationId xmlns:p14="http://schemas.microsoft.com/office/powerpoint/2010/main" val="118583419"/>
      </p:ext>
    </p:extLst>
  </p:cSld>
  <p:clrMapOvr>
    <a:masterClrMapping/>
  </p:clrMapOvr>
  <mc:AlternateContent xmlns:mc="http://schemas.openxmlformats.org/markup-compatibility/2006" xmlns:p14="http://schemas.microsoft.com/office/powerpoint/2010/main">
    <mc:Choice Requires="p14">
      <p:transition spd="slow" p14:dur="2000" advTm="86642"/>
    </mc:Choice>
    <mc:Fallback xmlns="">
      <p:transition spd="slow" advTm="86642"/>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A6AE4342-7803-7AAF-D256-58B8CE5EA192}"/>
              </a:ext>
            </a:extLst>
          </p:cNvPr>
          <p:cNvSpPr txBox="1"/>
          <p:nvPr/>
        </p:nvSpPr>
        <p:spPr>
          <a:xfrm>
            <a:off x="154784" y="-43982"/>
            <a:ext cx="11882431" cy="1077218"/>
          </a:xfrm>
          <a:prstGeom prst="rect">
            <a:avLst/>
          </a:prstGeom>
          <a:noFill/>
        </p:spPr>
        <p:txBody>
          <a:bodyPr wrap="square" rtlCol="0">
            <a:spAutoFit/>
          </a:bodyPr>
          <a:lstStyle/>
          <a:p>
            <a:pPr algn="ctr"/>
            <a:r>
              <a:rPr lang="ru-RU" sz="32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Актуальность исследований. Современные проявления «Парадокса </a:t>
            </a:r>
            <a:r>
              <a:rPr lang="ru-RU" sz="3200" dirty="0" err="1">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Солоу</a:t>
            </a:r>
            <a:r>
              <a:rPr lang="ru-RU" sz="32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rPr>
              <a:t>»</a:t>
            </a:r>
            <a:endParaRPr lang="en-US" sz="3200" dirty="0">
              <a:solidFill>
                <a:srgbClr val="0000FF"/>
              </a:solidFill>
              <a:effectLst>
                <a:outerShdw blurRad="38100" dist="38100" dir="2700000" algn="tl">
                  <a:srgbClr val="C0C0C0"/>
                </a:outerShdw>
              </a:effectLst>
              <a:latin typeface="Times New Roman" panose="02020603050405020304" pitchFamily="18" charset="0"/>
              <a:cs typeface="Times New Roman" panose="02020603050405020304" pitchFamily="18" charset="0"/>
            </a:endParaRPr>
          </a:p>
        </p:txBody>
      </p:sp>
      <p:sp>
        <p:nvSpPr>
          <p:cNvPr id="3" name="Овал 2">
            <a:extLst>
              <a:ext uri="{FF2B5EF4-FFF2-40B4-BE49-F238E27FC236}">
                <a16:creationId xmlns:a16="http://schemas.microsoft.com/office/drawing/2014/main" id="{C72B5CE7-8833-A45D-B25E-A653D116FEAC}"/>
              </a:ext>
            </a:extLst>
          </p:cNvPr>
          <p:cNvSpPr/>
          <p:nvPr/>
        </p:nvSpPr>
        <p:spPr>
          <a:xfrm>
            <a:off x="0" y="2728811"/>
            <a:ext cx="3390095" cy="1402699"/>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sz="1400" b="1" dirty="0">
                <a:solidFill>
                  <a:schemeClr val="tx1"/>
                </a:solidFill>
              </a:rPr>
              <a:t>Закономерности использования информации для получения результатов деятельности</a:t>
            </a:r>
            <a:r>
              <a:rPr lang="en-US" sz="1400" b="1" dirty="0">
                <a:solidFill>
                  <a:schemeClr val="tx1"/>
                </a:solidFill>
              </a:rPr>
              <a:t>?</a:t>
            </a:r>
            <a:endParaRPr lang="ru-RU" sz="1400" b="1" dirty="0">
              <a:solidFill>
                <a:schemeClr val="tx1"/>
              </a:solidFill>
            </a:endParaRPr>
          </a:p>
          <a:p>
            <a:pPr algn="ctr"/>
            <a:endParaRPr lang="ru-RU" sz="1400" b="1" dirty="0">
              <a:solidFill>
                <a:schemeClr val="tx1"/>
              </a:solidFill>
            </a:endParaRPr>
          </a:p>
        </p:txBody>
      </p:sp>
      <p:sp>
        <p:nvSpPr>
          <p:cNvPr id="5" name="Прямоугольник 4">
            <a:extLst>
              <a:ext uri="{FF2B5EF4-FFF2-40B4-BE49-F238E27FC236}">
                <a16:creationId xmlns:a16="http://schemas.microsoft.com/office/drawing/2014/main" id="{80B91B58-FE85-93BA-CD35-8044BCAC0678}"/>
              </a:ext>
            </a:extLst>
          </p:cNvPr>
          <p:cNvSpPr/>
          <p:nvPr/>
        </p:nvSpPr>
        <p:spPr>
          <a:xfrm>
            <a:off x="229230" y="836162"/>
            <a:ext cx="11733538" cy="954107"/>
          </a:xfrm>
          <a:prstGeom prst="rect">
            <a:avLst/>
          </a:prstGeom>
        </p:spPr>
        <p:txBody>
          <a:bodyPr wrap="square">
            <a:spAutoFit/>
          </a:bodyPr>
          <a:lstStyle/>
          <a:p>
            <a:r>
              <a:rPr lang="en-US" sz="1400" b="1" i="1" dirty="0">
                <a:latin typeface="Arial" pitchFamily="34" charset="0"/>
                <a:cs typeface="Arial" pitchFamily="34" charset="0"/>
              </a:rPr>
              <a:t>“Solow paradox</a:t>
            </a:r>
            <a:r>
              <a:rPr lang="en-US" sz="1400" dirty="0">
                <a:latin typeface="Arial" pitchFamily="34" charset="0"/>
                <a:cs typeface="Arial" pitchFamily="34" charset="0"/>
              </a:rPr>
              <a:t>, which is the combination of high investments in ICT and at the same time, low growth rates in productivity (Solow, 1987). “What this means is that they, like everyone else, are somewhat embarrassed by the fact that what everyone feels to have been a technological revolution, a drastic change in our productive lives, has been accompanied everywhere, including Japan, by a slowing down of productivity growth, not by a step up. </a:t>
            </a:r>
            <a:r>
              <a:rPr lang="en-US" sz="1400" b="1" i="1" dirty="0">
                <a:latin typeface="Arial" pitchFamily="34" charset="0"/>
                <a:cs typeface="Arial" pitchFamily="34" charset="0"/>
              </a:rPr>
              <a:t>You can see the computer age everywhere but in the productivity statistics</a:t>
            </a:r>
            <a:r>
              <a:rPr lang="en-US" sz="1400" dirty="0">
                <a:latin typeface="Arial" pitchFamily="34" charset="0"/>
                <a:cs typeface="Arial" pitchFamily="34" charset="0"/>
              </a:rPr>
              <a:t>.”</a:t>
            </a:r>
            <a:endParaRPr lang="ru-RU" sz="1400" dirty="0">
              <a:latin typeface="Arial" pitchFamily="34" charset="0"/>
              <a:cs typeface="Arial" pitchFamily="34" charset="0"/>
            </a:endParaRPr>
          </a:p>
        </p:txBody>
      </p:sp>
      <p:sp>
        <p:nvSpPr>
          <p:cNvPr id="7" name="TextBox 6">
            <a:extLst>
              <a:ext uri="{FF2B5EF4-FFF2-40B4-BE49-F238E27FC236}">
                <a16:creationId xmlns:a16="http://schemas.microsoft.com/office/drawing/2014/main" id="{0672FD78-BE47-26A6-53B7-A712FD80BAAA}"/>
              </a:ext>
            </a:extLst>
          </p:cNvPr>
          <p:cNvSpPr txBox="1"/>
          <p:nvPr/>
        </p:nvSpPr>
        <p:spPr>
          <a:xfrm>
            <a:off x="255148" y="5085617"/>
            <a:ext cx="6093994" cy="1538883"/>
          </a:xfrm>
          <a:prstGeom prst="rect">
            <a:avLst/>
          </a:prstGeom>
          <a:noFill/>
        </p:spPr>
        <p:txBody>
          <a:bodyPr wrap="square">
            <a:spAutoFit/>
          </a:bodyPr>
          <a:lstStyle/>
          <a:p>
            <a:r>
              <a:rPr lang="en-US" sz="1400" dirty="0">
                <a:solidFill>
                  <a:srgbClr val="231F20"/>
                </a:solidFill>
                <a:effectLst/>
                <a:latin typeface="TimesLTStd-Roman"/>
              </a:rPr>
              <a:t>But at the very least, our evidence suggests that the previously-proposed resolutions of the Solow Paradox need to be critically examined, and that proponents of the technological-discontinuity view need to pro</a:t>
            </a:r>
            <a:endParaRPr lang="en-US" sz="1400" dirty="0"/>
          </a:p>
          <a:p>
            <a:r>
              <a:rPr lang="en-US" sz="1400" dirty="0">
                <a:solidFill>
                  <a:srgbClr val="231F20"/>
                </a:solidFill>
                <a:effectLst/>
                <a:latin typeface="TimesLTStd-Roman"/>
              </a:rPr>
              <a:t>vide more direct evidence of the IT-induced  transformation in the US economy. Prior declarations of the death of the Solow Paradox may have been premature. </a:t>
            </a:r>
          </a:p>
          <a:p>
            <a:r>
              <a:rPr lang="en-US" sz="1400" dirty="0"/>
              <a:t>(Acemoglu et al., </a:t>
            </a:r>
            <a:r>
              <a:rPr lang="en-US" sz="1000" i="1" dirty="0">
                <a:solidFill>
                  <a:srgbClr val="231F20"/>
                </a:solidFill>
                <a:effectLst/>
                <a:latin typeface="TimesLTStd-Italic"/>
              </a:rPr>
              <a:t>American Economic Review: Papers &amp; Proceedings 2014, 104(5): 394–399 </a:t>
            </a:r>
            <a:endParaRPr lang="en-US" sz="1000" dirty="0"/>
          </a:p>
          <a:p>
            <a:r>
              <a:rPr lang="en-US" sz="1000" i="1" dirty="0">
                <a:solidFill>
                  <a:srgbClr val="231F20"/>
                </a:solidFill>
                <a:effectLst/>
                <a:latin typeface="TimesLTStd-Italic"/>
              </a:rPr>
              <a:t>http://dx.doi.org/10.1257/aer.104.5.394</a:t>
            </a:r>
            <a:r>
              <a:rPr lang="en-US" sz="1000" dirty="0"/>
              <a:t> </a:t>
            </a:r>
            <a:endParaRPr lang="ru-RU" sz="1000" dirty="0"/>
          </a:p>
        </p:txBody>
      </p:sp>
      <p:pic>
        <p:nvPicPr>
          <p:cNvPr id="9" name="Рисунок 8">
            <a:extLst>
              <a:ext uri="{FF2B5EF4-FFF2-40B4-BE49-F238E27FC236}">
                <a16:creationId xmlns:a16="http://schemas.microsoft.com/office/drawing/2014/main" id="{AAE78162-6394-CF01-0105-D0E6E97B297D}"/>
              </a:ext>
            </a:extLst>
          </p:cNvPr>
          <p:cNvPicPr>
            <a:picLocks noChangeAspect="1"/>
          </p:cNvPicPr>
          <p:nvPr/>
        </p:nvPicPr>
        <p:blipFill>
          <a:blip r:embed="rId3"/>
          <a:stretch>
            <a:fillRect/>
          </a:stretch>
        </p:blipFill>
        <p:spPr>
          <a:xfrm>
            <a:off x="3050955" y="1694698"/>
            <a:ext cx="3877027" cy="3391404"/>
          </a:xfrm>
          <a:prstGeom prst="rect">
            <a:avLst/>
          </a:prstGeom>
        </p:spPr>
      </p:pic>
      <p:sp>
        <p:nvSpPr>
          <p:cNvPr id="6" name="TextBox 5">
            <a:extLst>
              <a:ext uri="{FF2B5EF4-FFF2-40B4-BE49-F238E27FC236}">
                <a16:creationId xmlns:a16="http://schemas.microsoft.com/office/drawing/2014/main" id="{FA4CAD40-2898-FEAD-3568-F48E095B8D2F}"/>
              </a:ext>
            </a:extLst>
          </p:cNvPr>
          <p:cNvSpPr txBox="1"/>
          <p:nvPr/>
        </p:nvSpPr>
        <p:spPr>
          <a:xfrm>
            <a:off x="6992620" y="1854605"/>
            <a:ext cx="5135521" cy="5016758"/>
          </a:xfrm>
          <a:prstGeom prst="rect">
            <a:avLst/>
          </a:prstGeom>
          <a:noFill/>
        </p:spPr>
        <p:txBody>
          <a:bodyPr wrap="square">
            <a:spAutoFit/>
          </a:bodyPr>
          <a:lstStyle/>
          <a:p>
            <a:r>
              <a:rPr lang="en-US" sz="1600" b="1" dirty="0">
                <a:solidFill>
                  <a:srgbClr val="000000"/>
                </a:solidFill>
                <a:effectLst/>
                <a:latin typeface="CIDFont"/>
              </a:rPr>
              <a:t>Abstract: </a:t>
            </a:r>
            <a:r>
              <a:rPr lang="en-US" sz="1600" dirty="0">
                <a:solidFill>
                  <a:srgbClr val="000000"/>
                </a:solidFill>
                <a:effectLst/>
                <a:latin typeface="CIDFont"/>
              </a:rPr>
              <a:t>AI-related technologies have become ubiquitous in many business contexts. However, to date empirical accounts of the productivity effects of AI-adoption by firms are scarce. Using Finnish data on job advertisements between 2013 and 2019, we identify job advertisements referring to AI-related skills. Matching this data to productivity data from ORBIS, we estimate the productivity effects of AI related activities in our sample. Our results indicate that AI-adoption increases productivity, with three important qualifications. Firstly, effects are only observable for large firms with more than 499 employees. Secondly, there is evidence that early adopters did not experience productivity increases. This may be interpreted as technological immaturity. Thirdly, we find evidence of delays of least three years between the adoption of AI and ensuing productivity effects (investment delay effect). We argue that our findings on the technological immaturity and the investment delay effect may help explain the so-called AI-related return of the Solow-paradox: I.e. that</a:t>
            </a:r>
            <a:r>
              <a:rPr lang="en-US" sz="1600" b="1" i="1" dirty="0">
                <a:solidFill>
                  <a:srgbClr val="000000"/>
                </a:solidFill>
                <a:effectLst/>
                <a:latin typeface="CIDFont"/>
              </a:rPr>
              <a:t> AI is everywhere except in the productivity statistics.</a:t>
            </a:r>
            <a:endParaRPr lang="ru-RU" sz="1600" b="1" i="1" dirty="0"/>
          </a:p>
        </p:txBody>
      </p:sp>
      <p:pic>
        <p:nvPicPr>
          <p:cNvPr id="4" name="Рисунок 3">
            <a:extLst>
              <a:ext uri="{FF2B5EF4-FFF2-40B4-BE49-F238E27FC236}">
                <a16:creationId xmlns:a16="http://schemas.microsoft.com/office/drawing/2014/main" id="{C99E4018-198A-8E4F-B9C8-AE209E82F969}"/>
              </a:ext>
            </a:extLst>
          </p:cNvPr>
          <p:cNvPicPr>
            <a:picLocks noChangeAspect="1"/>
          </p:cNvPicPr>
          <p:nvPr/>
        </p:nvPicPr>
        <p:blipFill>
          <a:blip r:embed="rId4"/>
          <a:stretch>
            <a:fillRect/>
          </a:stretch>
        </p:blipFill>
        <p:spPr>
          <a:xfrm>
            <a:off x="86976" y="2451731"/>
            <a:ext cx="3268949" cy="2099494"/>
          </a:xfrm>
          <a:prstGeom prst="rect">
            <a:avLst/>
          </a:prstGeom>
        </p:spPr>
      </p:pic>
      <p:pic>
        <p:nvPicPr>
          <p:cNvPr id="8" name="Рисунок 7">
            <a:extLst>
              <a:ext uri="{FF2B5EF4-FFF2-40B4-BE49-F238E27FC236}">
                <a16:creationId xmlns:a16="http://schemas.microsoft.com/office/drawing/2014/main" id="{51CBFCEC-547F-E823-8999-C751741CD9FD}"/>
              </a:ext>
            </a:extLst>
          </p:cNvPr>
          <p:cNvPicPr>
            <a:picLocks noChangeAspect="1"/>
          </p:cNvPicPr>
          <p:nvPr/>
        </p:nvPicPr>
        <p:blipFill>
          <a:blip r:embed="rId5"/>
          <a:stretch>
            <a:fillRect/>
          </a:stretch>
        </p:blipFill>
        <p:spPr>
          <a:xfrm>
            <a:off x="5676100" y="5460339"/>
            <a:ext cx="1475360" cy="1475360"/>
          </a:xfrm>
          <a:prstGeom prst="rect">
            <a:avLst/>
          </a:prstGeom>
        </p:spPr>
      </p:pic>
    </p:spTree>
    <p:extLst>
      <p:ext uri="{BB962C8B-B14F-4D97-AF65-F5344CB8AC3E}">
        <p14:creationId xmlns:p14="http://schemas.microsoft.com/office/powerpoint/2010/main" val="41165432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B31D186-7B2C-625E-95CD-05E12C876586}"/>
            </a:ext>
          </a:extLst>
        </p:cNvPr>
        <p:cNvGrpSpPr/>
        <p:nvPr/>
      </p:nvGrpSpPr>
      <p:grpSpPr>
        <a:xfrm>
          <a:off x="0" y="0"/>
          <a:ext cx="0" cy="0"/>
          <a:chOff x="0" y="0"/>
          <a:chExt cx="0" cy="0"/>
        </a:xfrm>
      </p:grpSpPr>
      <p:sp>
        <p:nvSpPr>
          <p:cNvPr id="4" name="Номер слайда 10">
            <a:extLst>
              <a:ext uri="{FF2B5EF4-FFF2-40B4-BE49-F238E27FC236}">
                <a16:creationId xmlns:a16="http://schemas.microsoft.com/office/drawing/2014/main" id="{03ED7E79-B96E-EA22-123B-F181D670B4A0}"/>
              </a:ext>
            </a:extLst>
          </p:cNvPr>
          <p:cNvSpPr>
            <a:spLocks noGrp="1"/>
          </p:cNvSpPr>
          <p:nvPr>
            <p:ph type="sldNum" sz="quarter" idx="12"/>
          </p:nvPr>
        </p:nvSpPr>
        <p:spPr>
          <a:xfrm>
            <a:off x="11617262"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itchFamily="34" charset="0"/>
                <a:cs typeface="Arial" pitchFamily="34" charset="0"/>
              </a:rPr>
              <a:pPr algn="ctr">
                <a:defRPr/>
              </a:pPr>
              <a:t>8</a:t>
            </a:fld>
            <a:endParaRPr lang="ru-RU" sz="2400" b="1" dirty="0">
              <a:solidFill>
                <a:schemeClr val="tx1"/>
              </a:solidFill>
              <a:latin typeface="Arial" pitchFamily="34" charset="0"/>
              <a:cs typeface="Arial" pitchFamily="34" charset="0"/>
            </a:endParaRPr>
          </a:p>
        </p:txBody>
      </p:sp>
      <p:pic>
        <p:nvPicPr>
          <p:cNvPr id="7" name="Рисунок 6">
            <a:extLst>
              <a:ext uri="{FF2B5EF4-FFF2-40B4-BE49-F238E27FC236}">
                <a16:creationId xmlns:a16="http://schemas.microsoft.com/office/drawing/2014/main" id="{F79E2FF1-68DF-337A-157D-515718F6B590}"/>
              </a:ext>
            </a:extLst>
          </p:cNvPr>
          <p:cNvPicPr>
            <a:picLocks noChangeAspect="1"/>
          </p:cNvPicPr>
          <p:nvPr/>
        </p:nvPicPr>
        <p:blipFill>
          <a:blip r:embed="rId3"/>
          <a:stretch>
            <a:fillRect/>
          </a:stretch>
        </p:blipFill>
        <p:spPr>
          <a:xfrm>
            <a:off x="1378840" y="-35700"/>
            <a:ext cx="8967993" cy="3743268"/>
          </a:xfrm>
          <a:prstGeom prst="rect">
            <a:avLst/>
          </a:prstGeom>
        </p:spPr>
      </p:pic>
      <p:pic>
        <p:nvPicPr>
          <p:cNvPr id="9" name="Рисунок 8">
            <a:extLst>
              <a:ext uri="{FF2B5EF4-FFF2-40B4-BE49-F238E27FC236}">
                <a16:creationId xmlns:a16="http://schemas.microsoft.com/office/drawing/2014/main" id="{A8083130-1D5D-FD96-ECE5-2084E86C0F61}"/>
              </a:ext>
            </a:extLst>
          </p:cNvPr>
          <p:cNvPicPr>
            <a:picLocks noChangeAspect="1"/>
          </p:cNvPicPr>
          <p:nvPr/>
        </p:nvPicPr>
        <p:blipFill>
          <a:blip r:embed="rId4"/>
          <a:stretch>
            <a:fillRect/>
          </a:stretch>
        </p:blipFill>
        <p:spPr>
          <a:xfrm>
            <a:off x="6453282" y="3801744"/>
            <a:ext cx="4213921" cy="3006324"/>
          </a:xfrm>
          <a:prstGeom prst="rect">
            <a:avLst/>
          </a:prstGeom>
        </p:spPr>
      </p:pic>
      <p:pic>
        <p:nvPicPr>
          <p:cNvPr id="11" name="Рисунок 10">
            <a:extLst>
              <a:ext uri="{FF2B5EF4-FFF2-40B4-BE49-F238E27FC236}">
                <a16:creationId xmlns:a16="http://schemas.microsoft.com/office/drawing/2014/main" id="{A369E65C-0E0F-E76C-1A21-3939B35343C6}"/>
              </a:ext>
            </a:extLst>
          </p:cNvPr>
          <p:cNvPicPr>
            <a:picLocks noChangeAspect="1"/>
          </p:cNvPicPr>
          <p:nvPr/>
        </p:nvPicPr>
        <p:blipFill>
          <a:blip r:embed="rId5"/>
          <a:stretch>
            <a:fillRect/>
          </a:stretch>
        </p:blipFill>
        <p:spPr>
          <a:xfrm>
            <a:off x="6562273" y="858884"/>
            <a:ext cx="3995936" cy="3072737"/>
          </a:xfrm>
          <a:prstGeom prst="rect">
            <a:avLst/>
          </a:prstGeom>
        </p:spPr>
      </p:pic>
      <p:pic>
        <p:nvPicPr>
          <p:cNvPr id="13" name="Рисунок 12">
            <a:extLst>
              <a:ext uri="{FF2B5EF4-FFF2-40B4-BE49-F238E27FC236}">
                <a16:creationId xmlns:a16="http://schemas.microsoft.com/office/drawing/2014/main" id="{D3865F85-6D5B-438C-53FA-5FB32DB3D91F}"/>
              </a:ext>
            </a:extLst>
          </p:cNvPr>
          <p:cNvPicPr>
            <a:picLocks noChangeAspect="1"/>
          </p:cNvPicPr>
          <p:nvPr/>
        </p:nvPicPr>
        <p:blipFill>
          <a:blip r:embed="rId6"/>
          <a:stretch>
            <a:fillRect/>
          </a:stretch>
        </p:blipFill>
        <p:spPr>
          <a:xfrm>
            <a:off x="1845167" y="3473399"/>
            <a:ext cx="4552583" cy="3319592"/>
          </a:xfrm>
          <a:prstGeom prst="rect">
            <a:avLst/>
          </a:prstGeom>
        </p:spPr>
      </p:pic>
      <p:pic>
        <p:nvPicPr>
          <p:cNvPr id="2" name="Рисунок 1">
            <a:extLst>
              <a:ext uri="{FF2B5EF4-FFF2-40B4-BE49-F238E27FC236}">
                <a16:creationId xmlns:a16="http://schemas.microsoft.com/office/drawing/2014/main" id="{B2EFAE1B-634E-5583-7213-0BBB14D351C9}"/>
              </a:ext>
            </a:extLst>
          </p:cNvPr>
          <p:cNvPicPr>
            <a:picLocks noChangeAspect="1"/>
          </p:cNvPicPr>
          <p:nvPr/>
        </p:nvPicPr>
        <p:blipFill>
          <a:blip r:embed="rId7"/>
          <a:stretch>
            <a:fillRect/>
          </a:stretch>
        </p:blipFill>
        <p:spPr>
          <a:xfrm>
            <a:off x="6346300" y="3990097"/>
            <a:ext cx="932769" cy="1438781"/>
          </a:xfrm>
          <a:prstGeom prst="rect">
            <a:avLst/>
          </a:prstGeom>
        </p:spPr>
      </p:pic>
      <p:pic>
        <p:nvPicPr>
          <p:cNvPr id="3" name="Рисунок 2">
            <a:extLst>
              <a:ext uri="{FF2B5EF4-FFF2-40B4-BE49-F238E27FC236}">
                <a16:creationId xmlns:a16="http://schemas.microsoft.com/office/drawing/2014/main" id="{B2C2B12D-1095-33C4-2F6A-4473CC980F60}"/>
              </a:ext>
            </a:extLst>
          </p:cNvPr>
          <p:cNvPicPr>
            <a:picLocks noChangeAspect="1"/>
          </p:cNvPicPr>
          <p:nvPr/>
        </p:nvPicPr>
        <p:blipFill>
          <a:blip r:embed="rId8"/>
          <a:stretch>
            <a:fillRect/>
          </a:stretch>
        </p:blipFill>
        <p:spPr>
          <a:xfrm>
            <a:off x="10722735" y="5304906"/>
            <a:ext cx="1475360" cy="1475360"/>
          </a:xfrm>
          <a:prstGeom prst="rect">
            <a:avLst/>
          </a:prstGeom>
        </p:spPr>
      </p:pic>
    </p:spTree>
    <p:extLst>
      <p:ext uri="{BB962C8B-B14F-4D97-AF65-F5344CB8AC3E}">
        <p14:creationId xmlns:p14="http://schemas.microsoft.com/office/powerpoint/2010/main" val="33972656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AC3214-68E4-133D-A89D-9C60098875B8}"/>
            </a:ext>
          </a:extLst>
        </p:cNvPr>
        <p:cNvGrpSpPr/>
        <p:nvPr/>
      </p:nvGrpSpPr>
      <p:grpSpPr>
        <a:xfrm>
          <a:off x="0" y="0"/>
          <a:ext cx="0" cy="0"/>
          <a:chOff x="0" y="0"/>
          <a:chExt cx="0" cy="0"/>
        </a:xfrm>
      </p:grpSpPr>
      <p:sp>
        <p:nvSpPr>
          <p:cNvPr id="34" name="Заголовок 1">
            <a:extLst>
              <a:ext uri="{FF2B5EF4-FFF2-40B4-BE49-F238E27FC236}">
                <a16:creationId xmlns:a16="http://schemas.microsoft.com/office/drawing/2014/main" id="{F99D0852-9D56-0053-F55E-B3D687264020}"/>
              </a:ext>
            </a:extLst>
          </p:cNvPr>
          <p:cNvSpPr>
            <a:spLocks noGrp="1"/>
          </p:cNvSpPr>
          <p:nvPr>
            <p:ph type="title"/>
          </p:nvPr>
        </p:nvSpPr>
        <p:spPr>
          <a:xfrm>
            <a:off x="339874" y="57871"/>
            <a:ext cx="8964488" cy="792088"/>
          </a:xfrm>
        </p:spPr>
        <p:txBody>
          <a:bodyPr>
            <a:noAutofit/>
          </a:bodyPr>
          <a:lstStyle/>
          <a:p>
            <a:pPr marL="342900" indent="-342900">
              <a:lnSpc>
                <a:spcPct val="80000"/>
              </a:lnSpc>
              <a:spcBef>
                <a:spcPct val="20000"/>
              </a:spcBef>
              <a:defRPr/>
            </a:pPr>
            <a:r>
              <a:rPr lang="en-US" sz="2000" b="1" dirty="0">
                <a:latin typeface="+mn-lt"/>
                <a:ea typeface="+mn-ea"/>
                <a:cs typeface="+mn-cs"/>
              </a:rPr>
              <a:t>New problems related to system behavior change in volatile environments.</a:t>
            </a:r>
            <a:br>
              <a:rPr lang="en-US" sz="2000" b="1" dirty="0">
                <a:latin typeface="+mn-lt"/>
                <a:ea typeface="+mn-ea"/>
                <a:cs typeface="+mn-cs"/>
              </a:rPr>
            </a:br>
            <a:r>
              <a:rPr lang="en-US" sz="2000" b="1" dirty="0">
                <a:latin typeface="+mn-lt"/>
                <a:ea typeface="+mn-ea"/>
                <a:cs typeface="+mn-cs"/>
              </a:rPr>
              <a:t>(from Managing IT for Innovation Dynamic Capabilities and Competitive Advantage By Mitsuru Kodama, 2021)</a:t>
            </a:r>
          </a:p>
        </p:txBody>
      </p:sp>
      <p:sp>
        <p:nvSpPr>
          <p:cNvPr id="4" name="Номер слайда 10">
            <a:extLst>
              <a:ext uri="{FF2B5EF4-FFF2-40B4-BE49-F238E27FC236}">
                <a16:creationId xmlns:a16="http://schemas.microsoft.com/office/drawing/2014/main" id="{2EA58282-FC57-A742-FCBA-D21B16FCD2CE}"/>
              </a:ext>
            </a:extLst>
          </p:cNvPr>
          <p:cNvSpPr>
            <a:spLocks noGrp="1"/>
          </p:cNvSpPr>
          <p:nvPr>
            <p:ph type="sldNum" sz="quarter" idx="12"/>
          </p:nvPr>
        </p:nvSpPr>
        <p:spPr>
          <a:xfrm>
            <a:off x="11652448" y="0"/>
            <a:ext cx="539552" cy="365125"/>
          </a:xfrm>
          <a:ln w="28575">
            <a:solidFill>
              <a:schemeClr val="tx2">
                <a:lumMod val="75000"/>
              </a:schemeClr>
            </a:solidFill>
          </a:ln>
        </p:spPr>
        <p:txBody>
          <a:bodyPr/>
          <a:lstStyle/>
          <a:p>
            <a:pPr algn="ctr">
              <a:defRPr/>
            </a:pPr>
            <a:fld id="{7B4BC4C2-BE9A-419C-9157-05944EBC3667}" type="slidenum">
              <a:rPr lang="ru-RU" sz="2400" b="1">
                <a:solidFill>
                  <a:schemeClr val="tx1"/>
                </a:solidFill>
                <a:latin typeface="Arial" pitchFamily="34" charset="0"/>
                <a:cs typeface="Arial" pitchFamily="34" charset="0"/>
              </a:rPr>
              <a:pPr algn="ctr">
                <a:defRPr/>
              </a:pPr>
              <a:t>9</a:t>
            </a:fld>
            <a:endParaRPr lang="ru-RU" sz="2400" b="1" dirty="0">
              <a:solidFill>
                <a:schemeClr val="tx1"/>
              </a:solidFill>
              <a:latin typeface="Arial" pitchFamily="34" charset="0"/>
              <a:cs typeface="Arial" pitchFamily="34" charset="0"/>
            </a:endParaRPr>
          </a:p>
        </p:txBody>
      </p:sp>
      <p:pic>
        <p:nvPicPr>
          <p:cNvPr id="2" name="Рисунок 1">
            <a:extLst>
              <a:ext uri="{FF2B5EF4-FFF2-40B4-BE49-F238E27FC236}">
                <a16:creationId xmlns:a16="http://schemas.microsoft.com/office/drawing/2014/main" id="{26D48DEE-EC70-4DF3-153B-B9D1EB121922}"/>
              </a:ext>
            </a:extLst>
          </p:cNvPr>
          <p:cNvPicPr>
            <a:picLocks noChangeAspect="1"/>
          </p:cNvPicPr>
          <p:nvPr/>
        </p:nvPicPr>
        <p:blipFill>
          <a:blip r:embed="rId3"/>
          <a:stretch>
            <a:fillRect/>
          </a:stretch>
        </p:blipFill>
        <p:spPr>
          <a:xfrm>
            <a:off x="38872" y="940882"/>
            <a:ext cx="4824173" cy="4587247"/>
          </a:xfrm>
          <a:prstGeom prst="rect">
            <a:avLst/>
          </a:prstGeom>
        </p:spPr>
      </p:pic>
      <p:pic>
        <p:nvPicPr>
          <p:cNvPr id="5" name="Рисунок 4">
            <a:extLst>
              <a:ext uri="{FF2B5EF4-FFF2-40B4-BE49-F238E27FC236}">
                <a16:creationId xmlns:a16="http://schemas.microsoft.com/office/drawing/2014/main" id="{C279C501-5DE2-2A21-2C69-E30D0ABBD7FB}"/>
              </a:ext>
            </a:extLst>
          </p:cNvPr>
          <p:cNvPicPr>
            <a:picLocks noChangeAspect="1"/>
          </p:cNvPicPr>
          <p:nvPr/>
        </p:nvPicPr>
        <p:blipFill>
          <a:blip r:embed="rId4"/>
          <a:stretch>
            <a:fillRect/>
          </a:stretch>
        </p:blipFill>
        <p:spPr>
          <a:xfrm>
            <a:off x="5668021" y="604748"/>
            <a:ext cx="5984427" cy="6195381"/>
          </a:xfrm>
          <a:prstGeom prst="rect">
            <a:avLst/>
          </a:prstGeom>
        </p:spPr>
      </p:pic>
      <p:pic>
        <p:nvPicPr>
          <p:cNvPr id="6" name="Рисунок 5">
            <a:extLst>
              <a:ext uri="{FF2B5EF4-FFF2-40B4-BE49-F238E27FC236}">
                <a16:creationId xmlns:a16="http://schemas.microsoft.com/office/drawing/2014/main" id="{26640DFE-2A64-815B-4C61-D90C956BE890}"/>
              </a:ext>
            </a:extLst>
          </p:cNvPr>
          <p:cNvPicPr>
            <a:picLocks noChangeAspect="1"/>
          </p:cNvPicPr>
          <p:nvPr/>
        </p:nvPicPr>
        <p:blipFill>
          <a:blip r:embed="rId5"/>
          <a:stretch>
            <a:fillRect/>
          </a:stretch>
        </p:blipFill>
        <p:spPr>
          <a:xfrm>
            <a:off x="339874" y="5382640"/>
            <a:ext cx="1475360" cy="1475360"/>
          </a:xfrm>
          <a:prstGeom prst="rect">
            <a:avLst/>
          </a:prstGeom>
        </p:spPr>
      </p:pic>
    </p:spTree>
    <p:extLst>
      <p:ext uri="{BB962C8B-B14F-4D97-AF65-F5344CB8AC3E}">
        <p14:creationId xmlns:p14="http://schemas.microsoft.com/office/powerpoint/2010/main" val="1467025858"/>
      </p:ext>
    </p:extLst>
  </p:cSld>
  <p:clrMapOvr>
    <a:masterClrMapping/>
  </p:clrMapOvr>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Тема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Тема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Документ" ma:contentTypeID="0x010100CE1D9376EE2E3E41B4B5D11E9A61B8E3" ma:contentTypeVersion="14" ma:contentTypeDescription="Создание документа." ma:contentTypeScope="" ma:versionID="354a6c11baf09c4f22709639f55b6c72">
  <xsd:schema xmlns:xsd="http://www.w3.org/2001/XMLSchema" xmlns:xs="http://www.w3.org/2001/XMLSchema" xmlns:p="http://schemas.microsoft.com/office/2006/metadata/properties" xmlns:ns3="e2250b2a-bbf1-49de-a481-da24fb7cb5b6" xmlns:ns4="8d25f9c4-1816-4d9a-b422-59d4f92918aa" targetNamespace="http://schemas.microsoft.com/office/2006/metadata/properties" ma:root="true" ma:fieldsID="866b39f1168d47d54fdea19429078b8f" ns3:_="" ns4:_="">
    <xsd:import namespace="e2250b2a-bbf1-49de-a481-da24fb7cb5b6"/>
    <xsd:import namespace="8d25f9c4-1816-4d9a-b422-59d4f92918aa"/>
    <xsd:element name="properties">
      <xsd:complexType>
        <xsd:sequence>
          <xsd:element name="documentManagement">
            <xsd:complexType>
              <xsd:all>
                <xsd:element ref="ns3:MediaServiceMetadata" minOccurs="0"/>
                <xsd:element ref="ns3:MediaServiceFastMetadata"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AutoKeyPoints" minOccurs="0"/>
                <xsd:element ref="ns3:MediaServiceKeyPoints" minOccurs="0"/>
                <xsd:element ref="ns3:MediaServiceLocation" minOccurs="0"/>
                <xsd:element ref="ns3:MediaLengthInSecond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2250b2a-bbf1-49de-a481-da24fb7cb5b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OCR" ma:index="13" nillable="true" ma:displayName="Extracted Text" ma:internalName="MediaServiceOCR"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8d25f9c4-1816-4d9a-b422-59d4f92918aa" elementFormDefault="qualified">
    <xsd:import namespace="http://schemas.microsoft.com/office/2006/documentManagement/types"/>
    <xsd:import namespace="http://schemas.microsoft.com/office/infopath/2007/PartnerControls"/>
    <xsd:element name="SharedWithUsers" ma:index="19" nillable="true" ma:displayName="Общий доступ с использованием"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Совместно с подробностями" ma:internalName="SharedWithDetails" ma:readOnly="true">
      <xsd:simpleType>
        <xsd:restriction base="dms:Note">
          <xsd:maxLength value="255"/>
        </xsd:restriction>
      </xsd:simpleType>
    </xsd:element>
    <xsd:element name="SharingHintHash" ma:index="21" nillable="true" ma:displayName="Хэш подсказки о совместном доступе"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CB93993-7835-4E65-9A44-24B656607992}">
  <ds:schemaRefs>
    <ds:schemaRef ds:uri="http://schemas.microsoft.com/sharepoint/v3/contenttype/forms"/>
  </ds:schemaRefs>
</ds:datastoreItem>
</file>

<file path=customXml/itemProps2.xml><?xml version="1.0" encoding="utf-8"?>
<ds:datastoreItem xmlns:ds="http://schemas.openxmlformats.org/officeDocument/2006/customXml" ds:itemID="{A4B2E57D-1C65-450A-81E6-901E04E6C810}">
  <ds:schemaRefs>
    <ds:schemaRef ds:uri="http://purl.org/dc/dcmitype/"/>
    <ds:schemaRef ds:uri="8d25f9c4-1816-4d9a-b422-59d4f92918aa"/>
    <ds:schemaRef ds:uri="http://www.w3.org/XML/1998/namespace"/>
    <ds:schemaRef ds:uri="http://schemas.microsoft.com/office/2006/documentManagement/types"/>
    <ds:schemaRef ds:uri="http://purl.org/dc/elements/1.1/"/>
    <ds:schemaRef ds:uri="http://schemas.microsoft.com/office/infopath/2007/PartnerControls"/>
    <ds:schemaRef ds:uri="http://purl.org/dc/terms/"/>
    <ds:schemaRef ds:uri="http://schemas.openxmlformats.org/package/2006/metadata/core-properties"/>
    <ds:schemaRef ds:uri="e2250b2a-bbf1-49de-a481-da24fb7cb5b6"/>
    <ds:schemaRef ds:uri="http://schemas.microsoft.com/office/2006/metadata/properties"/>
  </ds:schemaRefs>
</ds:datastoreItem>
</file>

<file path=customXml/itemProps3.xml><?xml version="1.0" encoding="utf-8"?>
<ds:datastoreItem xmlns:ds="http://schemas.openxmlformats.org/officeDocument/2006/customXml" ds:itemID="{49247A06-875A-4F64-B7EF-BCB2310D390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2250b2a-bbf1-49de-a481-da24fb7cb5b6"/>
    <ds:schemaRef ds:uri="8d25f9c4-1816-4d9a-b422-59d4f9291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19489</TotalTime>
  <Words>10285</Words>
  <Application>Microsoft Office PowerPoint</Application>
  <PresentationFormat>Широкоэкранный</PresentationFormat>
  <Paragraphs>725</Paragraphs>
  <Slides>58</Slides>
  <Notes>52</Notes>
  <HiddenSlides>0</HiddenSlides>
  <MMClips>0</MMClips>
  <ScaleCrop>false</ScaleCrop>
  <HeadingPairs>
    <vt:vector size="8" baseType="variant">
      <vt:variant>
        <vt:lpstr>Использованные шрифты</vt:lpstr>
      </vt:variant>
      <vt:variant>
        <vt:i4>22</vt:i4>
      </vt:variant>
      <vt:variant>
        <vt:lpstr>Тема</vt:lpstr>
      </vt:variant>
      <vt:variant>
        <vt:i4>2</vt:i4>
      </vt:variant>
      <vt:variant>
        <vt:lpstr>Внедренные серверы OLE</vt:lpstr>
      </vt:variant>
      <vt:variant>
        <vt:i4>3</vt:i4>
      </vt:variant>
      <vt:variant>
        <vt:lpstr>Заголовки слайдов</vt:lpstr>
      </vt:variant>
      <vt:variant>
        <vt:i4>58</vt:i4>
      </vt:variant>
    </vt:vector>
  </HeadingPairs>
  <TitlesOfParts>
    <vt:vector size="85" baseType="lpstr">
      <vt:lpstr>-apple-system</vt:lpstr>
      <vt:lpstr>Arial</vt:lpstr>
      <vt:lpstr>Arial</vt:lpstr>
      <vt:lpstr>Bookman Old Style</vt:lpstr>
      <vt:lpstr>Calibri</vt:lpstr>
      <vt:lpstr>Calibri Light</vt:lpstr>
      <vt:lpstr>Cambria Math</vt:lpstr>
      <vt:lpstr>CharisSIL</vt:lpstr>
      <vt:lpstr>CIDFont</vt:lpstr>
      <vt:lpstr>Courier New</vt:lpstr>
      <vt:lpstr>Lato</vt:lpstr>
      <vt:lpstr>Oranienbaum</vt:lpstr>
      <vt:lpstr>Poppins</vt:lpstr>
      <vt:lpstr>PT Serif</vt:lpstr>
      <vt:lpstr>PTSerif</vt:lpstr>
      <vt:lpstr>Roboto</vt:lpstr>
      <vt:lpstr>Söhne</vt:lpstr>
      <vt:lpstr>Times New Roman</vt:lpstr>
      <vt:lpstr>Times New Roman Cyr</vt:lpstr>
      <vt:lpstr>TimesLTStd-Italic</vt:lpstr>
      <vt:lpstr>TimesLTStd-Roman</vt:lpstr>
      <vt:lpstr>Verdana</vt:lpstr>
      <vt:lpstr>Тема Office</vt:lpstr>
      <vt:lpstr>Office Theme</vt:lpstr>
      <vt:lpstr>Visio</vt:lpstr>
      <vt:lpstr>Document</vt:lpstr>
      <vt:lpstr>Документ Microsoft Word</vt:lpstr>
      <vt:lpstr>Оценивание влияния информационных технологий на эффективность производственных систем: проблема и подходы к ее решению</vt:lpstr>
      <vt:lpstr>Презентация PowerPoint</vt:lpstr>
      <vt:lpstr>Актуальность исследований. Науки об информации</vt:lpstr>
      <vt:lpstr>Актуальность исследований. Парадоксы использования информации: мы многое не знаем  о результатах использования ИТ</vt:lpstr>
      <vt:lpstr>Актуальность исследований. Результаты эмпирических исследований  Пола Страссманна и Дж. Торпа.  </vt:lpstr>
      <vt:lpstr>Презентация PowerPoint</vt:lpstr>
      <vt:lpstr>Презентация PowerPoint</vt:lpstr>
      <vt:lpstr>Презентация PowerPoint</vt:lpstr>
      <vt:lpstr>New problems related to system behavior change in volatile environments. (from Managing IT for Innovation Dynamic Capabilities and Competitive Advantage By Mitsuru Kodama, 2021)</vt:lpstr>
      <vt:lpstr>Роль информации в жизни общества</vt:lpstr>
      <vt:lpstr>Информация и природа. Что остается в природе от цивилизаций?</vt:lpstr>
      <vt:lpstr>Проблема «экологического агностицизма»</vt:lpstr>
      <vt:lpstr>Презентация PowerPoint</vt:lpstr>
      <vt:lpstr>Презентация PowerPoint</vt:lpstr>
      <vt:lpstr>Презентация PowerPoint</vt:lpstr>
      <vt:lpstr>Презентация PowerPoint</vt:lpstr>
      <vt:lpstr>Презентация PowerPoint</vt:lpstr>
      <vt:lpstr>Activity Theory Situated Action theory Human-Computer Interaction Situated Action theory Dynamic Decision making Dynamic Cognition Distributed Cognition Distributed Intelligence Artificial Activity Twins  AutoGPT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Пример постановки задач исследования (дискретные модели)</vt:lpstr>
      <vt:lpstr>Презентация PowerPoint</vt:lpstr>
      <vt:lpstr>Презентация PowerPoint</vt:lpstr>
      <vt:lpstr>Презентация PowerPoint</vt:lpstr>
      <vt:lpstr>Презентация PowerPoint</vt:lpstr>
      <vt:lpstr>Презентация PowerPoint</vt:lpstr>
      <vt:lpstr>Примеры моделирования использования информации</vt:lpstr>
      <vt:lpstr>Предлагаемое решение сложившегося несоответствия: формальное моделирование использования информации.  Возможные комплексные состояния при функционировании систем с использованием информации</vt:lpstr>
      <vt:lpstr>Изменения возможных состояний при использовании информации</vt:lpstr>
      <vt:lpstr>Презентация PowerPoint</vt:lpstr>
      <vt:lpstr>Презентация PowerPoint</vt:lpstr>
      <vt:lpstr>Презентация PowerPoint</vt:lpstr>
      <vt:lpstr>Презентация PowerPoint</vt:lpstr>
      <vt:lpstr>Complexity Science Complex Responsive Processes Event Calculus Temporal Action Logics Decision Field Theory General Intelligence Dynamic Capability  System potential theory Subjective Expected Utility CSCW Theory Grounded theory</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Области исследований, в которых получены основные результаты </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Complex of Models for System Capability Estimation with Regard to Information Technology Use</dc:title>
  <dc:creator>Гейда Александр Сергеевич</dc:creator>
  <cp:lastModifiedBy>Гейда Александр Сергеевич</cp:lastModifiedBy>
  <cp:revision>76</cp:revision>
  <dcterms:created xsi:type="dcterms:W3CDTF">2020-07-05T14:47:33Z</dcterms:created>
  <dcterms:modified xsi:type="dcterms:W3CDTF">2024-02-08T11:00:19Z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0x010100CE1D9376EE2E3E41B4B5D11E9A61B8E3</vt:lpwstr>
  </property>
</Properties>
</file>