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417" r:id="rId2"/>
    <p:sldId id="458" r:id="rId3"/>
    <p:sldId id="445" r:id="rId4"/>
    <p:sldId id="455" r:id="rId5"/>
    <p:sldId id="454" r:id="rId6"/>
    <p:sldId id="456" r:id="rId7"/>
    <p:sldId id="420" r:id="rId8"/>
    <p:sldId id="457" r:id="rId9"/>
    <p:sldId id="465" r:id="rId10"/>
    <p:sldId id="466" r:id="rId11"/>
    <p:sldId id="463" r:id="rId12"/>
    <p:sldId id="464" r:id="rId13"/>
    <p:sldId id="467" r:id="rId14"/>
    <p:sldId id="468" r:id="rId15"/>
    <p:sldId id="462" r:id="rId16"/>
    <p:sldId id="470" r:id="rId17"/>
    <p:sldId id="471" r:id="rId18"/>
    <p:sldId id="439" r:id="rId19"/>
    <p:sldId id="441" r:id="rId20"/>
    <p:sldId id="461" r:id="rId21"/>
    <p:sldId id="460" r:id="rId22"/>
    <p:sldId id="469" r:id="rId23"/>
    <p:sldId id="438" r:id="rId24"/>
    <p:sldId id="442" r:id="rId25"/>
    <p:sldId id="446" r:id="rId26"/>
    <p:sldId id="384" r:id="rId27"/>
    <p:sldId id="421" r:id="rId28"/>
    <p:sldId id="422" r:id="rId29"/>
    <p:sldId id="447" r:id="rId30"/>
    <p:sldId id="449" r:id="rId31"/>
    <p:sldId id="450" r:id="rId32"/>
    <p:sldId id="452" r:id="rId33"/>
    <p:sldId id="448" r:id="rId34"/>
    <p:sldId id="424" r:id="rId35"/>
    <p:sldId id="425" r:id="rId36"/>
    <p:sldId id="431" r:id="rId37"/>
    <p:sldId id="432" r:id="rId38"/>
    <p:sldId id="436" r:id="rId39"/>
    <p:sldId id="472" r:id="rId40"/>
    <p:sldId id="444" r:id="rId41"/>
  </p:sldIdLst>
  <p:sldSz cx="9906000" cy="6858000" type="A4"/>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6068" userDrawn="1">
          <p15:clr>
            <a:srgbClr val="A4A3A4"/>
          </p15:clr>
        </p15:guide>
        <p15:guide id="3" pos="1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572C3"/>
    <a:srgbClr val="FFCC66"/>
    <a:srgbClr val="003050"/>
    <a:srgbClr val="9BC43B"/>
    <a:srgbClr val="003052"/>
    <a:srgbClr val="EDF4DC"/>
    <a:srgbClr val="CAE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3440" autoAdjust="0"/>
  </p:normalViewPr>
  <p:slideViewPr>
    <p:cSldViewPr>
      <p:cViewPr varScale="1">
        <p:scale>
          <a:sx n="129" d="100"/>
          <a:sy n="129" d="100"/>
        </p:scale>
        <p:origin x="649" y="79"/>
      </p:cViewPr>
      <p:guideLst>
        <p:guide orient="horz" pos="1117"/>
        <p:guide pos="6068"/>
        <p:guide pos="1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xey\Downloads\Telegram%20Desktop\Comp%2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'20'!$A$2:$A$231</c:f>
              <c:numCache>
                <c:formatCode>General</c:formatCode>
                <c:ptCount val="23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numCache>
            </c:numRef>
          </c:xVal>
          <c:yVal>
            <c:numRef>
              <c:f>'20'!$B$2:$B$231</c:f>
              <c:numCache>
                <c:formatCode>General</c:formatCode>
                <c:ptCount val="230"/>
                <c:pt idx="0">
                  <c:v>0.317679554224014</c:v>
                </c:pt>
                <c:pt idx="1">
                  <c:v>0.34214186668395902</c:v>
                </c:pt>
                <c:pt idx="2">
                  <c:v>0.43757882714271501</c:v>
                </c:pt>
                <c:pt idx="3">
                  <c:v>0.40000000596046398</c:v>
                </c:pt>
                <c:pt idx="4">
                  <c:v>0.16126482188701599</c:v>
                </c:pt>
                <c:pt idx="5">
                  <c:v>5.0196077674627297E-2</c:v>
                </c:pt>
                <c:pt idx="6">
                  <c:v>0.13468013703823001</c:v>
                </c:pt>
                <c:pt idx="7">
                  <c:v>0.26036867499351501</c:v>
                </c:pt>
                <c:pt idx="8">
                  <c:v>0.31133541464805597</c:v>
                </c:pt>
                <c:pt idx="9">
                  <c:v>0.42105263471603299</c:v>
                </c:pt>
                <c:pt idx="10">
                  <c:v>0.49800160527229298</c:v>
                </c:pt>
                <c:pt idx="11">
                  <c:v>0.47793567180633501</c:v>
                </c:pt>
                <c:pt idx="12">
                  <c:v>0.47743812203407199</c:v>
                </c:pt>
                <c:pt idx="13">
                  <c:v>0.54011887311935403</c:v>
                </c:pt>
                <c:pt idx="14">
                  <c:v>0.60101008415222101</c:v>
                </c:pt>
                <c:pt idx="15">
                  <c:v>0.62292611598968495</c:v>
                </c:pt>
                <c:pt idx="16">
                  <c:v>0.56149387359619096</c:v>
                </c:pt>
                <c:pt idx="17">
                  <c:v>0.53212291002273504</c:v>
                </c:pt>
                <c:pt idx="18">
                  <c:v>0.35209712386131198</c:v>
                </c:pt>
                <c:pt idx="19">
                  <c:v>0.48781839013099598</c:v>
                </c:pt>
                <c:pt idx="20">
                  <c:v>0.49284487962722701</c:v>
                </c:pt>
                <c:pt idx="21">
                  <c:v>0.468142539262771</c:v>
                </c:pt>
                <c:pt idx="22">
                  <c:v>0.48556581139564498</c:v>
                </c:pt>
                <c:pt idx="23">
                  <c:v>0.62206447124481201</c:v>
                </c:pt>
                <c:pt idx="24">
                  <c:v>0.66150671243667603</c:v>
                </c:pt>
                <c:pt idx="25">
                  <c:v>0.70808678865432695</c:v>
                </c:pt>
                <c:pt idx="26">
                  <c:v>0.56717723608016901</c:v>
                </c:pt>
                <c:pt idx="27">
                  <c:v>0.31156155467033297</c:v>
                </c:pt>
                <c:pt idx="28">
                  <c:v>0.482552349567413</c:v>
                </c:pt>
                <c:pt idx="29">
                  <c:v>0.38007825613021801</c:v>
                </c:pt>
                <c:pt idx="30">
                  <c:v>0.33449986577033902</c:v>
                </c:pt>
                <c:pt idx="31">
                  <c:v>0.29280877113342202</c:v>
                </c:pt>
                <c:pt idx="32">
                  <c:v>0.25156250596046398</c:v>
                </c:pt>
                <c:pt idx="33">
                  <c:v>0.17362371087074199</c:v>
                </c:pt>
                <c:pt idx="34">
                  <c:v>0.23470881581306399</c:v>
                </c:pt>
                <c:pt idx="35">
                  <c:v>0.41788059473037698</c:v>
                </c:pt>
                <c:pt idx="36">
                  <c:v>0.57949149608612005</c:v>
                </c:pt>
                <c:pt idx="37">
                  <c:v>0.65802401304244995</c:v>
                </c:pt>
                <c:pt idx="38">
                  <c:v>0.81105530261993397</c:v>
                </c:pt>
                <c:pt idx="39">
                  <c:v>0.724448442459106</c:v>
                </c:pt>
                <c:pt idx="40">
                  <c:v>0.73239433765411299</c:v>
                </c:pt>
                <c:pt idx="41">
                  <c:v>0.72656071186065596</c:v>
                </c:pt>
                <c:pt idx="42">
                  <c:v>0.73369312286376898</c:v>
                </c:pt>
                <c:pt idx="43">
                  <c:v>0.76686483621597201</c:v>
                </c:pt>
                <c:pt idx="44">
                  <c:v>0.77464050054550104</c:v>
                </c:pt>
                <c:pt idx="45">
                  <c:v>0.65642386674880904</c:v>
                </c:pt>
                <c:pt idx="46">
                  <c:v>0.68914955854415805</c:v>
                </c:pt>
                <c:pt idx="47">
                  <c:v>0.66488510370254505</c:v>
                </c:pt>
                <c:pt idx="48">
                  <c:v>0.56680274009704501</c:v>
                </c:pt>
                <c:pt idx="49">
                  <c:v>0.63025909662246704</c:v>
                </c:pt>
                <c:pt idx="50">
                  <c:v>0.71821790933608998</c:v>
                </c:pt>
                <c:pt idx="51">
                  <c:v>0.82262647151946999</c:v>
                </c:pt>
                <c:pt idx="52">
                  <c:v>0.84960991144180298</c:v>
                </c:pt>
                <c:pt idx="53">
                  <c:v>0.80250865221023504</c:v>
                </c:pt>
                <c:pt idx="54">
                  <c:v>0.77135747671127297</c:v>
                </c:pt>
                <c:pt idx="55">
                  <c:v>0.75222963094711304</c:v>
                </c:pt>
                <c:pt idx="56">
                  <c:v>0.76709908246993996</c:v>
                </c:pt>
                <c:pt idx="57">
                  <c:v>0.71194815635681097</c:v>
                </c:pt>
                <c:pt idx="58">
                  <c:v>0.68392604589462203</c:v>
                </c:pt>
                <c:pt idx="59">
                  <c:v>0.66381764411926203</c:v>
                </c:pt>
                <c:pt idx="60">
                  <c:v>0.65495389699935902</c:v>
                </c:pt>
                <c:pt idx="61">
                  <c:v>0.67172193527221602</c:v>
                </c:pt>
                <c:pt idx="62">
                  <c:v>0.70037972927093495</c:v>
                </c:pt>
                <c:pt idx="63">
                  <c:v>0.69741564989089899</c:v>
                </c:pt>
                <c:pt idx="64">
                  <c:v>0.24231536686420399</c:v>
                </c:pt>
                <c:pt idx="65">
                  <c:v>0.12992456555366499</c:v>
                </c:pt>
                <c:pt idx="66">
                  <c:v>0.35624122619628901</c:v>
                </c:pt>
                <c:pt idx="67">
                  <c:v>0.34251755475997903</c:v>
                </c:pt>
                <c:pt idx="68">
                  <c:v>0.38632044196128801</c:v>
                </c:pt>
                <c:pt idx="69">
                  <c:v>1.4126393944025E-2</c:v>
                </c:pt>
                <c:pt idx="70">
                  <c:v>0</c:v>
                </c:pt>
                <c:pt idx="71">
                  <c:v>0.108173079788684</c:v>
                </c:pt>
                <c:pt idx="72">
                  <c:v>0.108714409172534</c:v>
                </c:pt>
                <c:pt idx="73">
                  <c:v>8.6788814514875395E-3</c:v>
                </c:pt>
                <c:pt idx="74">
                  <c:v>0.86707746982574396</c:v>
                </c:pt>
                <c:pt idx="75">
                  <c:v>0.93118512630462602</c:v>
                </c:pt>
                <c:pt idx="76">
                  <c:v>0.93025541305541903</c:v>
                </c:pt>
                <c:pt idx="77">
                  <c:v>0.94732218980789096</c:v>
                </c:pt>
                <c:pt idx="78">
                  <c:v>0.93701398372650102</c:v>
                </c:pt>
                <c:pt idx="79">
                  <c:v>0.94709181785583496</c:v>
                </c:pt>
                <c:pt idx="80">
                  <c:v>0.94885993003845204</c:v>
                </c:pt>
                <c:pt idx="81">
                  <c:v>0.93896573781967096</c:v>
                </c:pt>
                <c:pt idx="82">
                  <c:v>0.94913357496261597</c:v>
                </c:pt>
                <c:pt idx="83">
                  <c:v>0.96418148279189997</c:v>
                </c:pt>
                <c:pt idx="84">
                  <c:v>0.96197432279586703</c:v>
                </c:pt>
                <c:pt idx="85">
                  <c:v>0.95438349246978704</c:v>
                </c:pt>
                <c:pt idx="86">
                  <c:v>0.94607400894164995</c:v>
                </c:pt>
                <c:pt idx="87">
                  <c:v>0.95042634010314897</c:v>
                </c:pt>
                <c:pt idx="88">
                  <c:v>0.95226132869720403</c:v>
                </c:pt>
                <c:pt idx="89">
                  <c:v>0.951380014419555</c:v>
                </c:pt>
                <c:pt idx="90">
                  <c:v>0.953455090522766</c:v>
                </c:pt>
                <c:pt idx="91">
                  <c:v>0.95939713716506902</c:v>
                </c:pt>
                <c:pt idx="92">
                  <c:v>0.96228009462356501</c:v>
                </c:pt>
                <c:pt idx="93">
                  <c:v>0.95801526308059604</c:v>
                </c:pt>
                <c:pt idx="94">
                  <c:v>0.95430791378021196</c:v>
                </c:pt>
                <c:pt idx="95">
                  <c:v>0.96325230598449696</c:v>
                </c:pt>
                <c:pt idx="96">
                  <c:v>0.96925836801528897</c:v>
                </c:pt>
                <c:pt idx="97">
                  <c:v>0.95983284711837702</c:v>
                </c:pt>
                <c:pt idx="98">
                  <c:v>0.96763336658477705</c:v>
                </c:pt>
                <c:pt idx="99">
                  <c:v>0.96510624885559004</c:v>
                </c:pt>
                <c:pt idx="100">
                  <c:v>0.96477633714675903</c:v>
                </c:pt>
                <c:pt idx="101">
                  <c:v>0.96555227041244496</c:v>
                </c:pt>
                <c:pt idx="102">
                  <c:v>0.96032273769378595</c:v>
                </c:pt>
                <c:pt idx="103">
                  <c:v>0.95731651782989502</c:v>
                </c:pt>
                <c:pt idx="104">
                  <c:v>0.96900355815887396</c:v>
                </c:pt>
                <c:pt idx="105">
                  <c:v>0.97184592485427801</c:v>
                </c:pt>
                <c:pt idx="106">
                  <c:v>0.97126537561416604</c:v>
                </c:pt>
                <c:pt idx="107">
                  <c:v>0.96271157264709395</c:v>
                </c:pt>
                <c:pt idx="108">
                  <c:v>0.95623195171356201</c:v>
                </c:pt>
                <c:pt idx="109">
                  <c:v>0.96632081270217896</c:v>
                </c:pt>
                <c:pt idx="110">
                  <c:v>0.96784412860870295</c:v>
                </c:pt>
                <c:pt idx="111">
                  <c:v>0.97377830743789595</c:v>
                </c:pt>
                <c:pt idx="112">
                  <c:v>0.96825027465820301</c:v>
                </c:pt>
                <c:pt idx="113">
                  <c:v>0.96932846307754505</c:v>
                </c:pt>
                <c:pt idx="114">
                  <c:v>0.96816056966781605</c:v>
                </c:pt>
                <c:pt idx="115">
                  <c:v>0.96690380573272705</c:v>
                </c:pt>
                <c:pt idx="116">
                  <c:v>0.96281510591506902</c:v>
                </c:pt>
                <c:pt idx="117">
                  <c:v>0.96824806928634599</c:v>
                </c:pt>
                <c:pt idx="118">
                  <c:v>0.957563936710357</c:v>
                </c:pt>
                <c:pt idx="119">
                  <c:v>0.95293545722961404</c:v>
                </c:pt>
                <c:pt idx="120">
                  <c:v>0.94879519939422596</c:v>
                </c:pt>
                <c:pt idx="121">
                  <c:v>0.943434178829193</c:v>
                </c:pt>
                <c:pt idx="122">
                  <c:v>0.95325994491577104</c:v>
                </c:pt>
                <c:pt idx="123">
                  <c:v>0.96313267946243197</c:v>
                </c:pt>
                <c:pt idx="124">
                  <c:v>0.95676755905151301</c:v>
                </c:pt>
                <c:pt idx="125">
                  <c:v>0.94834727048873901</c:v>
                </c:pt>
                <c:pt idx="126">
                  <c:v>0.94859272241592396</c:v>
                </c:pt>
                <c:pt idx="127">
                  <c:v>0.96557754278182895</c:v>
                </c:pt>
                <c:pt idx="128">
                  <c:v>0.94728922843933105</c:v>
                </c:pt>
                <c:pt idx="129">
                  <c:v>0.95624595880508401</c:v>
                </c:pt>
                <c:pt idx="130">
                  <c:v>0.96099245548248202</c:v>
                </c:pt>
                <c:pt idx="131">
                  <c:v>0.94916212558746305</c:v>
                </c:pt>
                <c:pt idx="132">
                  <c:v>0.95710587501525801</c:v>
                </c:pt>
                <c:pt idx="133">
                  <c:v>0.95447009801864602</c:v>
                </c:pt>
                <c:pt idx="134">
                  <c:v>0.96963959932327204</c:v>
                </c:pt>
                <c:pt idx="135">
                  <c:v>0.96188759803771895</c:v>
                </c:pt>
                <c:pt idx="136">
                  <c:v>0.96116995811462402</c:v>
                </c:pt>
                <c:pt idx="137">
                  <c:v>0.96535181999206499</c:v>
                </c:pt>
                <c:pt idx="138">
                  <c:v>0.93455106019973699</c:v>
                </c:pt>
                <c:pt idx="139">
                  <c:v>0.95629066228866499</c:v>
                </c:pt>
                <c:pt idx="140">
                  <c:v>0.96626293659210205</c:v>
                </c:pt>
                <c:pt idx="141">
                  <c:v>0.96169674396514804</c:v>
                </c:pt>
                <c:pt idx="142">
                  <c:v>0.96187072992324796</c:v>
                </c:pt>
                <c:pt idx="143">
                  <c:v>0.96638047695159901</c:v>
                </c:pt>
                <c:pt idx="144">
                  <c:v>0.97024893760681097</c:v>
                </c:pt>
                <c:pt idx="145">
                  <c:v>0.96697336435317904</c:v>
                </c:pt>
                <c:pt idx="146">
                  <c:v>0.96562284231185902</c:v>
                </c:pt>
                <c:pt idx="147">
                  <c:v>0.96774423122405995</c:v>
                </c:pt>
                <c:pt idx="148">
                  <c:v>0.97473579645156805</c:v>
                </c:pt>
                <c:pt idx="149">
                  <c:v>0.95741254091262795</c:v>
                </c:pt>
                <c:pt idx="150">
                  <c:v>0.95530217885971003</c:v>
                </c:pt>
                <c:pt idx="151">
                  <c:v>0.95637959241866999</c:v>
                </c:pt>
                <c:pt idx="152">
                  <c:v>0.96158993244171098</c:v>
                </c:pt>
                <c:pt idx="153">
                  <c:v>0.95249718427658003</c:v>
                </c:pt>
                <c:pt idx="154">
                  <c:v>0.95670837163925104</c:v>
                </c:pt>
                <c:pt idx="155">
                  <c:v>0.95235443115234297</c:v>
                </c:pt>
                <c:pt idx="156">
                  <c:v>0.94586348533630304</c:v>
                </c:pt>
                <c:pt idx="157">
                  <c:v>0.90488040447235096</c:v>
                </c:pt>
                <c:pt idx="158">
                  <c:v>0.94635057449340798</c:v>
                </c:pt>
                <c:pt idx="159">
                  <c:v>0.92902243137359597</c:v>
                </c:pt>
                <c:pt idx="160">
                  <c:v>0.94346511363983099</c:v>
                </c:pt>
                <c:pt idx="161">
                  <c:v>0.93580901622772195</c:v>
                </c:pt>
                <c:pt idx="162">
                  <c:v>0.94284904003143299</c:v>
                </c:pt>
                <c:pt idx="163">
                  <c:v>0.93194258213043202</c:v>
                </c:pt>
                <c:pt idx="164">
                  <c:v>0.93819868564605702</c:v>
                </c:pt>
                <c:pt idx="165">
                  <c:v>0.92979770898818903</c:v>
                </c:pt>
                <c:pt idx="166">
                  <c:v>0.92713004350662198</c:v>
                </c:pt>
                <c:pt idx="167">
                  <c:v>0.92534464597702004</c:v>
                </c:pt>
                <c:pt idx="168">
                  <c:v>0.87807160615920998</c:v>
                </c:pt>
                <c:pt idx="169">
                  <c:v>0.88795763254165605</c:v>
                </c:pt>
                <c:pt idx="170">
                  <c:v>0.89358872175216597</c:v>
                </c:pt>
                <c:pt idx="171">
                  <c:v>0.92925125360488803</c:v>
                </c:pt>
                <c:pt idx="172">
                  <c:v>0.91067618131637496</c:v>
                </c:pt>
                <c:pt idx="173">
                  <c:v>0.86054724454879705</c:v>
                </c:pt>
                <c:pt idx="174">
                  <c:v>0.77373886108398404</c:v>
                </c:pt>
                <c:pt idx="175">
                  <c:v>0.57015812397003096</c:v>
                </c:pt>
                <c:pt idx="176">
                  <c:v>0.52690583467483498</c:v>
                </c:pt>
                <c:pt idx="177">
                  <c:v>0.66933333873748702</c:v>
                </c:pt>
                <c:pt idx="178">
                  <c:v>0.82649254798889105</c:v>
                </c:pt>
                <c:pt idx="179">
                  <c:v>0.619126796722412</c:v>
                </c:pt>
                <c:pt idx="180">
                  <c:v>0.48262107372283902</c:v>
                </c:pt>
                <c:pt idx="181">
                  <c:v>0.65610086917877197</c:v>
                </c:pt>
                <c:pt idx="182">
                  <c:v>0.56338745355606001</c:v>
                </c:pt>
                <c:pt idx="183">
                  <c:v>0.72089314460754395</c:v>
                </c:pt>
                <c:pt idx="184">
                  <c:v>0.812705338001251</c:v>
                </c:pt>
                <c:pt idx="185">
                  <c:v>0.74271661043167103</c:v>
                </c:pt>
                <c:pt idx="186">
                  <c:v>0.87895846366882302</c:v>
                </c:pt>
                <c:pt idx="187">
                  <c:v>0.52409636974334695</c:v>
                </c:pt>
                <c:pt idx="188">
                  <c:v>0.86158400774001997</c:v>
                </c:pt>
                <c:pt idx="189">
                  <c:v>0.80696552991866999</c:v>
                </c:pt>
                <c:pt idx="190">
                  <c:v>0.38676708936691201</c:v>
                </c:pt>
                <c:pt idx="191">
                  <c:v>0.59648388624191195</c:v>
                </c:pt>
                <c:pt idx="192">
                  <c:v>0.72307103872299106</c:v>
                </c:pt>
                <c:pt idx="193">
                  <c:v>0.76359999179839999</c:v>
                </c:pt>
                <c:pt idx="194">
                  <c:v>0.62133890390396096</c:v>
                </c:pt>
                <c:pt idx="195">
                  <c:v>0.70264548063278198</c:v>
                </c:pt>
                <c:pt idx="196">
                  <c:v>0.82805216312408403</c:v>
                </c:pt>
                <c:pt idx="197">
                  <c:v>0.89496052265167203</c:v>
                </c:pt>
                <c:pt idx="198">
                  <c:v>0.68341183662414495</c:v>
                </c:pt>
                <c:pt idx="199">
                  <c:v>0.54435229301452603</c:v>
                </c:pt>
                <c:pt idx="200">
                  <c:v>0.66534656286239602</c:v>
                </c:pt>
                <c:pt idx="201">
                  <c:v>0.70258063077926602</c:v>
                </c:pt>
                <c:pt idx="202">
                  <c:v>0.68990230560302701</c:v>
                </c:pt>
                <c:pt idx="203">
                  <c:v>0.83628630638122503</c:v>
                </c:pt>
                <c:pt idx="204">
                  <c:v>0.44657534360885598</c:v>
                </c:pt>
                <c:pt idx="205">
                  <c:v>0.39140954613685602</c:v>
                </c:pt>
                <c:pt idx="206">
                  <c:v>0.66052228212356501</c:v>
                </c:pt>
                <c:pt idx="207">
                  <c:v>0.53379309177398604</c:v>
                </c:pt>
                <c:pt idx="208">
                  <c:v>0.77932548522949197</c:v>
                </c:pt>
                <c:pt idx="209">
                  <c:v>0.74808186292648304</c:v>
                </c:pt>
                <c:pt idx="210">
                  <c:v>0.938057720661163</c:v>
                </c:pt>
                <c:pt idx="211">
                  <c:v>0.42043220996856601</c:v>
                </c:pt>
                <c:pt idx="212">
                  <c:v>0.75834971666336004</c:v>
                </c:pt>
                <c:pt idx="213">
                  <c:v>0.78449261188507002</c:v>
                </c:pt>
                <c:pt idx="214">
                  <c:v>0.84448820352554299</c:v>
                </c:pt>
                <c:pt idx="215">
                  <c:v>0.89703869819641102</c:v>
                </c:pt>
                <c:pt idx="216">
                  <c:v>0.68172085285186701</c:v>
                </c:pt>
                <c:pt idx="217">
                  <c:v>0.35496839880943298</c:v>
                </c:pt>
                <c:pt idx="218">
                  <c:v>0.83471071720123202</c:v>
                </c:pt>
                <c:pt idx="219">
                  <c:v>0.84629458189010598</c:v>
                </c:pt>
                <c:pt idx="220">
                  <c:v>0.89113426208496005</c:v>
                </c:pt>
                <c:pt idx="221">
                  <c:v>0.57286429405212402</c:v>
                </c:pt>
                <c:pt idx="222">
                  <c:v>0.82394367456436102</c:v>
                </c:pt>
                <c:pt idx="223">
                  <c:v>0.74377745389938299</c:v>
                </c:pt>
                <c:pt idx="224">
                  <c:v>0.54560393095016402</c:v>
                </c:pt>
                <c:pt idx="225">
                  <c:v>0.64017468690872104</c:v>
                </c:pt>
                <c:pt idx="226">
                  <c:v>0.78914141654968195</c:v>
                </c:pt>
                <c:pt idx="227">
                  <c:v>0.82678133249282804</c:v>
                </c:pt>
                <c:pt idx="228">
                  <c:v>0.401919275522232</c:v>
                </c:pt>
                <c:pt idx="229">
                  <c:v>0.40269964933395302</c:v>
                </c:pt>
              </c:numCache>
            </c:numRef>
          </c:yVal>
          <c:smooth val="0"/>
          <c:extLst xmlns:c16r2="http://schemas.microsoft.com/office/drawing/2015/06/chart">
            <c:ext xmlns:c16="http://schemas.microsoft.com/office/drawing/2014/chart" uri="{C3380CC4-5D6E-409C-BE32-E72D297353CC}">
              <c16:uniqueId val="{00000000-A68D-4653-A279-756B1FF5BE4E}"/>
            </c:ext>
          </c:extLst>
        </c:ser>
        <c:ser>
          <c:idx val="1"/>
          <c:order val="1"/>
          <c:spPr>
            <a:ln w="19050" cap="rnd">
              <a:noFill/>
              <a:round/>
            </a:ln>
            <a:effectLst/>
          </c:spPr>
          <c:marker>
            <c:symbol val="circle"/>
            <c:size val="5"/>
            <c:spPr>
              <a:solidFill>
                <a:schemeClr val="accent2"/>
              </a:solidFill>
              <a:ln w="9525">
                <a:solidFill>
                  <a:schemeClr val="accent2"/>
                </a:solidFill>
              </a:ln>
              <a:effectLst/>
            </c:spPr>
          </c:marker>
          <c:xVal>
            <c:numRef>
              <c:f>'20'!$A$2:$A$231</c:f>
              <c:numCache>
                <c:formatCode>General</c:formatCode>
                <c:ptCount val="23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numCache>
            </c:numRef>
          </c:xVal>
          <c:yVal>
            <c:numRef>
              <c:f>'20'!$C$2:$C$231</c:f>
              <c:numCache>
                <c:formatCode>General</c:formatCode>
                <c:ptCount val="230"/>
                <c:pt idx="0">
                  <c:v>0.478583514690399</c:v>
                </c:pt>
                <c:pt idx="1">
                  <c:v>0.49796563386917098</c:v>
                </c:pt>
                <c:pt idx="2">
                  <c:v>0.60363471508026101</c:v>
                </c:pt>
                <c:pt idx="3">
                  <c:v>0.563773512840271</c:v>
                </c:pt>
                <c:pt idx="4">
                  <c:v>0.26693892478942799</c:v>
                </c:pt>
                <c:pt idx="5">
                  <c:v>9.0735077857971094E-2</c:v>
                </c:pt>
                <c:pt idx="6">
                  <c:v>0.230347990989685</c:v>
                </c:pt>
                <c:pt idx="7">
                  <c:v>0.39814537763595498</c:v>
                </c:pt>
                <c:pt idx="8">
                  <c:v>0.46746349334716703</c:v>
                </c:pt>
                <c:pt idx="9">
                  <c:v>0.585959613323211</c:v>
                </c:pt>
                <c:pt idx="10">
                  <c:v>0.659654200077056</c:v>
                </c:pt>
                <c:pt idx="11">
                  <c:v>0.642131447792053</c:v>
                </c:pt>
                <c:pt idx="12">
                  <c:v>0.640136659145355</c:v>
                </c:pt>
                <c:pt idx="13">
                  <c:v>0.69874304533004705</c:v>
                </c:pt>
                <c:pt idx="14">
                  <c:v>0.74834865331649703</c:v>
                </c:pt>
                <c:pt idx="15">
                  <c:v>0.76661413908004705</c:v>
                </c:pt>
                <c:pt idx="16">
                  <c:v>0.71850699186324996</c:v>
                </c:pt>
                <c:pt idx="17">
                  <c:v>0.69194054603576605</c:v>
                </c:pt>
                <c:pt idx="18">
                  <c:v>0.51939904689788796</c:v>
                </c:pt>
                <c:pt idx="19">
                  <c:v>0.65240293741226196</c:v>
                </c:pt>
                <c:pt idx="20">
                  <c:v>0.65726143121719305</c:v>
                </c:pt>
                <c:pt idx="21">
                  <c:v>0.63303917646408003</c:v>
                </c:pt>
                <c:pt idx="22">
                  <c:v>0.65078502893447798</c:v>
                </c:pt>
                <c:pt idx="23">
                  <c:v>0.76418113708496005</c:v>
                </c:pt>
                <c:pt idx="24">
                  <c:v>0.791656613349914</c:v>
                </c:pt>
                <c:pt idx="25">
                  <c:v>0.82687503099441495</c:v>
                </c:pt>
                <c:pt idx="26">
                  <c:v>0.72077119350433305</c:v>
                </c:pt>
                <c:pt idx="27">
                  <c:v>0.47021818161010698</c:v>
                </c:pt>
                <c:pt idx="28">
                  <c:v>0.64946663379669101</c:v>
                </c:pt>
                <c:pt idx="29">
                  <c:v>0.54752933979034402</c:v>
                </c:pt>
                <c:pt idx="30">
                  <c:v>0.49964177608489901</c:v>
                </c:pt>
                <c:pt idx="31">
                  <c:v>0.45086419582366899</c:v>
                </c:pt>
                <c:pt idx="32">
                  <c:v>0.39955645799636802</c:v>
                </c:pt>
                <c:pt idx="33">
                  <c:v>0.29329705238342202</c:v>
                </c:pt>
                <c:pt idx="34">
                  <c:v>0.37794470787048301</c:v>
                </c:pt>
                <c:pt idx="35">
                  <c:v>0.58695626258850098</c:v>
                </c:pt>
                <c:pt idx="36">
                  <c:v>0.72956824302673295</c:v>
                </c:pt>
                <c:pt idx="37">
                  <c:v>0.79069018363952603</c:v>
                </c:pt>
                <c:pt idx="38">
                  <c:v>0.89448046684265103</c:v>
                </c:pt>
                <c:pt idx="39">
                  <c:v>0.83885651826858498</c:v>
                </c:pt>
                <c:pt idx="40">
                  <c:v>0.84431833028793302</c:v>
                </c:pt>
                <c:pt idx="41">
                  <c:v>0.84121805429458596</c:v>
                </c:pt>
                <c:pt idx="42">
                  <c:v>0.84591794013976995</c:v>
                </c:pt>
                <c:pt idx="43">
                  <c:v>0.86749690771102905</c:v>
                </c:pt>
                <c:pt idx="44">
                  <c:v>0.87155884504318204</c:v>
                </c:pt>
                <c:pt idx="45">
                  <c:v>0.79148292541503895</c:v>
                </c:pt>
                <c:pt idx="46">
                  <c:v>0.81500321626663197</c:v>
                </c:pt>
                <c:pt idx="47">
                  <c:v>0.79699254035949696</c:v>
                </c:pt>
                <c:pt idx="48">
                  <c:v>0.72111213207244795</c:v>
                </c:pt>
                <c:pt idx="49">
                  <c:v>0.77113515138626099</c:v>
                </c:pt>
                <c:pt idx="50">
                  <c:v>0.83456456661224299</c:v>
                </c:pt>
                <c:pt idx="51">
                  <c:v>0.90230447053909302</c:v>
                </c:pt>
                <c:pt idx="52">
                  <c:v>0.91837900876998901</c:v>
                </c:pt>
                <c:pt idx="53">
                  <c:v>0.89084333181381203</c:v>
                </c:pt>
                <c:pt idx="54">
                  <c:v>0.87128734588623002</c:v>
                </c:pt>
                <c:pt idx="55">
                  <c:v>0.85848313570022505</c:v>
                </c:pt>
                <c:pt idx="56">
                  <c:v>0.86800527572631803</c:v>
                </c:pt>
                <c:pt idx="57">
                  <c:v>0.82933074235916104</c:v>
                </c:pt>
                <c:pt idx="58">
                  <c:v>0.81230074167251498</c:v>
                </c:pt>
                <c:pt idx="59">
                  <c:v>0.797893106937408</c:v>
                </c:pt>
                <c:pt idx="60">
                  <c:v>0.79129523038864102</c:v>
                </c:pt>
                <c:pt idx="61">
                  <c:v>0.80309998989105202</c:v>
                </c:pt>
                <c:pt idx="62">
                  <c:v>0.82212096452713002</c:v>
                </c:pt>
                <c:pt idx="63">
                  <c:v>0.81965339183807295</c:v>
                </c:pt>
                <c:pt idx="64">
                  <c:v>0.384955644607543</c:v>
                </c:pt>
                <c:pt idx="65">
                  <c:v>0.218150675296783</c:v>
                </c:pt>
                <c:pt idx="66">
                  <c:v>0.52175498008728005</c:v>
                </c:pt>
                <c:pt idx="67">
                  <c:v>0.50672787427902199</c:v>
                </c:pt>
                <c:pt idx="68">
                  <c:v>0.54646253585815396</c:v>
                </c:pt>
                <c:pt idx="69">
                  <c:v>1.9831657409667899E-2</c:v>
                </c:pt>
                <c:pt idx="70" formatCode="0.00E+00">
                  <c:v>6.9916248321533203E-5</c:v>
                </c:pt>
                <c:pt idx="71">
                  <c:v>0.177422285079956</c:v>
                </c:pt>
                <c:pt idx="72">
                  <c:v>0.192640244960784</c:v>
                </c:pt>
                <c:pt idx="73">
                  <c:v>1.52735710144042E-2</c:v>
                </c:pt>
                <c:pt idx="74">
                  <c:v>0.92757576704025202</c:v>
                </c:pt>
                <c:pt idx="75">
                  <c:v>0.96547609567642201</c:v>
                </c:pt>
                <c:pt idx="76">
                  <c:v>0.96412366628646795</c:v>
                </c:pt>
                <c:pt idx="77">
                  <c:v>0.97199088335037198</c:v>
                </c:pt>
                <c:pt idx="78">
                  <c:v>0.96768784523010198</c:v>
                </c:pt>
                <c:pt idx="79">
                  <c:v>0.97259098291397095</c:v>
                </c:pt>
                <c:pt idx="80">
                  <c:v>0.97434812784194902</c:v>
                </c:pt>
                <c:pt idx="81">
                  <c:v>0.96808868646621704</c:v>
                </c:pt>
                <c:pt idx="82">
                  <c:v>0.97387194633483798</c:v>
                </c:pt>
                <c:pt idx="83">
                  <c:v>0.98174864053726196</c:v>
                </c:pt>
                <c:pt idx="84">
                  <c:v>0.98006552457809404</c:v>
                </c:pt>
                <c:pt idx="85">
                  <c:v>0.97671592235565097</c:v>
                </c:pt>
                <c:pt idx="86">
                  <c:v>0.97233408689498901</c:v>
                </c:pt>
                <c:pt idx="87">
                  <c:v>0.97521215677261297</c:v>
                </c:pt>
                <c:pt idx="88">
                  <c:v>0.97518801689147905</c:v>
                </c:pt>
                <c:pt idx="89">
                  <c:v>0.97509431838989202</c:v>
                </c:pt>
                <c:pt idx="90">
                  <c:v>0.97621721029281605</c:v>
                </c:pt>
                <c:pt idx="91">
                  <c:v>0.97953808307647705</c:v>
                </c:pt>
                <c:pt idx="92">
                  <c:v>0.98020464181900002</c:v>
                </c:pt>
                <c:pt idx="93">
                  <c:v>0.97894042730331399</c:v>
                </c:pt>
                <c:pt idx="94">
                  <c:v>0.97638875246047896</c:v>
                </c:pt>
                <c:pt idx="95">
                  <c:v>0.98128902912139804</c:v>
                </c:pt>
                <c:pt idx="96">
                  <c:v>0.98396486043929998</c:v>
                </c:pt>
                <c:pt idx="97">
                  <c:v>0.979514420032501</c:v>
                </c:pt>
                <c:pt idx="98">
                  <c:v>0.98349887132644598</c:v>
                </c:pt>
                <c:pt idx="99">
                  <c:v>0.98235183954238803</c:v>
                </c:pt>
                <c:pt idx="100">
                  <c:v>0.98218691349029497</c:v>
                </c:pt>
                <c:pt idx="101">
                  <c:v>0.982119441032409</c:v>
                </c:pt>
                <c:pt idx="102">
                  <c:v>0.97973531484603804</c:v>
                </c:pt>
                <c:pt idx="103">
                  <c:v>0.97835749387741</c:v>
                </c:pt>
                <c:pt idx="104">
                  <c:v>0.98441845178604104</c:v>
                </c:pt>
                <c:pt idx="105">
                  <c:v>0.98586499691009499</c:v>
                </c:pt>
                <c:pt idx="106">
                  <c:v>0.985334873199462</c:v>
                </c:pt>
                <c:pt idx="107">
                  <c:v>0.98094624280929499</c:v>
                </c:pt>
                <c:pt idx="108">
                  <c:v>0.97784024477005005</c:v>
                </c:pt>
                <c:pt idx="109">
                  <c:v>0.98286145925521795</c:v>
                </c:pt>
                <c:pt idx="110">
                  <c:v>0.98307323455810502</c:v>
                </c:pt>
                <c:pt idx="111">
                  <c:v>0.98655974864959695</c:v>
                </c:pt>
                <c:pt idx="112">
                  <c:v>0.98372769355773904</c:v>
                </c:pt>
                <c:pt idx="113">
                  <c:v>0.98476636409759499</c:v>
                </c:pt>
                <c:pt idx="114">
                  <c:v>0.98362720012664795</c:v>
                </c:pt>
                <c:pt idx="115">
                  <c:v>0.98307758569717396</c:v>
                </c:pt>
                <c:pt idx="116">
                  <c:v>0.98110419511795</c:v>
                </c:pt>
                <c:pt idx="117">
                  <c:v>0.98363196849822998</c:v>
                </c:pt>
                <c:pt idx="118">
                  <c:v>0.97838443517684903</c:v>
                </c:pt>
                <c:pt idx="119">
                  <c:v>0.97547972202301003</c:v>
                </c:pt>
                <c:pt idx="120">
                  <c:v>0.97351294755935602</c:v>
                </c:pt>
                <c:pt idx="121">
                  <c:v>0.97099334001541104</c:v>
                </c:pt>
                <c:pt idx="122">
                  <c:v>0.97599041461944502</c:v>
                </c:pt>
                <c:pt idx="123">
                  <c:v>0.98110955953598</c:v>
                </c:pt>
                <c:pt idx="124">
                  <c:v>0.97773212194442705</c:v>
                </c:pt>
                <c:pt idx="125">
                  <c:v>0.97344291210174505</c:v>
                </c:pt>
                <c:pt idx="126">
                  <c:v>0.97358447313308705</c:v>
                </c:pt>
                <c:pt idx="127">
                  <c:v>0.98218899965286199</c:v>
                </c:pt>
                <c:pt idx="128">
                  <c:v>0.97271180152893</c:v>
                </c:pt>
                <c:pt idx="129">
                  <c:v>0.97700428962707497</c:v>
                </c:pt>
                <c:pt idx="130">
                  <c:v>0.97997617721557595</c:v>
                </c:pt>
                <c:pt idx="131">
                  <c:v>0.97359424829482999</c:v>
                </c:pt>
                <c:pt idx="132">
                  <c:v>0.97788166999816895</c:v>
                </c:pt>
                <c:pt idx="133">
                  <c:v>0.97659254074096602</c:v>
                </c:pt>
                <c:pt idx="134">
                  <c:v>0.98460757732391302</c:v>
                </c:pt>
                <c:pt idx="135">
                  <c:v>0.98008823394775302</c:v>
                </c:pt>
                <c:pt idx="136">
                  <c:v>0.980046987533569</c:v>
                </c:pt>
                <c:pt idx="137">
                  <c:v>0.98225516080856301</c:v>
                </c:pt>
                <c:pt idx="138">
                  <c:v>0.96569550037384</c:v>
                </c:pt>
                <c:pt idx="139">
                  <c:v>0.97739279270172097</c:v>
                </c:pt>
                <c:pt idx="140">
                  <c:v>0.98277288675308205</c:v>
                </c:pt>
                <c:pt idx="141">
                  <c:v>0.97998589277267401</c:v>
                </c:pt>
                <c:pt idx="142">
                  <c:v>0.98060256242751997</c:v>
                </c:pt>
                <c:pt idx="143">
                  <c:v>0.98289936780929499</c:v>
                </c:pt>
                <c:pt idx="144">
                  <c:v>0.98476475477218595</c:v>
                </c:pt>
                <c:pt idx="145">
                  <c:v>0.98252624273300104</c:v>
                </c:pt>
                <c:pt idx="146">
                  <c:v>0.98236292600631703</c:v>
                </c:pt>
                <c:pt idx="147">
                  <c:v>0.98325622081756503</c:v>
                </c:pt>
                <c:pt idx="148">
                  <c:v>0.98703533411026001</c:v>
                </c:pt>
                <c:pt idx="149">
                  <c:v>0.97805166244506803</c:v>
                </c:pt>
                <c:pt idx="150">
                  <c:v>0.97669696807861295</c:v>
                </c:pt>
                <c:pt idx="151">
                  <c:v>0.97741746902465798</c:v>
                </c:pt>
                <c:pt idx="152">
                  <c:v>0.98006689548492398</c:v>
                </c:pt>
                <c:pt idx="153">
                  <c:v>0.97556871175765902</c:v>
                </c:pt>
                <c:pt idx="154">
                  <c:v>0.97752714157104403</c:v>
                </c:pt>
                <c:pt idx="155">
                  <c:v>0.97499275207519498</c:v>
                </c:pt>
                <c:pt idx="156">
                  <c:v>0.97231155633926303</c:v>
                </c:pt>
                <c:pt idx="157">
                  <c:v>0.94974517822265603</c:v>
                </c:pt>
                <c:pt idx="158">
                  <c:v>0.97220855951309204</c:v>
                </c:pt>
                <c:pt idx="159">
                  <c:v>0.96359938383102395</c:v>
                </c:pt>
                <c:pt idx="160">
                  <c:v>0.97140538692474299</c:v>
                </c:pt>
                <c:pt idx="161">
                  <c:v>0.96672785282134999</c:v>
                </c:pt>
                <c:pt idx="162">
                  <c:v>0.97139894962310702</c:v>
                </c:pt>
                <c:pt idx="163">
                  <c:v>0.96445620059966997</c:v>
                </c:pt>
                <c:pt idx="164">
                  <c:v>0.96822363138198797</c:v>
                </c:pt>
                <c:pt idx="165">
                  <c:v>0.96396213769912698</c:v>
                </c:pt>
                <c:pt idx="166">
                  <c:v>0.96198451519012396</c:v>
                </c:pt>
                <c:pt idx="167">
                  <c:v>0.96122294664382901</c:v>
                </c:pt>
                <c:pt idx="168">
                  <c:v>0.93437737226486195</c:v>
                </c:pt>
                <c:pt idx="169">
                  <c:v>0.94147706031799305</c:v>
                </c:pt>
                <c:pt idx="170">
                  <c:v>0.94385188817977905</c:v>
                </c:pt>
                <c:pt idx="171">
                  <c:v>0.962266325950622</c:v>
                </c:pt>
                <c:pt idx="172">
                  <c:v>0.95290744304656905</c:v>
                </c:pt>
                <c:pt idx="173">
                  <c:v>0.925675868988037</c:v>
                </c:pt>
                <c:pt idx="174">
                  <c:v>0.87372905015945401</c:v>
                </c:pt>
                <c:pt idx="175">
                  <c:v>0.72815483808517401</c:v>
                </c:pt>
                <c:pt idx="176">
                  <c:v>0.69289016723632801</c:v>
                </c:pt>
                <c:pt idx="177">
                  <c:v>0.80272465944290095</c:v>
                </c:pt>
                <c:pt idx="178">
                  <c:v>0.90404409170150701</c:v>
                </c:pt>
                <c:pt idx="179">
                  <c:v>0.76452946662902799</c:v>
                </c:pt>
                <c:pt idx="180">
                  <c:v>0.65075701475143399</c:v>
                </c:pt>
                <c:pt idx="181">
                  <c:v>0.79154765605926503</c:v>
                </c:pt>
                <c:pt idx="182">
                  <c:v>0.72211307287216098</c:v>
                </c:pt>
                <c:pt idx="183">
                  <c:v>0.83862203359603804</c:v>
                </c:pt>
                <c:pt idx="184">
                  <c:v>0.89659589529037398</c:v>
                </c:pt>
                <c:pt idx="185">
                  <c:v>0.85156399011611905</c:v>
                </c:pt>
                <c:pt idx="186">
                  <c:v>0.93561404943466098</c:v>
                </c:pt>
                <c:pt idx="187">
                  <c:v>0.68643921613693204</c:v>
                </c:pt>
                <c:pt idx="188">
                  <c:v>0.92324823141098</c:v>
                </c:pt>
                <c:pt idx="189">
                  <c:v>0.892619669437408</c:v>
                </c:pt>
                <c:pt idx="190">
                  <c:v>0.55759274959564198</c:v>
                </c:pt>
                <c:pt idx="191">
                  <c:v>0.74703943729400601</c:v>
                </c:pt>
                <c:pt idx="192">
                  <c:v>0.839488685131073</c:v>
                </c:pt>
                <c:pt idx="193">
                  <c:v>0.86505478620529097</c:v>
                </c:pt>
                <c:pt idx="194">
                  <c:v>0.76669853925704901</c:v>
                </c:pt>
                <c:pt idx="195">
                  <c:v>0.824818074703216</c:v>
                </c:pt>
                <c:pt idx="196">
                  <c:v>0.90590488910675004</c:v>
                </c:pt>
                <c:pt idx="197">
                  <c:v>0.94491553306579501</c:v>
                </c:pt>
                <c:pt idx="198">
                  <c:v>0.81239539384841897</c:v>
                </c:pt>
                <c:pt idx="199">
                  <c:v>0.70598995685577304</c:v>
                </c:pt>
                <c:pt idx="200">
                  <c:v>0.79765659570693903</c:v>
                </c:pt>
                <c:pt idx="201">
                  <c:v>0.82332760095596302</c:v>
                </c:pt>
                <c:pt idx="202">
                  <c:v>0.81720435619354204</c:v>
                </c:pt>
                <c:pt idx="203">
                  <c:v>0.90959340333938599</c:v>
                </c:pt>
                <c:pt idx="204">
                  <c:v>0.61950576305389404</c:v>
                </c:pt>
                <c:pt idx="205">
                  <c:v>0.56320172548294001</c:v>
                </c:pt>
                <c:pt idx="206">
                  <c:v>0.79687929153442305</c:v>
                </c:pt>
                <c:pt idx="207">
                  <c:v>0.69145506620407104</c:v>
                </c:pt>
                <c:pt idx="208">
                  <c:v>0.87568974494934004</c:v>
                </c:pt>
                <c:pt idx="209">
                  <c:v>0.84863996505737305</c:v>
                </c:pt>
                <c:pt idx="210">
                  <c:v>0.96930694580078103</c:v>
                </c:pt>
                <c:pt idx="211">
                  <c:v>0.59303820133209195</c:v>
                </c:pt>
                <c:pt idx="212">
                  <c:v>0.86288952827453602</c:v>
                </c:pt>
                <c:pt idx="213">
                  <c:v>0.87856262922286898</c:v>
                </c:pt>
                <c:pt idx="214">
                  <c:v>0.91657310724258401</c:v>
                </c:pt>
                <c:pt idx="215">
                  <c:v>0.944790959358215</c:v>
                </c:pt>
                <c:pt idx="216">
                  <c:v>0.81177818775177002</c:v>
                </c:pt>
                <c:pt idx="217">
                  <c:v>0.52586674690246504</c:v>
                </c:pt>
                <c:pt idx="218">
                  <c:v>0.90897041559219305</c:v>
                </c:pt>
                <c:pt idx="219">
                  <c:v>0.91501051187515203</c:v>
                </c:pt>
                <c:pt idx="220">
                  <c:v>0.94088822603225697</c:v>
                </c:pt>
                <c:pt idx="221">
                  <c:v>0.72291928529739302</c:v>
                </c:pt>
                <c:pt idx="222">
                  <c:v>0.90517437458038297</c:v>
                </c:pt>
                <c:pt idx="223">
                  <c:v>0.85150462388992298</c:v>
                </c:pt>
                <c:pt idx="224">
                  <c:v>0.70538860559463501</c:v>
                </c:pt>
                <c:pt idx="225">
                  <c:v>0.78010606765747004</c:v>
                </c:pt>
                <c:pt idx="226">
                  <c:v>0.879732966423034</c:v>
                </c:pt>
                <c:pt idx="227">
                  <c:v>0.90556722879409701</c:v>
                </c:pt>
                <c:pt idx="228">
                  <c:v>0.57262098789214999</c:v>
                </c:pt>
                <c:pt idx="229">
                  <c:v>0.57662755250930697</c:v>
                </c:pt>
              </c:numCache>
            </c:numRef>
          </c:yVal>
          <c:smooth val="0"/>
          <c:extLst xmlns:c16r2="http://schemas.microsoft.com/office/drawing/2015/06/chart">
            <c:ext xmlns:c16="http://schemas.microsoft.com/office/drawing/2014/chart" uri="{C3380CC4-5D6E-409C-BE32-E72D297353CC}">
              <c16:uniqueId val="{00000001-A68D-4653-A279-756B1FF5BE4E}"/>
            </c:ext>
          </c:extLst>
        </c:ser>
        <c:dLbls>
          <c:showLegendKey val="0"/>
          <c:showVal val="0"/>
          <c:showCatName val="0"/>
          <c:showSerName val="0"/>
          <c:showPercent val="0"/>
          <c:showBubbleSize val="0"/>
        </c:dLbls>
        <c:axId val="-1864745328"/>
        <c:axId val="-1864744240"/>
      </c:scatterChart>
      <c:valAx>
        <c:axId val="-1864745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864744240"/>
        <c:crosses val="autoZero"/>
        <c:crossBetween val="midCat"/>
      </c:valAx>
      <c:valAx>
        <c:axId val="-186474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8647453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1"/>
            <a:ext cx="2946400" cy="498475"/>
          </a:xfrm>
          <a:prstGeom prst="rect">
            <a:avLst/>
          </a:prstGeom>
        </p:spPr>
        <p:txBody>
          <a:bodyPr vert="horz" lIns="91440" tIns="45720" rIns="91440" bIns="45720" rtlCol="0"/>
          <a:lstStyle>
            <a:lvl1pPr algn="r">
              <a:defRPr sz="1200"/>
            </a:lvl1pPr>
          </a:lstStyle>
          <a:p>
            <a:fld id="{A312F370-2571-4F1E-93B4-5B059B29B7D2}" type="datetimeFigureOut">
              <a:rPr lang="ru-RU" smtClean="0"/>
              <a:t>14.12.2023</a:t>
            </a:fld>
            <a:endParaRPr lang="ru-RU"/>
          </a:p>
        </p:txBody>
      </p:sp>
      <p:sp>
        <p:nvSpPr>
          <p:cNvPr id="4" name="Образ слайда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6"/>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1"/>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1"/>
            <a:ext cx="2946400" cy="498475"/>
          </a:xfrm>
          <a:prstGeom prst="rect">
            <a:avLst/>
          </a:prstGeom>
        </p:spPr>
        <p:txBody>
          <a:bodyPr vert="horz" lIns="91440" tIns="45720" rIns="91440" bIns="45720" rtlCol="0" anchor="b"/>
          <a:lstStyle>
            <a:lvl1pPr algn="r">
              <a:defRPr sz="1200"/>
            </a:lvl1pPr>
          </a:lstStyle>
          <a:p>
            <a:fld id="{32041629-D485-493F-8818-C4B0AD69CE08}" type="slidenum">
              <a:rPr lang="ru-RU" smtClean="0"/>
              <a:t>‹#›</a:t>
            </a:fld>
            <a:endParaRPr lang="ru-RU"/>
          </a:p>
        </p:txBody>
      </p:sp>
    </p:spTree>
    <p:extLst>
      <p:ext uri="{BB962C8B-B14F-4D97-AF65-F5344CB8AC3E}">
        <p14:creationId xmlns:p14="http://schemas.microsoft.com/office/powerpoint/2010/main" val="361572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041629-D485-493F-8818-C4B0AD69CE08}" type="slidenum">
              <a:rPr lang="ru-RU" smtClean="0"/>
              <a:t>26</a:t>
            </a:fld>
            <a:endParaRPr lang="ru-RU"/>
          </a:p>
        </p:txBody>
      </p:sp>
    </p:spTree>
    <p:extLst>
      <p:ext uri="{BB962C8B-B14F-4D97-AF65-F5344CB8AC3E}">
        <p14:creationId xmlns:p14="http://schemas.microsoft.com/office/powerpoint/2010/main" val="127585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2041629-D485-493F-8818-C4B0AD69CE08}" type="slidenum">
              <a:rPr lang="ru-RU" smtClean="0"/>
              <a:t>30</a:t>
            </a:fld>
            <a:endParaRPr lang="ru-RU"/>
          </a:p>
        </p:txBody>
      </p:sp>
    </p:spTree>
    <p:extLst>
      <p:ext uri="{BB962C8B-B14F-4D97-AF65-F5344CB8AC3E}">
        <p14:creationId xmlns:p14="http://schemas.microsoft.com/office/powerpoint/2010/main" val="306555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Artifacts Filtering module provides to specialist additional functionality of data filtering that usually cannot be automized. The module provides decision support to specialist for removing single artifacts based on the attributes of the corresponding fragment that cannot be corrected at the Data Pre-filtering Stage. When the specialist removes such fragments, they should check the EEG and video data before these artifacts' removal.</a:t>
            </a:r>
          </a:p>
          <a:p>
            <a:endParaRPr lang="ru-RU" dirty="0"/>
          </a:p>
        </p:txBody>
      </p:sp>
      <p:sp>
        <p:nvSpPr>
          <p:cNvPr id="4" name="Номер слайда 3"/>
          <p:cNvSpPr>
            <a:spLocks noGrp="1"/>
          </p:cNvSpPr>
          <p:nvPr>
            <p:ph type="sldNum" sz="quarter" idx="5"/>
          </p:nvPr>
        </p:nvSpPr>
        <p:spPr/>
        <p:txBody>
          <a:bodyPr/>
          <a:lstStyle/>
          <a:p>
            <a:fld id="{08A76CF1-AD8B-4D6A-BD6C-99463D0AE53C}" type="slidenum">
              <a:rPr lang="ru-RU" smtClean="0"/>
              <a:t>31</a:t>
            </a:fld>
            <a:endParaRPr lang="ru-RU"/>
          </a:p>
        </p:txBody>
      </p:sp>
    </p:spTree>
    <p:extLst>
      <p:ext uri="{BB962C8B-B14F-4D97-AF65-F5344CB8AC3E}">
        <p14:creationId xmlns:p14="http://schemas.microsoft.com/office/powerpoint/2010/main" val="407129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some cases, the cause of an error in data analysis may not be a technical problem, but rather a participant's behavior that does not comply with the instructions. These types of errors are the most difficult to detect. We propose a function that provides a convenient presentation of the corresponding video data for manual search. This figure shows two rows of topographic maps for the meditator's recordings with eyes closed and open, respectively.</a:t>
            </a:r>
          </a:p>
        </p:txBody>
      </p:sp>
      <p:sp>
        <p:nvSpPr>
          <p:cNvPr id="4" name="Номер слайда 3"/>
          <p:cNvSpPr>
            <a:spLocks noGrp="1"/>
          </p:cNvSpPr>
          <p:nvPr>
            <p:ph type="sldNum" sz="quarter" idx="5"/>
          </p:nvPr>
        </p:nvSpPr>
        <p:spPr/>
        <p:txBody>
          <a:bodyPr/>
          <a:lstStyle/>
          <a:p>
            <a:fld id="{08A76CF1-AD8B-4D6A-BD6C-99463D0AE53C}" type="slidenum">
              <a:rPr lang="ru-RU" smtClean="0"/>
              <a:t>32</a:t>
            </a:fld>
            <a:endParaRPr lang="ru-RU"/>
          </a:p>
        </p:txBody>
      </p:sp>
    </p:spTree>
    <p:extLst>
      <p:ext uri="{BB962C8B-B14F-4D97-AF65-F5344CB8AC3E}">
        <p14:creationId xmlns:p14="http://schemas.microsoft.com/office/powerpoint/2010/main" val="3605897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3739" y="2607047"/>
            <a:ext cx="8458522" cy="1470025"/>
          </a:xfrm>
        </p:spPr>
        <p:txBody>
          <a:bodyPr/>
          <a:lstStyle>
            <a:lvl1pPr algn="ctr">
              <a:defRPr sz="2800">
                <a:solidFill>
                  <a:schemeClr val="bg1"/>
                </a:solidFill>
                <a:latin typeface="Century Gothic" panose="020B0502020202020204" pitchFamily="34" charset="0"/>
              </a:defRPr>
            </a:lvl1pPr>
          </a:lstStyle>
          <a:p>
            <a:r>
              <a:rPr lang="ru-RU" dirty="0"/>
              <a:t>Образец заголовка</a:t>
            </a:r>
          </a:p>
        </p:txBody>
      </p:sp>
      <p:sp>
        <p:nvSpPr>
          <p:cNvPr id="3" name="Подзаголовок 2"/>
          <p:cNvSpPr>
            <a:spLocks noGrp="1"/>
          </p:cNvSpPr>
          <p:nvPr>
            <p:ph type="subTitle" idx="1"/>
          </p:nvPr>
        </p:nvSpPr>
        <p:spPr>
          <a:xfrm>
            <a:off x="704528" y="4268688"/>
            <a:ext cx="8496944" cy="1752600"/>
          </a:xfrm>
        </p:spPr>
        <p:txBody>
          <a:bodyPr/>
          <a:lstStyle>
            <a:lvl1pPr marL="0" indent="0" algn="r">
              <a:buNone/>
              <a:defRPr>
                <a:solidFill>
                  <a:schemeClr val="bg1">
                    <a:lumMod val="9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3" name="Содержимое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cxnSp>
        <p:nvCxnSpPr>
          <p:cNvPr id="8" name="Прямая соединительная линия 7"/>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9" name="Полилиния 8"/>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0"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9" name="Содержимое 2"/>
          <p:cNvSpPr>
            <a:spLocks noGrp="1"/>
          </p:cNvSpPr>
          <p:nvPr>
            <p:ph idx="10"/>
          </p:nvPr>
        </p:nvSpPr>
        <p:spPr>
          <a:xfrm>
            <a:off x="247650" y="1639341"/>
            <a:ext cx="7009606"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Заголовок 1"/>
          <p:cNvSpPr>
            <a:spLocks noGrp="1"/>
          </p:cNvSpPr>
          <p:nvPr>
            <p:ph type="title"/>
          </p:nvPr>
        </p:nvSpPr>
        <p:spPr>
          <a:xfrm>
            <a:off x="894086" y="1240160"/>
            <a:ext cx="9011914" cy="388640"/>
          </a:xfrm>
        </p:spPr>
        <p:txBody>
          <a:bodyPr/>
          <a:lstStyle/>
          <a:p>
            <a:r>
              <a:rPr lang="ru-RU" dirty="0"/>
              <a:t>Образец заголовка</a:t>
            </a:r>
          </a:p>
        </p:txBody>
      </p:sp>
      <p:cxnSp>
        <p:nvCxnSpPr>
          <p:cNvPr id="14" name="Прямая соединительная линия 13"/>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5" name="Полилиния 14"/>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 name="Рисунок 2"/>
          <p:cNvSpPr>
            <a:spLocks noGrp="1"/>
          </p:cNvSpPr>
          <p:nvPr>
            <p:ph type="pic" idx="1"/>
          </p:nvPr>
        </p:nvSpPr>
        <p:spPr>
          <a:xfrm>
            <a:off x="7473280" y="1773237"/>
            <a:ext cx="2160239" cy="215981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17" name="Рисунок 2"/>
          <p:cNvSpPr>
            <a:spLocks noGrp="1"/>
          </p:cNvSpPr>
          <p:nvPr>
            <p:ph type="pic" idx="11"/>
          </p:nvPr>
        </p:nvSpPr>
        <p:spPr>
          <a:xfrm>
            <a:off x="7473280" y="4221509"/>
            <a:ext cx="2160239" cy="215981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0"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6" name="Содержимое 2"/>
          <p:cNvSpPr>
            <a:spLocks noGrp="1"/>
          </p:cNvSpPr>
          <p:nvPr>
            <p:ph idx="10"/>
          </p:nvPr>
        </p:nvSpPr>
        <p:spPr>
          <a:xfrm>
            <a:off x="247650" y="1639341"/>
            <a:ext cx="4633342"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Содержимое 2"/>
          <p:cNvSpPr>
            <a:spLocks noGrp="1"/>
          </p:cNvSpPr>
          <p:nvPr>
            <p:ph idx="11"/>
          </p:nvPr>
        </p:nvSpPr>
        <p:spPr>
          <a:xfrm>
            <a:off x="5025008" y="1639341"/>
            <a:ext cx="4633342"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Заголовок 1"/>
          <p:cNvSpPr>
            <a:spLocks noGrp="1"/>
          </p:cNvSpPr>
          <p:nvPr>
            <p:ph type="title"/>
          </p:nvPr>
        </p:nvSpPr>
        <p:spPr>
          <a:xfrm>
            <a:off x="894086" y="1240160"/>
            <a:ext cx="9011914" cy="388640"/>
          </a:xfrm>
        </p:spPr>
        <p:txBody>
          <a:bodyPr/>
          <a:lstStyle/>
          <a:p>
            <a:r>
              <a:rPr lang="ru-RU" dirty="0"/>
              <a:t>Образец заголовка</a:t>
            </a:r>
          </a:p>
        </p:txBody>
      </p:sp>
      <p:cxnSp>
        <p:nvCxnSpPr>
          <p:cNvPr id="11" name="Прямая соединительная линия 10"/>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2" name="Полилиния 11"/>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8"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9" name="Содержимое 2"/>
          <p:cNvSpPr>
            <a:spLocks noGrp="1"/>
          </p:cNvSpPr>
          <p:nvPr>
            <p:ph idx="13"/>
          </p:nvPr>
        </p:nvSpPr>
        <p:spPr>
          <a:xfrm>
            <a:off x="247650" y="4797152"/>
            <a:ext cx="9410700" cy="17281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 name="Рисунок 2"/>
          <p:cNvSpPr>
            <a:spLocks noGrp="1"/>
          </p:cNvSpPr>
          <p:nvPr>
            <p:ph type="pic" idx="1"/>
          </p:nvPr>
        </p:nvSpPr>
        <p:spPr>
          <a:xfrm>
            <a:off x="1941645" y="1773237"/>
            <a:ext cx="5943600" cy="2954337"/>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cxnSp>
        <p:nvCxnSpPr>
          <p:cNvPr id="10" name="Прямая соединительная линия 9"/>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1" name="Полилиния 10"/>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2"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3"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8"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9" name="Содержимое 2"/>
          <p:cNvSpPr>
            <a:spLocks noGrp="1"/>
          </p:cNvSpPr>
          <p:nvPr>
            <p:ph idx="13"/>
          </p:nvPr>
        </p:nvSpPr>
        <p:spPr>
          <a:xfrm>
            <a:off x="258539" y="5085184"/>
            <a:ext cx="9410700" cy="14401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cxnSp>
        <p:nvCxnSpPr>
          <p:cNvPr id="10" name="Прямая соединительная линия 9"/>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1" name="Полилиния 10"/>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2" name="Рисунок 3">
            <a:extLst>
              <a:ext uri="{FF2B5EF4-FFF2-40B4-BE49-F238E27FC236}">
                <a16:creationId xmlns:a16="http://schemas.microsoft.com/office/drawing/2014/main" xmlns="" id="{8158B51D-90ED-4D58-B6D3-71DECF627047}"/>
              </a:ext>
            </a:extLst>
          </p:cNvPr>
          <p:cNvSpPr>
            <a:spLocks noGrp="1"/>
          </p:cNvSpPr>
          <p:nvPr>
            <p:ph type="pic" idx="14"/>
          </p:nvPr>
        </p:nvSpPr>
        <p:spPr>
          <a:xfrm>
            <a:off x="3469865" y="3129804"/>
            <a:ext cx="2988047" cy="1908504"/>
          </a:xfrm>
        </p:spPr>
      </p:sp>
      <p:sp>
        <p:nvSpPr>
          <p:cNvPr id="15" name="Рисунок 3">
            <a:extLst>
              <a:ext uri="{FF2B5EF4-FFF2-40B4-BE49-F238E27FC236}">
                <a16:creationId xmlns:a16="http://schemas.microsoft.com/office/drawing/2014/main" xmlns="" id="{8158B51D-90ED-4D58-B6D3-71DECF627047}"/>
              </a:ext>
            </a:extLst>
          </p:cNvPr>
          <p:cNvSpPr>
            <a:spLocks noGrp="1"/>
          </p:cNvSpPr>
          <p:nvPr>
            <p:ph type="pic" idx="15"/>
          </p:nvPr>
        </p:nvSpPr>
        <p:spPr>
          <a:xfrm>
            <a:off x="6681192" y="3129804"/>
            <a:ext cx="2988047" cy="1908504"/>
          </a:xfrm>
        </p:spPr>
      </p:sp>
      <p:sp>
        <p:nvSpPr>
          <p:cNvPr id="16" name="Рисунок 3">
            <a:extLst>
              <a:ext uri="{FF2B5EF4-FFF2-40B4-BE49-F238E27FC236}">
                <a16:creationId xmlns:a16="http://schemas.microsoft.com/office/drawing/2014/main" xmlns="" id="{8158B51D-90ED-4D58-B6D3-71DECF627047}"/>
              </a:ext>
            </a:extLst>
          </p:cNvPr>
          <p:cNvSpPr>
            <a:spLocks noGrp="1"/>
          </p:cNvSpPr>
          <p:nvPr>
            <p:ph type="pic" idx="16"/>
          </p:nvPr>
        </p:nvSpPr>
        <p:spPr>
          <a:xfrm>
            <a:off x="258539" y="3129804"/>
            <a:ext cx="2988047" cy="1908504"/>
          </a:xfrm>
        </p:spPr>
      </p:sp>
      <p:sp>
        <p:nvSpPr>
          <p:cNvPr id="17" name="Содержимое 2"/>
          <p:cNvSpPr>
            <a:spLocks noGrp="1"/>
          </p:cNvSpPr>
          <p:nvPr>
            <p:ph idx="17"/>
          </p:nvPr>
        </p:nvSpPr>
        <p:spPr>
          <a:xfrm>
            <a:off x="258539" y="1628800"/>
            <a:ext cx="9410700" cy="14401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9"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13"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extLst>
      <p:ext uri="{BB962C8B-B14F-4D97-AF65-F5344CB8AC3E}">
        <p14:creationId xmlns:p14="http://schemas.microsoft.com/office/powerpoint/2010/main" val="286832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dirty="0"/>
              <a:t>Образец заголовка</a:t>
            </a:r>
          </a:p>
        </p:txBody>
      </p:sp>
      <p:sp>
        <p:nvSpPr>
          <p:cNvPr id="3" name="Rectangle 5"/>
          <p:cNvSpPr>
            <a:spLocks noGrp="1" noChangeArrowheads="1"/>
          </p:cNvSpPr>
          <p:nvPr>
            <p:ph type="dt" sz="half" idx="10"/>
          </p:nvPr>
        </p:nvSpPr>
        <p:spPr>
          <a:xfrm>
            <a:off x="278607" y="6597652"/>
            <a:ext cx="1458383" cy="219075"/>
          </a:xfrm>
          <a:prstGeom prst="rect">
            <a:avLst/>
          </a:prstGeom>
          <a:ln/>
        </p:spPr>
        <p:txBody>
          <a:bodyPr/>
          <a:lstStyle>
            <a:lvl1pPr>
              <a:defRPr/>
            </a:lvl1pPr>
          </a:lstStyle>
          <a:p>
            <a:fld id="{5762738E-7592-41C2-9A18-3DF499AD8CF0}" type="datetime1">
              <a:rPr lang="ru-RU" smtClean="0"/>
              <a:t>14.12.2023</a:t>
            </a:fld>
            <a:endParaRPr lang="ru-RU"/>
          </a:p>
        </p:txBody>
      </p:sp>
      <p:sp>
        <p:nvSpPr>
          <p:cNvPr id="4" name="Rectangle 6"/>
          <p:cNvSpPr>
            <a:spLocks noGrp="1" noChangeArrowheads="1"/>
          </p:cNvSpPr>
          <p:nvPr>
            <p:ph type="ftr" sz="quarter" idx="11"/>
          </p:nvPr>
        </p:nvSpPr>
        <p:spPr>
          <a:xfrm>
            <a:off x="2005278" y="6597652"/>
            <a:ext cx="5990035" cy="219075"/>
          </a:xfrm>
          <a:prstGeom prst="rect">
            <a:avLst/>
          </a:prstGeom>
          <a:ln/>
        </p:spPr>
        <p:txBody>
          <a:bodyPr/>
          <a:lstStyle>
            <a:lvl1pPr>
              <a:defRPr/>
            </a:lvl1pPr>
          </a:lstStyle>
          <a:p>
            <a:endParaRPr lang="ru-RU"/>
          </a:p>
        </p:txBody>
      </p:sp>
      <p:sp>
        <p:nvSpPr>
          <p:cNvPr id="5" name="Rectangle 7"/>
          <p:cNvSpPr>
            <a:spLocks noGrp="1" noChangeArrowheads="1"/>
          </p:cNvSpPr>
          <p:nvPr>
            <p:ph type="sldNum" sz="quarter" idx="12"/>
          </p:nvPr>
        </p:nvSpPr>
        <p:spPr>
          <a:xfrm>
            <a:off x="8169011" y="6597652"/>
            <a:ext cx="1418829" cy="219075"/>
          </a:xfrm>
          <a:prstGeom prst="rect">
            <a:avLst/>
          </a:prstGeom>
          <a:ln/>
        </p:spPr>
        <p:txBody>
          <a:bodyPr/>
          <a:lstStyle>
            <a:lvl1pPr>
              <a:defRPr/>
            </a:lvl1pPr>
          </a:lstStyle>
          <a:p>
            <a:fld id="{36057C5E-17E8-4A71-839D-3981C720C118}" type="slidenum">
              <a:rPr lang="ru-RU" smtClean="0"/>
              <a:t>‹#›</a:t>
            </a:fld>
            <a:endParaRPr lang="ru-RU"/>
          </a:p>
        </p:txBody>
      </p:sp>
    </p:spTree>
    <p:extLst>
      <p:ext uri="{BB962C8B-B14F-4D97-AF65-F5344CB8AC3E}">
        <p14:creationId xmlns:p14="http://schemas.microsoft.com/office/powerpoint/2010/main" val="185393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5"/>
          <p:cNvSpPr>
            <a:spLocks noGrp="1" noChangeArrowheads="1"/>
          </p:cNvSpPr>
          <p:nvPr>
            <p:ph type="dt" sz="half" idx="10"/>
          </p:nvPr>
        </p:nvSpPr>
        <p:spPr>
          <a:xfrm>
            <a:off x="278606" y="6597651"/>
            <a:ext cx="1458383" cy="219075"/>
          </a:xfrm>
          <a:prstGeom prst="rect">
            <a:avLst/>
          </a:prstGeom>
          <a:ln/>
        </p:spPr>
        <p:txBody>
          <a:bodyPr/>
          <a:lstStyle>
            <a:lvl1pPr>
              <a:defRPr/>
            </a:lvl1pPr>
          </a:lstStyle>
          <a:p>
            <a:pPr>
              <a:defRPr/>
            </a:pPr>
            <a:r>
              <a:rPr lang="ru-RU" altLang="en-US"/>
              <a:t>12-14.07.2010</a:t>
            </a:r>
            <a:endParaRPr lang="ru-RU" altLang="en-US" dirty="0"/>
          </a:p>
        </p:txBody>
      </p:sp>
      <p:sp>
        <p:nvSpPr>
          <p:cNvPr id="5" name="Rectangle 6"/>
          <p:cNvSpPr>
            <a:spLocks noGrp="1" noChangeArrowheads="1"/>
          </p:cNvSpPr>
          <p:nvPr>
            <p:ph type="ftr" sz="quarter" idx="11"/>
          </p:nvPr>
        </p:nvSpPr>
        <p:spPr>
          <a:xfrm>
            <a:off x="2005278" y="6597651"/>
            <a:ext cx="5990035" cy="219075"/>
          </a:xfrm>
          <a:prstGeom prst="rect">
            <a:avLst/>
          </a:prstGeom>
          <a:ln/>
        </p:spPr>
        <p:txBody>
          <a:bodyPr/>
          <a:lstStyle>
            <a:lvl1pPr>
              <a:defRPr/>
            </a:lvl1pPr>
          </a:lstStyle>
          <a:p>
            <a:pPr>
              <a:defRPr/>
            </a:pPr>
            <a:endParaRPr lang="ru-RU" altLang="en-US"/>
          </a:p>
        </p:txBody>
      </p:sp>
      <p:sp>
        <p:nvSpPr>
          <p:cNvPr id="6" name="Rectangle 7"/>
          <p:cNvSpPr>
            <a:spLocks noGrp="1" noChangeArrowheads="1"/>
          </p:cNvSpPr>
          <p:nvPr>
            <p:ph type="sldNum" sz="quarter" idx="12"/>
          </p:nvPr>
        </p:nvSpPr>
        <p:spPr>
          <a:xfrm>
            <a:off x="8169010" y="6597651"/>
            <a:ext cx="1418829" cy="219075"/>
          </a:xfrm>
          <a:prstGeom prst="rect">
            <a:avLst/>
          </a:prstGeom>
          <a:ln/>
        </p:spPr>
        <p:txBody>
          <a:bodyPr/>
          <a:lstStyle>
            <a:lvl1pPr>
              <a:defRPr/>
            </a:lvl1pPr>
          </a:lstStyle>
          <a:p>
            <a:pPr>
              <a:defRPr/>
            </a:pPr>
            <a:fld id="{E31854B7-EA64-4DF7-9F3B-EDD2BE4CAF1D}" type="slidenum">
              <a:rPr lang="ru-RU" altLang="en-US"/>
              <a:pPr>
                <a:defRPr/>
              </a:pPr>
              <a:t>‹#›</a:t>
            </a:fld>
            <a:endParaRPr lang="ru-RU" altLang="en-US"/>
          </a:p>
        </p:txBody>
      </p:sp>
    </p:spTree>
    <p:extLst>
      <p:ext uri="{BB962C8B-B14F-4D97-AF65-F5344CB8AC3E}">
        <p14:creationId xmlns:p14="http://schemas.microsoft.com/office/powerpoint/2010/main" val="235832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086" y="1240160"/>
            <a:ext cx="8516614" cy="388640"/>
          </a:xfrm>
          <a:prstGeom prst="rect">
            <a:avLst/>
          </a:prstGeom>
        </p:spPr>
        <p:txBody>
          <a:bodyPr vert="horz" lIns="91440" tIns="45720" rIns="91440" bIns="45720" rtlCol="0" anchor="t">
            <a:noAutofit/>
          </a:bodyPr>
          <a:lstStyle/>
          <a:p>
            <a:r>
              <a:rPr lang="ru-RU" dirty="0"/>
              <a:t>Образец заголовка</a:t>
            </a:r>
          </a:p>
        </p:txBody>
      </p:sp>
      <p:sp>
        <p:nvSpPr>
          <p:cNvPr id="3" name="Текст 2"/>
          <p:cNvSpPr>
            <a:spLocks noGrp="1"/>
          </p:cNvSpPr>
          <p:nvPr>
            <p:ph type="body" idx="1"/>
          </p:nvPr>
        </p:nvSpPr>
        <p:spPr>
          <a:xfrm>
            <a:off x="247650" y="1639341"/>
            <a:ext cx="9410700" cy="488600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59" r:id="rId7"/>
    <p:sldLayoutId id="2147483660" r:id="rId8"/>
  </p:sldLayoutIdLst>
  <p:hf hdr="0" ftr="0" dt="0"/>
  <p:txStyles>
    <p:titleStyle>
      <a:lvl1pPr algn="l" defTabSz="914400" rtl="0" eaLnBrk="1" latinLnBrk="0" hangingPunct="1">
        <a:spcBef>
          <a:spcPct val="0"/>
        </a:spcBef>
        <a:buNone/>
        <a:defRPr sz="2400" b="1" kern="1200">
          <a:solidFill>
            <a:srgbClr val="003050"/>
          </a:solidFill>
          <a:latin typeface="+mj-lt"/>
          <a:ea typeface="+mj-ea"/>
          <a:cs typeface="+mj-cs"/>
        </a:defRPr>
      </a:lvl1pPr>
    </p:titleStyle>
    <p:bodyStyle>
      <a:lvl1pPr marL="342900" indent="-342900" algn="just"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1drv.ms/u/s!Ar_DU2ygGWIUhPAz7dO4BUHEwshxKA?e=o9bsm4" TargetMode="External"/><Relationship Id="rId2" Type="http://schemas.openxmlformats.org/officeDocument/2006/relationships/hyperlink" Target="https://disk.yandex.ru/d/KmdoodhhveGZng" TargetMode="External"/><Relationship Id="rId1" Type="http://schemas.openxmlformats.org/officeDocument/2006/relationships/slideLayout" Target="../slideLayouts/slideLayout2.xml"/><Relationship Id="rId4" Type="http://schemas.openxmlformats.org/officeDocument/2006/relationships/hyperlink" Target="https://doi.org/10.5281/zenodo.738534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281/zenodo.8068262" TargetMode="External"/><Relationship Id="rId2" Type="http://schemas.openxmlformats.org/officeDocument/2006/relationships/hyperlink" Target="https://mobiledrivesafely.com/corpus-rusavic" TargetMode="External"/><Relationship Id="rId1" Type="http://schemas.openxmlformats.org/officeDocument/2006/relationships/slideLayout" Target="../slideLayouts/slideLayout2.xml"/><Relationship Id="rId4" Type="http://schemas.openxmlformats.org/officeDocument/2006/relationships/hyperlink" Target="https://cais.iias.spb.su/meditation/index.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3739" y="2783633"/>
            <a:ext cx="8458522" cy="1725487"/>
          </a:xfrm>
        </p:spPr>
        <p:txBody>
          <a:bodyPr anchor="ctr"/>
          <a:lstStyle/>
          <a:p>
            <a:r>
              <a:rPr lang="ru-RU" dirty="0"/>
              <a:t>Модели и методы </a:t>
            </a:r>
            <a:r>
              <a:rPr lang="ru-RU" dirty="0" smtClean="0"/>
              <a:t>анализа </a:t>
            </a:r>
            <a:r>
              <a:rPr lang="ru-RU" dirty="0" err="1"/>
              <a:t>многомодальных</a:t>
            </a:r>
            <a:r>
              <a:rPr lang="ru-RU" dirty="0"/>
              <a:t> </a:t>
            </a:r>
            <a:r>
              <a:rPr lang="ru-RU" dirty="0" smtClean="0"/>
              <a:t>данных с </a:t>
            </a:r>
            <a:r>
              <a:rPr lang="ru-RU" dirty="0" err="1" smtClean="0"/>
              <a:t>неинтрузивных</a:t>
            </a:r>
            <a:r>
              <a:rPr lang="ru-RU" dirty="0" smtClean="0"/>
              <a:t> сенсоров о </a:t>
            </a:r>
            <a:r>
              <a:rPr lang="ru-RU" dirty="0"/>
              <a:t>пользователе для </a:t>
            </a:r>
            <a:r>
              <a:rPr lang="ru-RU" dirty="0" smtClean="0"/>
              <a:t>определения </a:t>
            </a:r>
            <a:r>
              <a:rPr lang="ru-RU" dirty="0"/>
              <a:t>его психофизиологического состояния</a:t>
            </a:r>
          </a:p>
        </p:txBody>
      </p:sp>
      <p:sp>
        <p:nvSpPr>
          <p:cNvPr id="3" name="Подзаголовок 2"/>
          <p:cNvSpPr>
            <a:spLocks noGrp="1"/>
          </p:cNvSpPr>
          <p:nvPr>
            <p:ph type="subTitle" idx="1"/>
          </p:nvPr>
        </p:nvSpPr>
        <p:spPr>
          <a:xfrm>
            <a:off x="704528" y="4869160"/>
            <a:ext cx="8496944" cy="1152128"/>
          </a:xfrm>
        </p:spPr>
        <p:txBody>
          <a:bodyPr>
            <a:normAutofit/>
          </a:bodyPr>
          <a:lstStyle/>
          <a:p>
            <a:r>
              <a:rPr lang="ru-RU" dirty="0" smtClean="0"/>
              <a:t>Кашевник </a:t>
            </a:r>
            <a:r>
              <a:rPr lang="ru-RU" dirty="0"/>
              <a:t>Алексей </a:t>
            </a:r>
            <a:r>
              <a:rPr lang="ru-RU" dirty="0" smtClean="0"/>
              <a:t>Михайлович</a:t>
            </a:r>
          </a:p>
          <a:p>
            <a:r>
              <a:rPr lang="ru-RU" dirty="0" smtClean="0"/>
              <a:t>К.т.н., </a:t>
            </a:r>
            <a:r>
              <a:rPr lang="ru-RU" dirty="0" err="1" smtClean="0"/>
              <a:t>с.н.с</a:t>
            </a:r>
            <a:r>
              <a:rPr lang="ru-RU" dirty="0" smtClean="0"/>
              <a:t>., лаборатория интегрированных систем автоматизации СПИИРАН</a:t>
            </a:r>
            <a:endParaRPr lang="ru-RU" dirty="0"/>
          </a:p>
          <a:p>
            <a:endParaRPr lang="ru-RU" dirty="0"/>
          </a:p>
        </p:txBody>
      </p:sp>
    </p:spTree>
    <p:extLst>
      <p:ext uri="{BB962C8B-B14F-4D97-AF65-F5344CB8AC3E}">
        <p14:creationId xmlns:p14="http://schemas.microsoft.com/office/powerpoint/2010/main" val="164844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D61883-B265-4B5F-9666-43BC6C524C00}"/>
              </a:ext>
            </a:extLst>
          </p:cNvPr>
          <p:cNvSpPr>
            <a:spLocks noGrp="1"/>
          </p:cNvSpPr>
          <p:nvPr>
            <p:ph type="title"/>
          </p:nvPr>
        </p:nvSpPr>
        <p:spPr/>
        <p:txBody>
          <a:bodyPr/>
          <a:lstStyle/>
          <a:p>
            <a:r>
              <a:rPr lang="ru-RU" dirty="0"/>
              <a:t>Определение невнимательности</a:t>
            </a:r>
          </a:p>
        </p:txBody>
      </p:sp>
      <p:sp>
        <p:nvSpPr>
          <p:cNvPr id="4" name="Номер слайда 3">
            <a:extLst>
              <a:ext uri="{FF2B5EF4-FFF2-40B4-BE49-F238E27FC236}">
                <a16:creationId xmlns:a16="http://schemas.microsoft.com/office/drawing/2014/main" xmlns="" id="{F77A20F2-8A63-49FF-9187-9A909011B364}"/>
              </a:ext>
            </a:extLst>
          </p:cNvPr>
          <p:cNvSpPr>
            <a:spLocks noGrp="1"/>
          </p:cNvSpPr>
          <p:nvPr>
            <p:ph type="sldNum" sz="quarter" idx="12"/>
          </p:nvPr>
        </p:nvSpPr>
        <p:spPr/>
        <p:txBody>
          <a:bodyPr/>
          <a:lstStyle/>
          <a:p>
            <a:pPr>
              <a:defRPr/>
            </a:pPr>
            <a:fld id="{E31854B7-EA64-4DF7-9F3B-EDD2BE4CAF1D}" type="slidenum">
              <a:rPr lang="ru-RU" altLang="en-US" smtClean="0"/>
              <a:pPr>
                <a:defRPr/>
              </a:pPr>
              <a:t>10</a:t>
            </a:fld>
            <a:endParaRPr lang="ru-RU" altLang="en-US" dirty="0"/>
          </a:p>
        </p:txBody>
      </p:sp>
      <p:pic>
        <p:nvPicPr>
          <p:cNvPr id="6" name="Рисунок 5">
            <a:extLst>
              <a:ext uri="{FF2B5EF4-FFF2-40B4-BE49-F238E27FC236}">
                <a16:creationId xmlns:a16="http://schemas.microsoft.com/office/drawing/2014/main" xmlns="" id="{982B7B66-4122-4FEE-B0C0-A5056FD96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13" y="1988840"/>
            <a:ext cx="9023387" cy="4103351"/>
          </a:xfrm>
          <a:prstGeom prst="rect">
            <a:avLst/>
          </a:prstGeom>
        </p:spPr>
      </p:pic>
    </p:spTree>
    <p:extLst>
      <p:ext uri="{BB962C8B-B14F-4D97-AF65-F5344CB8AC3E}">
        <p14:creationId xmlns:p14="http://schemas.microsoft.com/office/powerpoint/2010/main" val="2670190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93E2318-5EF1-40EA-81B9-FD6C714BDBEF}"/>
              </a:ext>
            </a:extLst>
          </p:cNvPr>
          <p:cNvSpPr>
            <a:spLocks noGrp="1"/>
          </p:cNvSpPr>
          <p:nvPr>
            <p:ph type="title"/>
          </p:nvPr>
        </p:nvSpPr>
        <p:spPr/>
        <p:txBody>
          <a:bodyPr/>
          <a:lstStyle/>
          <a:p>
            <a:r>
              <a:rPr lang="ru-RU" dirty="0" smtClean="0"/>
              <a:t>Открытость / закрытость глаз</a:t>
            </a:r>
            <a:endParaRPr lang="ru-RU" dirty="0"/>
          </a:p>
        </p:txBody>
      </p:sp>
      <p:sp>
        <p:nvSpPr>
          <p:cNvPr id="3" name="Объект 2">
            <a:extLst>
              <a:ext uri="{FF2B5EF4-FFF2-40B4-BE49-F238E27FC236}">
                <a16:creationId xmlns:a16="http://schemas.microsoft.com/office/drawing/2014/main" xmlns="" id="{92492F43-C514-4788-9BA4-603EFE3EFCAB}"/>
              </a:ext>
            </a:extLst>
          </p:cNvPr>
          <p:cNvSpPr>
            <a:spLocks noGrp="1"/>
          </p:cNvSpPr>
          <p:nvPr>
            <p:ph idx="1"/>
          </p:nvPr>
        </p:nvSpPr>
        <p:spPr>
          <a:xfrm>
            <a:off x="247650" y="1639341"/>
            <a:ext cx="5281414" cy="4886003"/>
          </a:xfrm>
        </p:spPr>
        <p:txBody>
          <a:bodyPr/>
          <a:lstStyle/>
          <a:p>
            <a:r>
              <a:rPr lang="en-US" dirty="0" err="1"/>
              <a:t>Dlib</a:t>
            </a:r>
            <a:endParaRPr lang="ru-RU" dirty="0"/>
          </a:p>
          <a:p>
            <a:pPr lvl="1"/>
            <a:r>
              <a:rPr lang="ru-RU" dirty="0"/>
              <a:t>Лицевые характеристики (68 точек)</a:t>
            </a:r>
            <a:endParaRPr lang="en-US" dirty="0"/>
          </a:p>
          <a:p>
            <a:r>
              <a:rPr lang="ru-RU" dirty="0" smtClean="0"/>
              <a:t>Собственный набор данных, записанный совместно с компанией Скаут-КР:</a:t>
            </a:r>
          </a:p>
          <a:p>
            <a:pPr lvl="1"/>
            <a:r>
              <a:rPr lang="ru-RU" dirty="0" smtClean="0"/>
              <a:t>Своя </a:t>
            </a:r>
            <a:r>
              <a:rPr lang="ru-RU" dirty="0"/>
              <a:t>легкая</a:t>
            </a:r>
            <a:r>
              <a:rPr lang="en-US" dirty="0"/>
              <a:t> </a:t>
            </a:r>
            <a:r>
              <a:rPr lang="ru-RU" dirty="0"/>
              <a:t>модель</a:t>
            </a:r>
          </a:p>
          <a:p>
            <a:pPr lvl="2"/>
            <a:r>
              <a:rPr lang="ru-RU" dirty="0"/>
              <a:t>Глаза открыты</a:t>
            </a:r>
          </a:p>
          <a:p>
            <a:pPr lvl="2"/>
            <a:r>
              <a:rPr lang="ru-RU" dirty="0"/>
              <a:t>Глаза закрыты</a:t>
            </a:r>
          </a:p>
          <a:p>
            <a:pPr lvl="1"/>
            <a:r>
              <a:rPr lang="en-US" dirty="0" err="1"/>
              <a:t>EfficientNet</a:t>
            </a:r>
            <a:r>
              <a:rPr lang="en-US" dirty="0"/>
              <a:t> B0</a:t>
            </a:r>
            <a:r>
              <a:rPr lang="ru-RU" dirty="0"/>
              <a:t>, определяющая:</a:t>
            </a:r>
          </a:p>
          <a:p>
            <a:pPr lvl="2"/>
            <a:r>
              <a:rPr lang="ru-RU" dirty="0"/>
              <a:t>Глаза открыты</a:t>
            </a:r>
          </a:p>
          <a:p>
            <a:pPr lvl="2"/>
            <a:r>
              <a:rPr lang="ru-RU" dirty="0"/>
              <a:t>Глаза закрыты</a:t>
            </a:r>
          </a:p>
          <a:p>
            <a:pPr lvl="2"/>
            <a:r>
              <a:rPr lang="ru-RU" dirty="0" smtClean="0"/>
              <a:t>Взгляд в сторону, похожий на закрытые глаза</a:t>
            </a:r>
            <a:endParaRPr lang="ru-RU" dirty="0"/>
          </a:p>
          <a:p>
            <a:pPr lvl="2"/>
            <a:r>
              <a:rPr lang="ru-RU" dirty="0" smtClean="0"/>
              <a:t>Человек </a:t>
            </a:r>
            <a:r>
              <a:rPr lang="ru-RU" dirty="0"/>
              <a:t>в солнечных очках</a:t>
            </a:r>
          </a:p>
        </p:txBody>
      </p:sp>
      <p:sp>
        <p:nvSpPr>
          <p:cNvPr id="4" name="Номер слайда 3">
            <a:extLst>
              <a:ext uri="{FF2B5EF4-FFF2-40B4-BE49-F238E27FC236}">
                <a16:creationId xmlns:a16="http://schemas.microsoft.com/office/drawing/2014/main" xmlns="" id="{4E89AE3F-42E1-4CA6-B9AF-E04773E1048A}"/>
              </a:ext>
            </a:extLst>
          </p:cNvPr>
          <p:cNvSpPr>
            <a:spLocks noGrp="1"/>
          </p:cNvSpPr>
          <p:nvPr>
            <p:ph type="sldNum" sz="quarter" idx="12"/>
          </p:nvPr>
        </p:nvSpPr>
        <p:spPr/>
        <p:txBody>
          <a:bodyPr/>
          <a:lstStyle/>
          <a:p>
            <a:pPr>
              <a:defRPr/>
            </a:pPr>
            <a:fld id="{E31854B7-EA64-4DF7-9F3B-EDD2BE4CAF1D}" type="slidenum">
              <a:rPr lang="ru-RU" altLang="en-US" smtClean="0"/>
              <a:pPr>
                <a:defRPr/>
              </a:pPr>
              <a:t>11</a:t>
            </a:fld>
            <a:endParaRPr lang="ru-RU" altLang="en-US"/>
          </a:p>
        </p:txBody>
      </p:sp>
      <p:pic>
        <p:nvPicPr>
          <p:cNvPr id="1026" name="Picture 2" descr="Facial landmarks with dlib, OpenCV, and Python - PyImageSearch">
            <a:extLst>
              <a:ext uri="{FF2B5EF4-FFF2-40B4-BE49-F238E27FC236}">
                <a16:creationId xmlns:a16="http://schemas.microsoft.com/office/drawing/2014/main" xmlns="" id="{F195DC1A-BA62-4AED-8D04-BF9CC9704B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9104" y="2132856"/>
            <a:ext cx="3456384" cy="27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08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9DDC6F0-AEED-471A-A5C9-4DEE6F00611A}"/>
              </a:ext>
            </a:extLst>
          </p:cNvPr>
          <p:cNvSpPr>
            <a:spLocks noGrp="1"/>
          </p:cNvSpPr>
          <p:nvPr>
            <p:ph type="title"/>
          </p:nvPr>
        </p:nvSpPr>
        <p:spPr/>
        <p:txBody>
          <a:bodyPr/>
          <a:lstStyle/>
          <a:p>
            <a:r>
              <a:rPr lang="ru-RU" dirty="0"/>
              <a:t>Определение </a:t>
            </a:r>
            <a:r>
              <a:rPr lang="ru-RU" dirty="0" smtClean="0"/>
              <a:t>сонливости на основе открытости глаз</a:t>
            </a:r>
            <a:endParaRPr lang="ru-RU" dirty="0"/>
          </a:p>
        </p:txBody>
      </p:sp>
      <p:sp>
        <p:nvSpPr>
          <p:cNvPr id="4" name="Номер слайда 3">
            <a:extLst>
              <a:ext uri="{FF2B5EF4-FFF2-40B4-BE49-F238E27FC236}">
                <a16:creationId xmlns:a16="http://schemas.microsoft.com/office/drawing/2014/main" xmlns="" id="{95186938-C37B-44B6-96D3-5243ACF29178}"/>
              </a:ext>
            </a:extLst>
          </p:cNvPr>
          <p:cNvSpPr>
            <a:spLocks noGrp="1"/>
          </p:cNvSpPr>
          <p:nvPr>
            <p:ph type="sldNum" sz="quarter" idx="12"/>
          </p:nvPr>
        </p:nvSpPr>
        <p:spPr/>
        <p:txBody>
          <a:bodyPr/>
          <a:lstStyle/>
          <a:p>
            <a:pPr>
              <a:defRPr/>
            </a:pPr>
            <a:fld id="{E31854B7-EA64-4DF7-9F3B-EDD2BE4CAF1D}" type="slidenum">
              <a:rPr lang="ru-RU" altLang="en-US" smtClean="0"/>
              <a:pPr>
                <a:defRPr/>
              </a:pPr>
              <a:t>12</a:t>
            </a:fld>
            <a:endParaRPr lang="ru-RU" altLang="en-US"/>
          </a:p>
        </p:txBody>
      </p:sp>
      <p:pic>
        <p:nvPicPr>
          <p:cNvPr id="6" name="Рисунок 5">
            <a:extLst>
              <a:ext uri="{FF2B5EF4-FFF2-40B4-BE49-F238E27FC236}">
                <a16:creationId xmlns:a16="http://schemas.microsoft.com/office/drawing/2014/main" xmlns="" id="{BC289A6A-9B25-4310-AA52-AEE3F8A860DD}"/>
              </a:ext>
            </a:extLst>
          </p:cNvPr>
          <p:cNvPicPr>
            <a:picLocks noChangeAspect="1"/>
          </p:cNvPicPr>
          <p:nvPr/>
        </p:nvPicPr>
        <p:blipFill>
          <a:blip r:embed="rId2"/>
          <a:stretch>
            <a:fillRect/>
          </a:stretch>
        </p:blipFill>
        <p:spPr>
          <a:xfrm>
            <a:off x="894086" y="1628800"/>
            <a:ext cx="8208867" cy="5229200"/>
          </a:xfrm>
          <a:prstGeom prst="rect">
            <a:avLst/>
          </a:prstGeom>
        </p:spPr>
      </p:pic>
    </p:spTree>
    <p:extLst>
      <p:ext uri="{BB962C8B-B14F-4D97-AF65-F5344CB8AC3E}">
        <p14:creationId xmlns:p14="http://schemas.microsoft.com/office/powerpoint/2010/main" val="425172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Частота сердечных сокращений</a:t>
            </a:r>
            <a:endParaRPr lang="ru-RU" dirty="0"/>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13</a:t>
            </a:fld>
            <a:endParaRPr lang="ru-RU" altLang="en-US"/>
          </a:p>
        </p:txBody>
      </p:sp>
      <p:pic>
        <p:nvPicPr>
          <p:cNvPr id="5" name="Рисунок 4"/>
          <p:cNvPicPr>
            <a:picLocks noChangeAspect="1"/>
          </p:cNvPicPr>
          <p:nvPr/>
        </p:nvPicPr>
        <p:blipFill>
          <a:blip r:embed="rId2"/>
          <a:stretch>
            <a:fillRect/>
          </a:stretch>
        </p:blipFill>
        <p:spPr>
          <a:xfrm>
            <a:off x="253685" y="1844824"/>
            <a:ext cx="7252702" cy="4340922"/>
          </a:xfrm>
          <a:prstGeom prst="rect">
            <a:avLst/>
          </a:prstGeom>
        </p:spPr>
      </p:pic>
      <p:pic>
        <p:nvPicPr>
          <p:cNvPr id="7" name="Рисунок 6"/>
          <p:cNvPicPr>
            <a:picLocks noChangeAspect="1"/>
          </p:cNvPicPr>
          <p:nvPr/>
        </p:nvPicPr>
        <p:blipFill>
          <a:blip r:embed="rId3"/>
          <a:stretch>
            <a:fillRect/>
          </a:stretch>
        </p:blipFill>
        <p:spPr>
          <a:xfrm>
            <a:off x="7711717" y="4869160"/>
            <a:ext cx="1990724" cy="1548341"/>
          </a:xfrm>
          <a:prstGeom prst="rect">
            <a:avLst/>
          </a:prstGeom>
        </p:spPr>
      </p:pic>
      <p:sp>
        <p:nvSpPr>
          <p:cNvPr id="9" name="TextBox 8"/>
          <p:cNvSpPr txBox="1"/>
          <p:nvPr/>
        </p:nvSpPr>
        <p:spPr>
          <a:xfrm>
            <a:off x="7329264" y="1556792"/>
            <a:ext cx="2502929" cy="923330"/>
          </a:xfrm>
          <a:prstGeom prst="rect">
            <a:avLst/>
          </a:prstGeom>
          <a:noFill/>
        </p:spPr>
        <p:txBody>
          <a:bodyPr wrap="none" rtlCol="0">
            <a:spAutoFit/>
          </a:bodyPr>
          <a:lstStyle/>
          <a:p>
            <a:r>
              <a:rPr lang="en-US" b="1" dirty="0" smtClean="0"/>
              <a:t>Datasets:</a:t>
            </a:r>
            <a:endParaRPr lang="ru-RU" b="1" dirty="0" smtClean="0"/>
          </a:p>
          <a:p>
            <a:pPr marL="285750" indent="-285750">
              <a:buFontTx/>
              <a:buChar char="-"/>
            </a:pPr>
            <a:r>
              <a:rPr lang="en-GB" dirty="0" smtClean="0"/>
              <a:t>V4V </a:t>
            </a:r>
            <a:r>
              <a:rPr lang="en-GB" dirty="0"/>
              <a:t>(Vision for Vitals</a:t>
            </a:r>
            <a:r>
              <a:rPr lang="en-GB" dirty="0" smtClean="0"/>
              <a:t>)</a:t>
            </a:r>
          </a:p>
          <a:p>
            <a:pPr marL="285750" indent="-285750">
              <a:buFontTx/>
              <a:buChar char="-"/>
            </a:pPr>
            <a:r>
              <a:rPr lang="en-GB" dirty="0"/>
              <a:t>LGI-PPGI</a:t>
            </a:r>
            <a:endParaRPr lang="ru-RU" dirty="0"/>
          </a:p>
        </p:txBody>
      </p:sp>
      <p:sp>
        <p:nvSpPr>
          <p:cNvPr id="10" name="TextBox 9"/>
          <p:cNvSpPr txBox="1"/>
          <p:nvPr/>
        </p:nvSpPr>
        <p:spPr>
          <a:xfrm>
            <a:off x="7711717" y="2569877"/>
            <a:ext cx="1639744" cy="369332"/>
          </a:xfrm>
          <a:prstGeom prst="rect">
            <a:avLst/>
          </a:prstGeom>
          <a:noFill/>
        </p:spPr>
        <p:txBody>
          <a:bodyPr wrap="none" rtlCol="0">
            <a:spAutoFit/>
          </a:bodyPr>
          <a:lstStyle/>
          <a:p>
            <a:r>
              <a:rPr lang="en-US" b="1" dirty="0" smtClean="0"/>
              <a:t>Results </a:t>
            </a:r>
            <a:r>
              <a:rPr lang="en-US" b="1" dirty="0"/>
              <a:t>for </a:t>
            </a:r>
            <a:r>
              <a:rPr lang="en-GB" b="1" dirty="0" smtClean="0"/>
              <a:t>V4V</a:t>
            </a:r>
            <a:endParaRPr lang="ru-RU" b="1" dirty="0"/>
          </a:p>
        </p:txBody>
      </p:sp>
      <p:sp>
        <p:nvSpPr>
          <p:cNvPr id="11" name="TextBox 10"/>
          <p:cNvSpPr txBox="1"/>
          <p:nvPr/>
        </p:nvSpPr>
        <p:spPr>
          <a:xfrm>
            <a:off x="7624756" y="4504344"/>
            <a:ext cx="2077685" cy="369332"/>
          </a:xfrm>
          <a:prstGeom prst="rect">
            <a:avLst/>
          </a:prstGeom>
          <a:noFill/>
        </p:spPr>
        <p:txBody>
          <a:bodyPr wrap="none" rtlCol="0">
            <a:spAutoFit/>
          </a:bodyPr>
          <a:lstStyle/>
          <a:p>
            <a:r>
              <a:rPr lang="en-US" b="1" dirty="0" smtClean="0"/>
              <a:t>Results </a:t>
            </a:r>
            <a:r>
              <a:rPr lang="en-US" b="1" dirty="0"/>
              <a:t>for </a:t>
            </a:r>
            <a:r>
              <a:rPr lang="en-GB" b="1" dirty="0"/>
              <a:t>LGI-PPGI</a:t>
            </a:r>
            <a:endParaRPr lang="ru-RU" b="1" dirty="0"/>
          </a:p>
        </p:txBody>
      </p:sp>
      <p:pic>
        <p:nvPicPr>
          <p:cNvPr id="12" name="Рисунок 11"/>
          <p:cNvPicPr>
            <a:picLocks noChangeAspect="1"/>
          </p:cNvPicPr>
          <p:nvPr/>
        </p:nvPicPr>
        <p:blipFill>
          <a:blip r:embed="rId4"/>
          <a:stretch>
            <a:fillRect/>
          </a:stretch>
        </p:blipFill>
        <p:spPr>
          <a:xfrm>
            <a:off x="7549867" y="2982648"/>
            <a:ext cx="2356133" cy="1185667"/>
          </a:xfrm>
          <a:prstGeom prst="rect">
            <a:avLst/>
          </a:prstGeom>
        </p:spPr>
      </p:pic>
    </p:spTree>
    <p:extLst>
      <p:ext uri="{BB962C8B-B14F-4D97-AF65-F5344CB8AC3E}">
        <p14:creationId xmlns:p14="http://schemas.microsoft.com/office/powerpoint/2010/main" val="380715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Кровяное давление</a:t>
            </a:r>
            <a:endParaRPr lang="ru-RU" dirty="0"/>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14</a:t>
            </a:fld>
            <a:endParaRPr lang="ru-RU" altLang="en-US"/>
          </a:p>
        </p:txBody>
      </p:sp>
      <p:pic>
        <p:nvPicPr>
          <p:cNvPr id="5" name="Рисунок 4"/>
          <p:cNvPicPr>
            <a:picLocks noChangeAspect="1"/>
          </p:cNvPicPr>
          <p:nvPr/>
        </p:nvPicPr>
        <p:blipFill>
          <a:blip r:embed="rId2"/>
          <a:stretch>
            <a:fillRect/>
          </a:stretch>
        </p:blipFill>
        <p:spPr>
          <a:xfrm>
            <a:off x="128464" y="1845691"/>
            <a:ext cx="7840695" cy="4515758"/>
          </a:xfrm>
          <a:prstGeom prst="rect">
            <a:avLst/>
          </a:prstGeom>
        </p:spPr>
      </p:pic>
      <p:sp>
        <p:nvSpPr>
          <p:cNvPr id="6" name="TextBox 5"/>
          <p:cNvSpPr txBox="1"/>
          <p:nvPr/>
        </p:nvSpPr>
        <p:spPr>
          <a:xfrm>
            <a:off x="7185248" y="1700808"/>
            <a:ext cx="2502929" cy="923330"/>
          </a:xfrm>
          <a:prstGeom prst="rect">
            <a:avLst/>
          </a:prstGeom>
          <a:noFill/>
        </p:spPr>
        <p:txBody>
          <a:bodyPr wrap="none" rtlCol="0">
            <a:spAutoFit/>
          </a:bodyPr>
          <a:lstStyle/>
          <a:p>
            <a:r>
              <a:rPr lang="en-US" b="1" dirty="0" smtClean="0"/>
              <a:t>Datasets:</a:t>
            </a:r>
            <a:endParaRPr lang="ru-RU" b="1" dirty="0" smtClean="0"/>
          </a:p>
          <a:p>
            <a:pPr marL="285750" indent="-285750">
              <a:buFontTx/>
              <a:buChar char="-"/>
            </a:pPr>
            <a:r>
              <a:rPr lang="en-GB" dirty="0" smtClean="0"/>
              <a:t>V4V </a:t>
            </a:r>
            <a:r>
              <a:rPr lang="en-GB" dirty="0"/>
              <a:t>(Vision for Vitals</a:t>
            </a:r>
            <a:r>
              <a:rPr lang="en-GB" dirty="0" smtClean="0"/>
              <a:t>)</a:t>
            </a:r>
          </a:p>
          <a:p>
            <a:pPr marL="285750" indent="-285750">
              <a:buFontTx/>
              <a:buChar char="-"/>
            </a:pPr>
            <a:r>
              <a:rPr lang="en-GB" dirty="0" err="1" smtClean="0"/>
              <a:t>OperatorEYEVP</a:t>
            </a:r>
            <a:endParaRPr lang="ru-RU" dirty="0"/>
          </a:p>
        </p:txBody>
      </p:sp>
      <p:sp>
        <p:nvSpPr>
          <p:cNvPr id="7" name="TextBox 6"/>
          <p:cNvSpPr txBox="1"/>
          <p:nvPr/>
        </p:nvSpPr>
        <p:spPr>
          <a:xfrm>
            <a:off x="7905328" y="2821373"/>
            <a:ext cx="1611147" cy="923330"/>
          </a:xfrm>
          <a:prstGeom prst="rect">
            <a:avLst/>
          </a:prstGeom>
          <a:noFill/>
        </p:spPr>
        <p:txBody>
          <a:bodyPr wrap="none" rtlCol="0">
            <a:spAutoFit/>
          </a:bodyPr>
          <a:lstStyle/>
          <a:p>
            <a:r>
              <a:rPr lang="en-US" b="1" dirty="0" smtClean="0"/>
              <a:t>Results on </a:t>
            </a:r>
            <a:r>
              <a:rPr lang="en-GB" b="1" dirty="0"/>
              <a:t>V4V</a:t>
            </a:r>
            <a:endParaRPr lang="ru-RU" b="1" dirty="0" smtClean="0"/>
          </a:p>
          <a:p>
            <a:pPr marL="285750" indent="-285750">
              <a:buFontTx/>
              <a:buChar char="-"/>
            </a:pPr>
            <a:r>
              <a:rPr lang="en-GB" dirty="0" smtClean="0"/>
              <a:t>SBP: 87,8%</a:t>
            </a:r>
          </a:p>
          <a:p>
            <a:pPr marL="285750" indent="-285750">
              <a:buFontTx/>
              <a:buChar char="-"/>
            </a:pPr>
            <a:r>
              <a:rPr lang="en-GB" dirty="0" smtClean="0"/>
              <a:t>DBP: 85,2%</a:t>
            </a:r>
            <a:endParaRPr lang="ru-RU" dirty="0"/>
          </a:p>
        </p:txBody>
      </p:sp>
    </p:spTree>
    <p:extLst>
      <p:ext uri="{BB962C8B-B14F-4D97-AF65-F5344CB8AC3E}">
        <p14:creationId xmlns:p14="http://schemas.microsoft.com/office/powerpoint/2010/main" val="167963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xmlns="" id="{57BC14AF-ABD5-4383-B4D3-3694E98FAC93}"/>
              </a:ext>
            </a:extLst>
          </p:cNvPr>
          <p:cNvGrpSpPr/>
          <p:nvPr/>
        </p:nvGrpSpPr>
        <p:grpSpPr>
          <a:xfrm>
            <a:off x="935597" y="1327318"/>
            <a:ext cx="8195303" cy="5230673"/>
            <a:chOff x="1094472" y="1822971"/>
            <a:chExt cx="6503526" cy="4150892"/>
          </a:xfrm>
        </p:grpSpPr>
        <p:sp>
          <p:nvSpPr>
            <p:cNvPr id="10" name="Прямоугольник 9"/>
            <p:cNvSpPr/>
            <p:nvPr/>
          </p:nvSpPr>
          <p:spPr>
            <a:xfrm>
              <a:off x="1481737" y="1923414"/>
              <a:ext cx="6116261" cy="3860006"/>
            </a:xfrm>
            <a:prstGeom prst="rect">
              <a:avLst/>
            </a:prstGeom>
          </p:spPr>
        </p:sp>
        <p:sp>
          <p:nvSpPr>
            <p:cNvPr id="11" name="Прямоугольник 10"/>
            <p:cNvSpPr/>
            <p:nvPr/>
          </p:nvSpPr>
          <p:spPr>
            <a:xfrm>
              <a:off x="3307492" y="3051340"/>
              <a:ext cx="829156" cy="8324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2" name="Прямоугольник 11"/>
            <p:cNvSpPr/>
            <p:nvPr/>
          </p:nvSpPr>
          <p:spPr>
            <a:xfrm>
              <a:off x="1099991" y="3884309"/>
              <a:ext cx="1161163" cy="6850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3" name="Прямоугольник 12"/>
            <p:cNvSpPr/>
            <p:nvPr/>
          </p:nvSpPr>
          <p:spPr>
            <a:xfrm>
              <a:off x="2370431" y="2921062"/>
              <a:ext cx="799298" cy="127283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4" name="Прямоугольник 13"/>
            <p:cNvSpPr/>
            <p:nvPr/>
          </p:nvSpPr>
          <p:spPr>
            <a:xfrm>
              <a:off x="6500844" y="2899928"/>
              <a:ext cx="1092665" cy="189294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5" name="Прямоугольник 14"/>
            <p:cNvSpPr/>
            <p:nvPr/>
          </p:nvSpPr>
          <p:spPr>
            <a:xfrm>
              <a:off x="4176121" y="2411982"/>
              <a:ext cx="2151437" cy="245612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6" name="Прямоугольник 15"/>
            <p:cNvSpPr/>
            <p:nvPr/>
          </p:nvSpPr>
          <p:spPr>
            <a:xfrm>
              <a:off x="4255985" y="3103686"/>
              <a:ext cx="865584"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Сонливость </a:t>
              </a:r>
              <a:r>
                <a:rPr lang="en-US" sz="1050" dirty="0">
                  <a:solidFill>
                    <a:srgbClr val="000000"/>
                  </a:solidFill>
                  <a:latin typeface="Times New Roman" panose="02020603050405020304" pitchFamily="18" charset="0"/>
                  <a:ea typeface="SimSun" panose="02010600030101010101" pitchFamily="2" charset="-122"/>
                </a:rPr>
                <a:t>(</a:t>
              </a:r>
              <a:r>
                <a:rPr lang="ru-RU" sz="1050" dirty="0">
                  <a:solidFill>
                    <a:srgbClr val="000000"/>
                  </a:solidFill>
                  <a:latin typeface="Times New Roman" panose="02020603050405020304" pitchFamily="18" charset="0"/>
                  <a:ea typeface="SimSun" panose="02010600030101010101" pitchFamily="2" charset="-122"/>
                </a:rPr>
                <a:t>изображение</a:t>
              </a:r>
              <a:r>
                <a:rPr lang="en-US" sz="105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17" name="Прямоугольник 16"/>
            <p:cNvSpPr/>
            <p:nvPr/>
          </p:nvSpPr>
          <p:spPr>
            <a:xfrm>
              <a:off x="4255984" y="3483368"/>
              <a:ext cx="865584"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Невнимательность</a:t>
              </a:r>
            </a:p>
          </p:txBody>
        </p:sp>
        <p:sp>
          <p:nvSpPr>
            <p:cNvPr id="18" name="Прямоугольник 17"/>
            <p:cNvSpPr/>
            <p:nvPr/>
          </p:nvSpPr>
          <p:spPr>
            <a:xfrm>
              <a:off x="5445981" y="3103680"/>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Высокий пульс</a:t>
              </a:r>
            </a:p>
          </p:txBody>
        </p:sp>
        <p:sp>
          <p:nvSpPr>
            <p:cNvPr id="19" name="Прямоугольник 18"/>
            <p:cNvSpPr/>
            <p:nvPr/>
          </p:nvSpPr>
          <p:spPr>
            <a:xfrm>
              <a:off x="5445981" y="3852456"/>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Агрессивное вождение</a:t>
              </a:r>
            </a:p>
          </p:txBody>
        </p:sp>
        <p:sp>
          <p:nvSpPr>
            <p:cNvPr id="20" name="Надпись 24"/>
            <p:cNvSpPr txBox="1"/>
            <p:nvPr/>
          </p:nvSpPr>
          <p:spPr>
            <a:xfrm>
              <a:off x="2221656" y="1833149"/>
              <a:ext cx="905450" cy="373856"/>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Параметры</a:t>
              </a:r>
            </a:p>
            <a:p>
              <a:pPr algn="ctr"/>
              <a:r>
                <a:rPr lang="ru-RU" sz="1050" b="1" dirty="0">
                  <a:latin typeface="Times New Roman" panose="02020603050405020304" pitchFamily="18" charset="0"/>
                  <a:ea typeface="SimSun" panose="02010600030101010101" pitchFamily="2" charset="-122"/>
                </a:rPr>
                <a:t>кадра</a:t>
              </a:r>
              <a:endParaRPr lang="ru-RU" sz="1100" dirty="0">
                <a:latin typeface="Times New Roman" panose="02020603050405020304" pitchFamily="18" charset="0"/>
                <a:ea typeface="SimSun" panose="02010600030101010101" pitchFamily="2" charset="-122"/>
              </a:endParaRPr>
            </a:p>
          </p:txBody>
        </p:sp>
        <p:sp>
          <p:nvSpPr>
            <p:cNvPr id="21" name="Надпись 26"/>
            <p:cNvSpPr txBox="1"/>
            <p:nvPr/>
          </p:nvSpPr>
          <p:spPr>
            <a:xfrm>
              <a:off x="5458962" y="1872285"/>
              <a:ext cx="1173229" cy="28282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Офлайн-определяемые</a:t>
              </a:r>
            </a:p>
            <a:p>
              <a:pPr algn="ctr"/>
              <a:r>
                <a:rPr lang="ru-RU" sz="1050" b="1" dirty="0">
                  <a:latin typeface="Times New Roman" panose="02020603050405020304" pitchFamily="18" charset="0"/>
                  <a:ea typeface="SimSun" panose="02010600030101010101" pitchFamily="2" charset="-122"/>
                </a:rPr>
                <a:t>опасные состояния</a:t>
              </a:r>
              <a:endParaRPr lang="ru-RU" sz="1100" dirty="0">
                <a:latin typeface="Times New Roman" panose="02020603050405020304" pitchFamily="18" charset="0"/>
                <a:ea typeface="SimSun" panose="02010600030101010101" pitchFamily="2" charset="-122"/>
              </a:endParaRPr>
            </a:p>
          </p:txBody>
        </p:sp>
        <p:sp>
          <p:nvSpPr>
            <p:cNvPr id="22" name="Прямоугольник 21"/>
            <p:cNvSpPr/>
            <p:nvPr/>
          </p:nvSpPr>
          <p:spPr>
            <a:xfrm>
              <a:off x="5450743" y="4205441"/>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Стресс</a:t>
              </a:r>
              <a:endParaRPr lang="ru-RU" sz="1100" dirty="0">
                <a:latin typeface="Times New Roman" panose="02020603050405020304" pitchFamily="18" charset="0"/>
                <a:ea typeface="SimSun" panose="02010600030101010101" pitchFamily="2" charset="-122"/>
              </a:endParaRPr>
            </a:p>
          </p:txBody>
        </p:sp>
        <p:sp>
          <p:nvSpPr>
            <p:cNvPr id="23" name="Прямоугольник 22"/>
            <p:cNvSpPr/>
            <p:nvPr/>
          </p:nvSpPr>
          <p:spPr>
            <a:xfrm>
              <a:off x="5445981" y="3483368"/>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Алкоголь</a:t>
              </a:r>
              <a:endParaRPr lang="ru-RU" sz="1100" dirty="0">
                <a:latin typeface="Times New Roman" panose="02020603050405020304" pitchFamily="18" charset="0"/>
                <a:ea typeface="SimSun" panose="02010600030101010101" pitchFamily="2" charset="-122"/>
              </a:endParaRPr>
            </a:p>
          </p:txBody>
        </p:sp>
        <p:sp>
          <p:nvSpPr>
            <p:cNvPr id="24" name="Надпись 41"/>
            <p:cNvSpPr txBox="1"/>
            <p:nvPr/>
          </p:nvSpPr>
          <p:spPr>
            <a:xfrm>
              <a:off x="6761781" y="1912257"/>
              <a:ext cx="493882" cy="1838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Эффекты</a:t>
              </a:r>
              <a:endParaRPr lang="ru-RU" sz="1100" dirty="0">
                <a:latin typeface="Times New Roman" panose="02020603050405020304" pitchFamily="18" charset="0"/>
                <a:ea typeface="SimSun" panose="02010600030101010101" pitchFamily="2" charset="-122"/>
              </a:endParaRPr>
            </a:p>
          </p:txBody>
        </p:sp>
        <p:sp>
          <p:nvSpPr>
            <p:cNvPr id="25" name="Прямоугольник 24"/>
            <p:cNvSpPr/>
            <p:nvPr/>
          </p:nvSpPr>
          <p:spPr>
            <a:xfrm>
              <a:off x="6546538" y="3051444"/>
              <a:ext cx="1014479" cy="162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ДТП</a:t>
              </a:r>
              <a:endParaRPr lang="ru-RU" sz="1100" dirty="0">
                <a:latin typeface="Times New Roman" panose="02020603050405020304" pitchFamily="18" charset="0"/>
                <a:ea typeface="SimSun" panose="02010600030101010101" pitchFamily="2" charset="-122"/>
              </a:endParaRPr>
            </a:p>
          </p:txBody>
        </p:sp>
        <p:sp>
          <p:nvSpPr>
            <p:cNvPr id="26" name="Прямоугольник 25"/>
            <p:cNvSpPr/>
            <p:nvPr/>
          </p:nvSpPr>
          <p:spPr>
            <a:xfrm>
              <a:off x="6546538" y="3434423"/>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Влияние на других водителей</a:t>
              </a:r>
            </a:p>
          </p:txBody>
        </p:sp>
        <p:sp>
          <p:nvSpPr>
            <p:cNvPr id="27" name="Прямоугольник 26"/>
            <p:cNvSpPr/>
            <p:nvPr/>
          </p:nvSpPr>
          <p:spPr>
            <a:xfrm>
              <a:off x="6546538" y="3918902"/>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Повреждение дороги</a:t>
              </a:r>
            </a:p>
          </p:txBody>
        </p:sp>
        <p:sp>
          <p:nvSpPr>
            <p:cNvPr id="28" name="Прямоугольник 27"/>
            <p:cNvSpPr/>
            <p:nvPr/>
          </p:nvSpPr>
          <p:spPr>
            <a:xfrm>
              <a:off x="6546538" y="4420467"/>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Не </a:t>
              </a:r>
              <a:r>
                <a:rPr lang="ru-RU" sz="1050" dirty="0" err="1">
                  <a:solidFill>
                    <a:srgbClr val="000000"/>
                  </a:solidFill>
                  <a:latin typeface="Times New Roman" panose="02020603050405020304" pitchFamily="18" charset="0"/>
                  <a:ea typeface="SimSun" panose="02010600030101010101" pitchFamily="2" charset="-122"/>
                </a:rPr>
                <a:t>экологичное</a:t>
              </a:r>
              <a:r>
                <a:rPr lang="ru-RU" sz="1050" dirty="0">
                  <a:solidFill>
                    <a:srgbClr val="000000"/>
                  </a:solidFill>
                  <a:latin typeface="Times New Roman" panose="02020603050405020304" pitchFamily="18" charset="0"/>
                  <a:ea typeface="SimSun" panose="02010600030101010101" pitchFamily="2" charset="-122"/>
                </a:rPr>
                <a:t> вождение</a:t>
              </a:r>
            </a:p>
          </p:txBody>
        </p:sp>
        <p:cxnSp>
          <p:nvCxnSpPr>
            <p:cNvPr id="29" name="Прямая со стрелкой 28"/>
            <p:cNvCxnSpPr>
              <a:stCxn id="36" idx="3"/>
              <a:endCxn id="41" idx="1"/>
            </p:cNvCxnSpPr>
            <p:nvPr/>
          </p:nvCxnSpPr>
          <p:spPr>
            <a:xfrm>
              <a:off x="2217519" y="4699364"/>
              <a:ext cx="207578"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132596" y="1822971"/>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Надпись 71"/>
            <p:cNvSpPr txBox="1"/>
            <p:nvPr/>
          </p:nvSpPr>
          <p:spPr>
            <a:xfrm>
              <a:off x="4249078" y="1864486"/>
              <a:ext cx="974045" cy="288608"/>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Онлайн-определяемые</a:t>
              </a:r>
            </a:p>
            <a:p>
              <a:pPr algn="ctr"/>
              <a:r>
                <a:rPr lang="ru-RU" sz="1050" b="1" dirty="0">
                  <a:latin typeface="Times New Roman" panose="02020603050405020304" pitchFamily="18" charset="0"/>
                  <a:ea typeface="SimSun" panose="02010600030101010101" pitchFamily="2" charset="-122"/>
                </a:rPr>
                <a:t>опасные состояния</a:t>
              </a:r>
              <a:endParaRPr lang="ru-RU" sz="1100" dirty="0">
                <a:latin typeface="Times New Roman" panose="02020603050405020304" pitchFamily="18" charset="0"/>
                <a:ea typeface="SimSun" panose="02010600030101010101" pitchFamily="2" charset="-122"/>
              </a:endParaRPr>
            </a:p>
          </p:txBody>
        </p:sp>
        <p:sp>
          <p:nvSpPr>
            <p:cNvPr id="32" name="Надпись 112"/>
            <p:cNvSpPr txBox="1"/>
            <p:nvPr/>
          </p:nvSpPr>
          <p:spPr>
            <a:xfrm>
              <a:off x="1541385" y="1924183"/>
              <a:ext cx="616756" cy="20288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ru-RU" sz="1050" b="1" dirty="0">
                  <a:latin typeface="Times New Roman" panose="02020603050405020304" pitchFamily="18" charset="0"/>
                  <a:ea typeface="SimSun" panose="02010600030101010101" pitchFamily="2" charset="-122"/>
                </a:rPr>
                <a:t>Данные</a:t>
              </a:r>
              <a:endParaRPr lang="ru-RU" sz="1100" dirty="0">
                <a:latin typeface="Times New Roman" panose="02020603050405020304" pitchFamily="18" charset="0"/>
                <a:ea typeface="SimSun" panose="02010600030101010101" pitchFamily="2" charset="-122"/>
              </a:endParaRPr>
            </a:p>
          </p:txBody>
        </p:sp>
        <p:sp>
          <p:nvSpPr>
            <p:cNvPr id="33" name="Надпись 113"/>
            <p:cNvSpPr txBox="1"/>
            <p:nvPr/>
          </p:nvSpPr>
          <p:spPr>
            <a:xfrm>
              <a:off x="3235588" y="1863346"/>
              <a:ext cx="826940" cy="298827"/>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Визуальные</a:t>
              </a:r>
            </a:p>
            <a:p>
              <a:pPr algn="ctr"/>
              <a:r>
                <a:rPr lang="ru-RU" sz="1050" b="1" dirty="0">
                  <a:latin typeface="Times New Roman" panose="02020603050405020304" pitchFamily="18" charset="0"/>
                  <a:ea typeface="SimSun" panose="02010600030101010101" pitchFamily="2" charset="-122"/>
                </a:rPr>
                <a:t>характеристики</a:t>
              </a:r>
              <a:endParaRPr lang="ru-RU" sz="1100" dirty="0">
                <a:latin typeface="Times New Roman" panose="02020603050405020304" pitchFamily="18" charset="0"/>
                <a:ea typeface="SimSun" panose="02010600030101010101" pitchFamily="2" charset="-122"/>
              </a:endParaRPr>
            </a:p>
          </p:txBody>
        </p:sp>
        <p:sp>
          <p:nvSpPr>
            <p:cNvPr id="35" name="Прямоугольник 34"/>
            <p:cNvSpPr/>
            <p:nvPr/>
          </p:nvSpPr>
          <p:spPr>
            <a:xfrm>
              <a:off x="1099991" y="2959941"/>
              <a:ext cx="1117610"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Кадр с камеры</a:t>
              </a:r>
              <a:endParaRPr lang="ru-RU" sz="1100" dirty="0">
                <a:latin typeface="Times New Roman" panose="02020603050405020304" pitchFamily="18" charset="0"/>
                <a:ea typeface="SimSun" panose="02010600030101010101" pitchFamily="2" charset="-122"/>
              </a:endParaRPr>
            </a:p>
          </p:txBody>
        </p:sp>
        <p:sp>
          <p:nvSpPr>
            <p:cNvPr id="36" name="Прямоугольник 35"/>
            <p:cNvSpPr/>
            <p:nvPr/>
          </p:nvSpPr>
          <p:spPr>
            <a:xfrm>
              <a:off x="1094472" y="4618364"/>
              <a:ext cx="1123047" cy="162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Местоположение</a:t>
              </a:r>
              <a:endParaRPr lang="ru-RU" sz="1100" dirty="0">
                <a:latin typeface="Times New Roman" panose="02020603050405020304" pitchFamily="18" charset="0"/>
                <a:ea typeface="SimSun" panose="02010600030101010101" pitchFamily="2" charset="-122"/>
              </a:endParaRPr>
            </a:p>
          </p:txBody>
        </p:sp>
        <p:sp>
          <p:nvSpPr>
            <p:cNvPr id="37" name="Прямоугольник 36"/>
            <p:cNvSpPr/>
            <p:nvPr/>
          </p:nvSpPr>
          <p:spPr>
            <a:xfrm>
              <a:off x="1094472" y="5545760"/>
              <a:ext cx="1123231" cy="270282"/>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Фрагмент аудио</a:t>
              </a:r>
              <a:endParaRPr lang="ru-RU" sz="1100" dirty="0">
                <a:latin typeface="Times New Roman" panose="02020603050405020304" pitchFamily="18" charset="0"/>
                <a:ea typeface="SimSun" panose="02010600030101010101" pitchFamily="2" charset="-122"/>
              </a:endParaRPr>
            </a:p>
          </p:txBody>
        </p:sp>
        <p:sp>
          <p:nvSpPr>
            <p:cNvPr id="38" name="Прямоугольник 37"/>
            <p:cNvSpPr/>
            <p:nvPr/>
          </p:nvSpPr>
          <p:spPr>
            <a:xfrm>
              <a:off x="1094472" y="4820971"/>
              <a:ext cx="1123231"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Ускорение</a:t>
              </a:r>
              <a:r>
                <a:rPr lang="en-US" sz="1050" dirty="0">
                  <a:solidFill>
                    <a:srgbClr val="000000"/>
                  </a:solidFill>
                  <a:latin typeface="Times New Roman" panose="02020603050405020304" pitchFamily="18" charset="0"/>
                  <a:ea typeface="SimSun" panose="02010600030101010101" pitchFamily="2" charset="-122"/>
                </a:rPr>
                <a:t> </a:t>
              </a:r>
              <a:r>
                <a:rPr lang="en-US" sz="1000" dirty="0">
                  <a:solidFill>
                    <a:srgbClr val="000000"/>
                  </a:solidFill>
                  <a:latin typeface="Times New Roman" panose="02020603050405020304" pitchFamily="18" charset="0"/>
                  <a:ea typeface="SimSun" panose="02010600030101010101" pitchFamily="2" charset="-122"/>
                </a:rPr>
                <a:t>(</a:t>
              </a:r>
              <a:r>
                <a:rPr lang="ru-RU" sz="1000" dirty="0">
                  <a:solidFill>
                    <a:srgbClr val="000000"/>
                  </a:solidFill>
                  <a:latin typeface="Times New Roman" panose="02020603050405020304" pitchFamily="18" charset="0"/>
                  <a:ea typeface="SimSun" panose="02010600030101010101" pitchFamily="2" charset="-122"/>
                </a:rPr>
                <a:t>Акселерометр</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39" name="Прямоугольник 38"/>
            <p:cNvSpPr/>
            <p:nvPr/>
          </p:nvSpPr>
          <p:spPr>
            <a:xfrm>
              <a:off x="1094472" y="5125210"/>
              <a:ext cx="1122952" cy="162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Уровень освещенности</a:t>
              </a:r>
              <a:endParaRPr lang="ru-RU" sz="1100" dirty="0">
                <a:latin typeface="Times New Roman" panose="02020603050405020304" pitchFamily="18" charset="0"/>
                <a:ea typeface="SimSun" panose="02010600030101010101" pitchFamily="2" charset="-122"/>
              </a:endParaRPr>
            </a:p>
          </p:txBody>
        </p:sp>
        <p:sp>
          <p:nvSpPr>
            <p:cNvPr id="40" name="Прямоугольник 39"/>
            <p:cNvSpPr/>
            <p:nvPr/>
          </p:nvSpPr>
          <p:spPr>
            <a:xfrm>
              <a:off x="1154689" y="3923639"/>
              <a:ext cx="1062735" cy="270282"/>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Угол</a:t>
              </a:r>
              <a:r>
                <a:rPr lang="en-US" sz="1050" dirty="0">
                  <a:solidFill>
                    <a:srgbClr val="000000"/>
                  </a:solidFill>
                  <a:latin typeface="Times New Roman" panose="02020603050405020304" pitchFamily="18" charset="0"/>
                  <a:ea typeface="SimSun" panose="02010600030101010101" pitchFamily="2" charset="-122"/>
                </a:rPr>
                <a:t> </a:t>
              </a:r>
              <a:r>
                <a:rPr lang="en-US" sz="1000" dirty="0">
                  <a:solidFill>
                    <a:srgbClr val="000000"/>
                  </a:solidFill>
                  <a:latin typeface="Times New Roman" panose="02020603050405020304" pitchFamily="18" charset="0"/>
                  <a:ea typeface="SimSun" panose="02010600030101010101" pitchFamily="2" charset="-122"/>
                </a:rPr>
                <a:t>(</a:t>
              </a:r>
              <a:r>
                <a:rPr lang="ru-RU" sz="1000" dirty="0">
                  <a:solidFill>
                    <a:srgbClr val="000000"/>
                  </a:solidFill>
                  <a:latin typeface="Times New Roman" panose="02020603050405020304" pitchFamily="18" charset="0"/>
                  <a:ea typeface="SimSun" panose="02010600030101010101" pitchFamily="2" charset="-122"/>
                </a:rPr>
                <a:t>Гироскоп</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41" name="Прямоугольник 40"/>
            <p:cNvSpPr/>
            <p:nvPr/>
          </p:nvSpPr>
          <p:spPr>
            <a:xfrm>
              <a:off x="2425096" y="4618364"/>
              <a:ext cx="676319" cy="162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Скорость</a:t>
              </a:r>
              <a:endParaRPr lang="ru-RU" sz="1100" dirty="0">
                <a:latin typeface="Times New Roman" panose="02020603050405020304" pitchFamily="18" charset="0"/>
                <a:ea typeface="SimSun" panose="02010600030101010101" pitchFamily="2" charset="-122"/>
              </a:endParaRPr>
            </a:p>
          </p:txBody>
        </p:sp>
        <p:sp>
          <p:nvSpPr>
            <p:cNvPr id="42" name="Прямоугольник 41"/>
            <p:cNvSpPr/>
            <p:nvPr/>
          </p:nvSpPr>
          <p:spPr>
            <a:xfrm>
              <a:off x="3370576" y="3103666"/>
              <a:ext cx="676319" cy="1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US" sz="1050" dirty="0">
                  <a:solidFill>
                    <a:srgbClr val="000000"/>
                  </a:solidFill>
                  <a:latin typeface="Times New Roman" panose="02020603050405020304" pitchFamily="18" charset="0"/>
                  <a:ea typeface="SimSun" panose="02010600030101010101" pitchFamily="2" charset="-122"/>
                </a:rPr>
                <a:t>PERCLOS</a:t>
              </a:r>
              <a:endParaRPr lang="ru-RU" sz="1100" dirty="0">
                <a:latin typeface="Times New Roman" panose="02020603050405020304" pitchFamily="18" charset="0"/>
                <a:ea typeface="SimSun" panose="02010600030101010101" pitchFamily="2" charset="-122"/>
              </a:endParaRPr>
            </a:p>
          </p:txBody>
        </p:sp>
        <p:sp>
          <p:nvSpPr>
            <p:cNvPr id="43" name="Прямоугольник 42"/>
            <p:cNvSpPr/>
            <p:nvPr/>
          </p:nvSpPr>
          <p:spPr>
            <a:xfrm>
              <a:off x="2425129" y="3263066"/>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Поворот головы</a:t>
              </a:r>
              <a:endParaRPr lang="ru-RU" sz="1100" dirty="0">
                <a:latin typeface="Times New Roman" panose="02020603050405020304" pitchFamily="18" charset="0"/>
                <a:ea typeface="SimSun" panose="02010600030101010101" pitchFamily="2" charset="-122"/>
              </a:endParaRPr>
            </a:p>
          </p:txBody>
        </p:sp>
        <p:sp>
          <p:nvSpPr>
            <p:cNvPr id="44" name="Прямоугольник 43"/>
            <p:cNvSpPr/>
            <p:nvPr/>
          </p:nvSpPr>
          <p:spPr>
            <a:xfrm>
              <a:off x="2425129" y="3574530"/>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Наклон головы</a:t>
              </a:r>
              <a:endParaRPr lang="ru-RU" sz="1100" dirty="0">
                <a:latin typeface="Times New Roman" panose="02020603050405020304" pitchFamily="18" charset="0"/>
                <a:ea typeface="SimSun" panose="02010600030101010101" pitchFamily="2" charset="-122"/>
              </a:endParaRPr>
            </a:p>
          </p:txBody>
        </p:sp>
        <p:sp>
          <p:nvSpPr>
            <p:cNvPr id="45" name="Прямоугольник 44"/>
            <p:cNvSpPr/>
            <p:nvPr/>
          </p:nvSpPr>
          <p:spPr>
            <a:xfrm>
              <a:off x="2425129" y="3884574"/>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Открытость рта</a:t>
              </a:r>
              <a:endParaRPr lang="ru-RU" sz="1100" dirty="0">
                <a:latin typeface="Times New Roman" panose="02020603050405020304" pitchFamily="18" charset="0"/>
                <a:ea typeface="SimSun" panose="02010600030101010101" pitchFamily="2" charset="-122"/>
              </a:endParaRPr>
            </a:p>
          </p:txBody>
        </p:sp>
        <p:sp>
          <p:nvSpPr>
            <p:cNvPr id="46" name="Прямоугольник 45"/>
            <p:cNvSpPr/>
            <p:nvPr/>
          </p:nvSpPr>
          <p:spPr>
            <a:xfrm>
              <a:off x="1154689" y="4253645"/>
              <a:ext cx="1062768"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Направление</a:t>
              </a:r>
              <a:r>
                <a:rPr lang="en-US" sz="1000" dirty="0">
                  <a:solidFill>
                    <a:srgbClr val="000000"/>
                  </a:solidFill>
                  <a:latin typeface="Times New Roman" panose="02020603050405020304" pitchFamily="18" charset="0"/>
                  <a:ea typeface="SimSun" panose="02010600030101010101" pitchFamily="2" charset="-122"/>
                </a:rPr>
                <a:t> (</a:t>
              </a:r>
              <a:r>
                <a:rPr lang="ru-RU" sz="1000" dirty="0">
                  <a:solidFill>
                    <a:srgbClr val="000000"/>
                  </a:solidFill>
                  <a:latin typeface="Times New Roman" panose="02020603050405020304" pitchFamily="18" charset="0"/>
                  <a:ea typeface="SimSun" panose="02010600030101010101" pitchFamily="2" charset="-122"/>
                </a:rPr>
                <a:t>Магнитометр</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47" name="Прямоугольник 46"/>
            <p:cNvSpPr/>
            <p:nvPr/>
          </p:nvSpPr>
          <p:spPr>
            <a:xfrm>
              <a:off x="3370576" y="3307089"/>
              <a:ext cx="676319" cy="1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Зевота</a:t>
              </a:r>
              <a:endParaRPr lang="ru-RU" sz="1100" dirty="0">
                <a:latin typeface="Times New Roman" panose="02020603050405020304" pitchFamily="18" charset="0"/>
                <a:ea typeface="SimSun" panose="02010600030101010101" pitchFamily="2" charset="-122"/>
              </a:endParaRPr>
            </a:p>
          </p:txBody>
        </p:sp>
        <p:sp>
          <p:nvSpPr>
            <p:cNvPr id="48" name="Прямоугольник 47"/>
            <p:cNvSpPr/>
            <p:nvPr/>
          </p:nvSpPr>
          <p:spPr>
            <a:xfrm>
              <a:off x="2425132" y="2959941"/>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Открытость глаз</a:t>
              </a:r>
              <a:endParaRPr lang="ru-RU" sz="1100" dirty="0">
                <a:latin typeface="Times New Roman" panose="02020603050405020304" pitchFamily="18" charset="0"/>
                <a:ea typeface="SimSun" panose="02010600030101010101" pitchFamily="2" charset="-122"/>
              </a:endParaRPr>
            </a:p>
          </p:txBody>
        </p:sp>
        <p:sp>
          <p:nvSpPr>
            <p:cNvPr id="49" name="Прямоугольник 48"/>
            <p:cNvSpPr/>
            <p:nvPr/>
          </p:nvSpPr>
          <p:spPr>
            <a:xfrm>
              <a:off x="3370576" y="3535014"/>
              <a:ext cx="676319" cy="27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Движения головы</a:t>
              </a:r>
              <a:endParaRPr lang="ru-RU" sz="1100" dirty="0">
                <a:latin typeface="Times New Roman" panose="02020603050405020304" pitchFamily="18" charset="0"/>
                <a:ea typeface="SimSun" panose="02010600030101010101" pitchFamily="2" charset="-122"/>
              </a:endParaRPr>
            </a:p>
          </p:txBody>
        </p:sp>
        <p:sp>
          <p:nvSpPr>
            <p:cNvPr id="50" name="Прямоугольник 49"/>
            <p:cNvSpPr/>
            <p:nvPr/>
          </p:nvSpPr>
          <p:spPr>
            <a:xfrm>
              <a:off x="3396703" y="4443060"/>
              <a:ext cx="676319" cy="27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Маневры ТС</a:t>
              </a:r>
              <a:endParaRPr lang="ru-RU" sz="1100" dirty="0">
                <a:latin typeface="Times New Roman" panose="02020603050405020304" pitchFamily="18" charset="0"/>
                <a:ea typeface="SimSun" panose="02010600030101010101" pitchFamily="2" charset="-122"/>
              </a:endParaRPr>
            </a:p>
          </p:txBody>
        </p:sp>
        <p:sp>
          <p:nvSpPr>
            <p:cNvPr id="51" name="Стрелка вправо 50"/>
            <p:cNvSpPr/>
            <p:nvPr/>
          </p:nvSpPr>
          <p:spPr>
            <a:xfrm>
              <a:off x="6327558" y="3743015"/>
              <a:ext cx="173677" cy="218882"/>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52" name="Прямая соединительная линия 51"/>
            <p:cNvCxnSpPr/>
            <p:nvPr/>
          </p:nvCxnSpPr>
          <p:spPr>
            <a:xfrm>
              <a:off x="6669248" y="1842934"/>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5392692" y="1842934"/>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4113116" y="1832199"/>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2246238" y="1833683"/>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a:off x="2217457" y="3099788"/>
              <a:ext cx="152905"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2425129" y="4254620"/>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Позиция ТС</a:t>
              </a:r>
              <a:endParaRPr lang="ru-RU" sz="1100" dirty="0">
                <a:latin typeface="Times New Roman" panose="02020603050405020304" pitchFamily="18" charset="0"/>
                <a:ea typeface="SimSun" panose="02010600030101010101" pitchFamily="2" charset="-122"/>
              </a:endParaRPr>
            </a:p>
          </p:txBody>
        </p:sp>
        <p:sp>
          <p:nvSpPr>
            <p:cNvPr id="58" name="Прямоугольник 57"/>
            <p:cNvSpPr/>
            <p:nvPr/>
          </p:nvSpPr>
          <p:spPr>
            <a:xfrm>
              <a:off x="2425096" y="5071005"/>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Уровень освещенности</a:t>
              </a:r>
              <a:endParaRPr lang="ru-RU" sz="1100" dirty="0">
                <a:latin typeface="Times New Roman" panose="02020603050405020304" pitchFamily="18" charset="0"/>
                <a:ea typeface="SimSun" panose="02010600030101010101" pitchFamily="2" charset="-122"/>
              </a:endParaRPr>
            </a:p>
          </p:txBody>
        </p:sp>
        <p:cxnSp>
          <p:nvCxnSpPr>
            <p:cNvPr id="59" name="Прямая со стрелкой 58"/>
            <p:cNvCxnSpPr/>
            <p:nvPr/>
          </p:nvCxnSpPr>
          <p:spPr>
            <a:xfrm flipV="1">
              <a:off x="2261154" y="4393521"/>
              <a:ext cx="163976"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58" idx="1"/>
            </p:cNvCxnSpPr>
            <p:nvPr/>
          </p:nvCxnSpPr>
          <p:spPr>
            <a:xfrm>
              <a:off x="2225070" y="5205205"/>
              <a:ext cx="200026" cy="8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3101452" y="4480425"/>
              <a:ext cx="295252"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flipV="1">
              <a:off x="3101452" y="4670610"/>
              <a:ext cx="295252"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63" name="Стрелка вправо 62"/>
            <p:cNvSpPr/>
            <p:nvPr/>
          </p:nvSpPr>
          <p:spPr>
            <a:xfrm>
              <a:off x="3169729" y="3412433"/>
              <a:ext cx="163890" cy="218882"/>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64" name="Прямая со стрелкой 63"/>
            <p:cNvCxnSpPr>
              <a:cxnSpLocks/>
            </p:cNvCxnSpPr>
            <p:nvPr/>
          </p:nvCxnSpPr>
          <p:spPr>
            <a:xfrm>
              <a:off x="4047728" y="3151545"/>
              <a:ext cx="208256"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cxnSpLocks/>
              <a:endCxn id="17" idx="1"/>
            </p:cNvCxnSpPr>
            <p:nvPr/>
          </p:nvCxnSpPr>
          <p:spPr>
            <a:xfrm flipV="1">
              <a:off x="4040363" y="3618368"/>
              <a:ext cx="215621" cy="55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155"/>
            <p:cNvCxnSpPr>
              <a:stCxn id="58" idx="3"/>
              <a:endCxn id="85" idx="2"/>
            </p:cNvCxnSpPr>
            <p:nvPr/>
          </p:nvCxnSpPr>
          <p:spPr>
            <a:xfrm flipV="1">
              <a:off x="3101415" y="4871011"/>
              <a:ext cx="1763788" cy="334994"/>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155"/>
            <p:cNvCxnSpPr>
              <a:stCxn id="38" idx="3"/>
              <a:endCxn id="50" idx="2"/>
            </p:cNvCxnSpPr>
            <p:nvPr/>
          </p:nvCxnSpPr>
          <p:spPr>
            <a:xfrm flipV="1">
              <a:off x="2217703" y="4713060"/>
              <a:ext cx="1517160" cy="242911"/>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68" name="Прямоугольник 67"/>
            <p:cNvSpPr/>
            <p:nvPr/>
          </p:nvSpPr>
          <p:spPr>
            <a:xfrm>
              <a:off x="5205400" y="5181557"/>
              <a:ext cx="322718" cy="21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69" name="Прямоугольник 68"/>
            <p:cNvSpPr/>
            <p:nvPr/>
          </p:nvSpPr>
          <p:spPr>
            <a:xfrm>
              <a:off x="5408959" y="4729595"/>
              <a:ext cx="322718" cy="21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70" name="Прямоугольник 69"/>
            <p:cNvSpPr/>
            <p:nvPr/>
          </p:nvSpPr>
          <p:spPr>
            <a:xfrm>
              <a:off x="2425023" y="2297305"/>
              <a:ext cx="676319" cy="146573"/>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Цвет лба</a:t>
              </a:r>
              <a:endParaRPr lang="ru-RU" sz="1100" dirty="0">
                <a:latin typeface="Times New Roman" panose="02020603050405020304" pitchFamily="18" charset="0"/>
                <a:ea typeface="SimSun" panose="02010600030101010101" pitchFamily="2" charset="-122"/>
              </a:endParaRPr>
            </a:p>
          </p:txBody>
        </p:sp>
        <p:cxnSp>
          <p:nvCxnSpPr>
            <p:cNvPr id="71" name="Прямая со стрелкой 163"/>
            <p:cNvCxnSpPr>
              <a:cxnSpLocks/>
              <a:stCxn id="35" idx="0"/>
              <a:endCxn id="70" idx="1"/>
            </p:cNvCxnSpPr>
            <p:nvPr/>
          </p:nvCxnSpPr>
          <p:spPr>
            <a:xfrm rot="5400000" flipH="1" flipV="1">
              <a:off x="1747236" y="2282153"/>
              <a:ext cx="589349" cy="766227"/>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163"/>
            <p:cNvCxnSpPr>
              <a:cxnSpLocks/>
              <a:stCxn id="70" idx="3"/>
              <a:endCxn id="18" idx="0"/>
            </p:cNvCxnSpPr>
            <p:nvPr/>
          </p:nvCxnSpPr>
          <p:spPr>
            <a:xfrm>
              <a:off x="3101342" y="2370592"/>
              <a:ext cx="2682799" cy="733088"/>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18" idx="2"/>
              <a:endCxn id="23" idx="0"/>
            </p:cNvCxnSpPr>
            <p:nvPr/>
          </p:nvCxnSpPr>
          <p:spPr>
            <a:xfrm>
              <a:off x="5784140" y="3373680"/>
              <a:ext cx="0" cy="109688"/>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a:stCxn id="18" idx="1"/>
              <a:endCxn id="16" idx="3"/>
            </p:cNvCxnSpPr>
            <p:nvPr/>
          </p:nvCxnSpPr>
          <p:spPr>
            <a:xfrm flipH="1">
              <a:off x="5121568" y="3238680"/>
              <a:ext cx="324413" cy="6"/>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163"/>
            <p:cNvCxnSpPr>
              <a:stCxn id="18" idx="3"/>
              <a:endCxn id="19" idx="3"/>
            </p:cNvCxnSpPr>
            <p:nvPr/>
          </p:nvCxnSpPr>
          <p:spPr>
            <a:xfrm>
              <a:off x="6122300" y="3238680"/>
              <a:ext cx="9525" cy="748776"/>
            </a:xfrm>
            <a:prstGeom prst="bentConnector3">
              <a:avLst>
                <a:gd name="adj1" fmla="val 180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163"/>
            <p:cNvCxnSpPr>
              <a:stCxn id="18" idx="3"/>
              <a:endCxn id="22" idx="3"/>
            </p:cNvCxnSpPr>
            <p:nvPr/>
          </p:nvCxnSpPr>
          <p:spPr>
            <a:xfrm>
              <a:off x="6122299" y="3238681"/>
              <a:ext cx="4763" cy="1101761"/>
            </a:xfrm>
            <a:prstGeom prst="bentConnector3">
              <a:avLst>
                <a:gd name="adj1" fmla="val 370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stCxn id="19" idx="0"/>
              <a:endCxn id="23" idx="2"/>
            </p:cNvCxnSpPr>
            <p:nvPr/>
          </p:nvCxnSpPr>
          <p:spPr>
            <a:xfrm flipV="1">
              <a:off x="5784140" y="3753367"/>
              <a:ext cx="0" cy="99089"/>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19" idx="2"/>
              <a:endCxn id="22" idx="0"/>
            </p:cNvCxnSpPr>
            <p:nvPr/>
          </p:nvCxnSpPr>
          <p:spPr>
            <a:xfrm>
              <a:off x="5784140" y="4122457"/>
              <a:ext cx="4763" cy="82985"/>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a:cxnSpLocks/>
              <a:stCxn id="23" idx="1"/>
              <a:endCxn id="17" idx="3"/>
            </p:cNvCxnSpPr>
            <p:nvPr/>
          </p:nvCxnSpPr>
          <p:spPr>
            <a:xfrm flipH="1">
              <a:off x="5121568" y="3618368"/>
              <a:ext cx="324413"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cxnSpLocks/>
              <a:endCxn id="98" idx="1"/>
            </p:cNvCxnSpPr>
            <p:nvPr/>
          </p:nvCxnSpPr>
          <p:spPr>
            <a:xfrm>
              <a:off x="4062528" y="4564364"/>
              <a:ext cx="204233"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81" name="Прямоугольник 80"/>
            <p:cNvSpPr/>
            <p:nvPr/>
          </p:nvSpPr>
          <p:spPr>
            <a:xfrm>
              <a:off x="2425023" y="5388311"/>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Скорость речи</a:t>
              </a:r>
              <a:endParaRPr lang="ru-RU" sz="1100" dirty="0">
                <a:latin typeface="Times New Roman" panose="02020603050405020304" pitchFamily="18" charset="0"/>
                <a:ea typeface="SimSun" panose="02010600030101010101" pitchFamily="2" charset="-122"/>
              </a:endParaRPr>
            </a:p>
          </p:txBody>
        </p:sp>
        <p:sp>
          <p:nvSpPr>
            <p:cNvPr id="82" name="Прямоугольник 81"/>
            <p:cNvSpPr/>
            <p:nvPr/>
          </p:nvSpPr>
          <p:spPr>
            <a:xfrm>
              <a:off x="2425023" y="5703863"/>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Громкость речи</a:t>
              </a:r>
              <a:endParaRPr lang="ru-RU" sz="1100" dirty="0">
                <a:latin typeface="Times New Roman" panose="02020603050405020304" pitchFamily="18" charset="0"/>
                <a:ea typeface="SimSun" panose="02010600030101010101" pitchFamily="2" charset="-122"/>
              </a:endParaRPr>
            </a:p>
          </p:txBody>
        </p:sp>
        <p:cxnSp>
          <p:nvCxnSpPr>
            <p:cNvPr id="83" name="Прямая со стрелкой 120"/>
            <p:cNvCxnSpPr>
              <a:stCxn id="37" idx="3"/>
              <a:endCxn id="81" idx="1"/>
            </p:cNvCxnSpPr>
            <p:nvPr/>
          </p:nvCxnSpPr>
          <p:spPr>
            <a:xfrm flipV="1">
              <a:off x="2217703" y="5523311"/>
              <a:ext cx="207320" cy="157590"/>
            </a:xfrm>
            <a:prstGeom prst="bentConnector3">
              <a:avLst>
                <a:gd name="adj1" fmla="val 5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120"/>
            <p:cNvCxnSpPr>
              <a:stCxn id="37" idx="3"/>
              <a:endCxn id="82" idx="1"/>
            </p:cNvCxnSpPr>
            <p:nvPr/>
          </p:nvCxnSpPr>
          <p:spPr>
            <a:xfrm>
              <a:off x="2217703" y="5680901"/>
              <a:ext cx="207320" cy="157962"/>
            </a:xfrm>
            <a:prstGeom prst="bentConnector3">
              <a:avLst>
                <a:gd name="adj1" fmla="val 5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85" name="Прямоугольник 84"/>
            <p:cNvSpPr/>
            <p:nvPr/>
          </p:nvSpPr>
          <p:spPr>
            <a:xfrm>
              <a:off x="4736100" y="4677793"/>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86" name="Прямоугольник 85"/>
            <p:cNvSpPr/>
            <p:nvPr/>
          </p:nvSpPr>
          <p:spPr>
            <a:xfrm>
              <a:off x="5168057" y="4677719"/>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87" name="Прямоугольник 86"/>
            <p:cNvSpPr/>
            <p:nvPr/>
          </p:nvSpPr>
          <p:spPr>
            <a:xfrm>
              <a:off x="5635319" y="4677909"/>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88" name="Прямая со стрелкой 155"/>
            <p:cNvCxnSpPr>
              <a:stCxn id="81" idx="3"/>
              <a:endCxn id="86" idx="2"/>
            </p:cNvCxnSpPr>
            <p:nvPr/>
          </p:nvCxnSpPr>
          <p:spPr>
            <a:xfrm flipV="1">
              <a:off x="3101342" y="4870937"/>
              <a:ext cx="2195818" cy="652374"/>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155"/>
            <p:cNvCxnSpPr>
              <a:stCxn id="82" idx="3"/>
              <a:endCxn id="87" idx="2"/>
            </p:cNvCxnSpPr>
            <p:nvPr/>
          </p:nvCxnSpPr>
          <p:spPr>
            <a:xfrm flipV="1">
              <a:off x="3101342" y="4871128"/>
              <a:ext cx="2663080" cy="967736"/>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a:cxnSpLocks/>
            </p:cNvCxnSpPr>
            <p:nvPr/>
          </p:nvCxnSpPr>
          <p:spPr>
            <a:xfrm>
              <a:off x="4039614" y="3345083"/>
              <a:ext cx="216370"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91" name="Прямоугольник 90"/>
            <p:cNvSpPr/>
            <p:nvPr/>
          </p:nvSpPr>
          <p:spPr>
            <a:xfrm>
              <a:off x="4290802" y="2811383"/>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Курение</a:t>
              </a:r>
              <a:endParaRPr lang="ru-RU" sz="1100" dirty="0">
                <a:latin typeface="Times New Roman" panose="02020603050405020304" pitchFamily="18" charset="0"/>
                <a:ea typeface="SimSun" panose="02010600030101010101" pitchFamily="2" charset="-122"/>
              </a:endParaRPr>
            </a:p>
          </p:txBody>
        </p:sp>
        <p:cxnSp>
          <p:nvCxnSpPr>
            <p:cNvPr id="92" name="Прямая со стрелкой 163"/>
            <p:cNvCxnSpPr>
              <a:cxnSpLocks/>
              <a:stCxn id="35" idx="0"/>
              <a:endCxn id="97" idx="1"/>
            </p:cNvCxnSpPr>
            <p:nvPr/>
          </p:nvCxnSpPr>
          <p:spPr>
            <a:xfrm rot="5400000" flipH="1" flipV="1">
              <a:off x="2830835" y="1534793"/>
              <a:ext cx="253110" cy="2597188"/>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93" name="Прямоугольник 92">
              <a:extLst>
                <a:ext uri="{FF2B5EF4-FFF2-40B4-BE49-F238E27FC236}">
                  <a16:creationId xmlns:a16="http://schemas.microsoft.com/office/drawing/2014/main" xmlns="" id="{62A9AC5C-A819-4EF1-B72F-187EC640378A}"/>
                </a:ext>
              </a:extLst>
            </p:cNvPr>
            <p:cNvSpPr/>
            <p:nvPr/>
          </p:nvSpPr>
          <p:spPr>
            <a:xfrm>
              <a:off x="4290802" y="2649397"/>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Ремень</a:t>
              </a:r>
              <a:endParaRPr lang="ru-RU" sz="1100" dirty="0">
                <a:latin typeface="Times New Roman" panose="02020603050405020304" pitchFamily="18" charset="0"/>
                <a:ea typeface="SimSun" panose="02010600030101010101" pitchFamily="2" charset="-122"/>
              </a:endParaRPr>
            </a:p>
          </p:txBody>
        </p:sp>
        <p:sp>
          <p:nvSpPr>
            <p:cNvPr id="94" name="Прямоугольник 93">
              <a:extLst>
                <a:ext uri="{FF2B5EF4-FFF2-40B4-BE49-F238E27FC236}">
                  <a16:creationId xmlns:a16="http://schemas.microsoft.com/office/drawing/2014/main" xmlns="" id="{484EBC6A-F1EF-4B68-86B0-FFC55144E160}"/>
                </a:ext>
              </a:extLst>
            </p:cNvPr>
            <p:cNvSpPr/>
            <p:nvPr/>
          </p:nvSpPr>
          <p:spPr>
            <a:xfrm>
              <a:off x="5017886" y="2649397"/>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Телефон</a:t>
              </a:r>
              <a:endParaRPr lang="ru-RU" sz="1100" dirty="0">
                <a:latin typeface="Times New Roman" panose="02020603050405020304" pitchFamily="18" charset="0"/>
                <a:ea typeface="SimSun" panose="02010600030101010101" pitchFamily="2" charset="-122"/>
              </a:endParaRPr>
            </a:p>
          </p:txBody>
        </p:sp>
        <p:sp>
          <p:nvSpPr>
            <p:cNvPr id="95" name="Прямоугольник 94">
              <a:extLst>
                <a:ext uri="{FF2B5EF4-FFF2-40B4-BE49-F238E27FC236}">
                  <a16:creationId xmlns:a16="http://schemas.microsoft.com/office/drawing/2014/main" xmlns="" id="{D5684D62-48BA-4C3F-B6A0-8FC221868363}"/>
                </a:ext>
              </a:extLst>
            </p:cNvPr>
            <p:cNvSpPr/>
            <p:nvPr/>
          </p:nvSpPr>
          <p:spPr>
            <a:xfrm>
              <a:off x="5017886" y="2812299"/>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Прием пищи</a:t>
              </a:r>
              <a:endParaRPr lang="ru-RU" sz="1100" dirty="0">
                <a:latin typeface="Times New Roman" panose="02020603050405020304" pitchFamily="18" charset="0"/>
                <a:ea typeface="SimSun" panose="02010600030101010101" pitchFamily="2" charset="-122"/>
              </a:endParaRPr>
            </a:p>
          </p:txBody>
        </p:sp>
        <p:sp>
          <p:nvSpPr>
            <p:cNvPr id="96" name="Прямоугольник 95">
              <a:extLst>
                <a:ext uri="{FF2B5EF4-FFF2-40B4-BE49-F238E27FC236}">
                  <a16:creationId xmlns:a16="http://schemas.microsoft.com/office/drawing/2014/main" xmlns="" id="{0305384C-7BC7-4E72-BB3C-EC750C8F8CD2}"/>
                </a:ext>
              </a:extLst>
            </p:cNvPr>
            <p:cNvSpPr/>
            <p:nvPr/>
          </p:nvSpPr>
          <p:spPr>
            <a:xfrm>
              <a:off x="4287957" y="2479908"/>
              <a:ext cx="1406248" cy="127825"/>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Проблема с камерой</a:t>
              </a:r>
              <a:endParaRPr lang="ru-RU" sz="1100" dirty="0">
                <a:latin typeface="Times New Roman" panose="02020603050405020304" pitchFamily="18" charset="0"/>
                <a:ea typeface="SimSun" panose="02010600030101010101" pitchFamily="2" charset="-122"/>
              </a:endParaRPr>
            </a:p>
          </p:txBody>
        </p:sp>
        <p:sp>
          <p:nvSpPr>
            <p:cNvPr id="97" name="Прямоугольник 96">
              <a:extLst>
                <a:ext uri="{FF2B5EF4-FFF2-40B4-BE49-F238E27FC236}">
                  <a16:creationId xmlns:a16="http://schemas.microsoft.com/office/drawing/2014/main" xmlns="" id="{12918638-A8D0-415A-91B4-C551318F4218}"/>
                </a:ext>
              </a:extLst>
            </p:cNvPr>
            <p:cNvSpPr/>
            <p:nvPr/>
          </p:nvSpPr>
          <p:spPr>
            <a:xfrm>
              <a:off x="4255984" y="2443266"/>
              <a:ext cx="1475693" cy="527130"/>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98" name="Прямоугольник 97">
              <a:extLst>
                <a:ext uri="{FF2B5EF4-FFF2-40B4-BE49-F238E27FC236}">
                  <a16:creationId xmlns:a16="http://schemas.microsoft.com/office/drawing/2014/main" xmlns="" id="{C33517D7-00BA-4190-9338-44610BF927BA}"/>
                </a:ext>
              </a:extLst>
            </p:cNvPr>
            <p:cNvSpPr/>
            <p:nvPr/>
          </p:nvSpPr>
          <p:spPr>
            <a:xfrm>
              <a:off x="4266761" y="4429364"/>
              <a:ext cx="840382"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Сонливость</a:t>
              </a:r>
            </a:p>
            <a:p>
              <a:pPr algn="ctr"/>
              <a:r>
                <a:rPr lang="en-US" sz="1050" dirty="0">
                  <a:solidFill>
                    <a:srgbClr val="000000"/>
                  </a:solidFill>
                  <a:latin typeface="Times New Roman" panose="02020603050405020304" pitchFamily="18" charset="0"/>
                  <a:ea typeface="SimSun" panose="02010600030101010101" pitchFamily="2" charset="-122"/>
                </a:rPr>
                <a:t>(</a:t>
              </a:r>
              <a:r>
                <a:rPr lang="ru-RU" sz="1050" dirty="0">
                  <a:solidFill>
                    <a:srgbClr val="000000"/>
                  </a:solidFill>
                  <a:latin typeface="Times New Roman" panose="02020603050405020304" pitchFamily="18" charset="0"/>
                  <a:ea typeface="SimSun" panose="02010600030101010101" pitchFamily="2" charset="-122"/>
                </a:rPr>
                <a:t>скорость</a:t>
              </a:r>
              <a:r>
                <a:rPr lang="en-US" sz="105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grpSp>
      <p:sp>
        <p:nvSpPr>
          <p:cNvPr id="2" name="Заголовок 1">
            <a:extLst>
              <a:ext uri="{FF2B5EF4-FFF2-40B4-BE49-F238E27FC236}">
                <a16:creationId xmlns:a16="http://schemas.microsoft.com/office/drawing/2014/main" xmlns="" id="{80A9F94C-9865-40CD-A9BA-C20845A6D712}"/>
              </a:ext>
            </a:extLst>
          </p:cNvPr>
          <p:cNvSpPr>
            <a:spLocks noGrp="1"/>
          </p:cNvSpPr>
          <p:nvPr>
            <p:ph type="title"/>
          </p:nvPr>
        </p:nvSpPr>
        <p:spPr>
          <a:xfrm rot="16200000">
            <a:off x="-1972693" y="3475813"/>
            <a:ext cx="4793131" cy="771745"/>
          </a:xfrm>
        </p:spPr>
        <p:txBody>
          <a:bodyPr/>
          <a:lstStyle/>
          <a:p>
            <a:pPr algn="ctr"/>
            <a:r>
              <a:rPr lang="ru-RU" dirty="0"/>
              <a:t>Определение опасных </a:t>
            </a:r>
            <a:r>
              <a:rPr lang="ru-RU" dirty="0" smtClean="0"/>
              <a:t>состояний на примере водителя ТС</a:t>
            </a:r>
            <a:endParaRPr lang="ru-RU" dirty="0"/>
          </a:p>
        </p:txBody>
      </p:sp>
    </p:spTree>
    <p:extLst>
      <p:ext uri="{BB962C8B-B14F-4D97-AF65-F5344CB8AC3E}">
        <p14:creationId xmlns:p14="http://schemas.microsoft.com/office/powerpoint/2010/main" val="396734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131536"/>
                </a:solidFill>
                <a:latin typeface="Century Gothic" panose="020B0502020202020204" pitchFamily="34" charset="0"/>
              </a:rPr>
              <a:t>Метод построения трехмерного скелета человека и использования оптического </a:t>
            </a:r>
            <a:r>
              <a:rPr lang="ru-RU" dirty="0" smtClean="0">
                <a:solidFill>
                  <a:srgbClr val="131536"/>
                </a:solidFill>
                <a:latin typeface="Century Gothic" panose="020B0502020202020204" pitchFamily="34" charset="0"/>
              </a:rPr>
              <a:t>потока</a:t>
            </a:r>
            <a:endParaRPr lang="ru-RU" dirty="0"/>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16</a:t>
            </a:fld>
            <a:endParaRPr lang="ru-RU" altLang="en-US"/>
          </a:p>
        </p:txBody>
      </p:sp>
      <p:sp>
        <p:nvSpPr>
          <p:cNvPr id="5" name="Content Placeholder 2">
            <a:extLst>
              <a:ext uri="{FF2B5EF4-FFF2-40B4-BE49-F238E27FC236}">
                <a16:creationId xmlns:a16="http://schemas.microsoft.com/office/drawing/2014/main" xmlns="" id="{A1C4CC45-A180-4DFF-9CA9-DDFDDBB8CDDF}"/>
              </a:ext>
            </a:extLst>
          </p:cNvPr>
          <p:cNvSpPr txBox="1">
            <a:spLocks/>
          </p:cNvSpPr>
          <p:nvPr/>
        </p:nvSpPr>
        <p:spPr>
          <a:xfrm>
            <a:off x="128464" y="2609265"/>
            <a:ext cx="2520280" cy="30963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SzPct val="100000"/>
              <a:buFontTx/>
              <a:buBlip>
                <a:blip r:embed="rId2"/>
              </a:buBlip>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ru-RU" sz="1800" b="1" dirty="0" err="1"/>
              <a:t>FasterRCNN</a:t>
            </a:r>
            <a:r>
              <a:rPr lang="ru-RU" sz="1800" dirty="0"/>
              <a:t> – для детектирования человека на первом кадре</a:t>
            </a:r>
          </a:p>
          <a:p>
            <a:pPr>
              <a:buFont typeface="Arial" panose="020B0604020202020204" pitchFamily="34" charset="0"/>
              <a:buChar char="•"/>
            </a:pPr>
            <a:r>
              <a:rPr lang="ru-RU" sz="1800" b="1" dirty="0" err="1"/>
              <a:t>PoseNet</a:t>
            </a:r>
            <a:r>
              <a:rPr lang="ru-RU" sz="1800" dirty="0"/>
              <a:t> – для оценки ключевых точек тела человека</a:t>
            </a:r>
          </a:p>
          <a:p>
            <a:pPr>
              <a:buFont typeface="Arial" panose="020B0604020202020204" pitchFamily="34" charset="0"/>
              <a:buChar char="•"/>
            </a:pPr>
            <a:r>
              <a:rPr lang="ru-RU" sz="1800" b="1" dirty="0" err="1" smtClean="0"/>
              <a:t>SelFlow</a:t>
            </a:r>
            <a:r>
              <a:rPr lang="ru-RU" sz="1800" dirty="0" smtClean="0"/>
              <a:t> </a:t>
            </a:r>
            <a:r>
              <a:rPr lang="ru-RU" sz="1800" dirty="0"/>
              <a:t>–</a:t>
            </a:r>
            <a:r>
              <a:rPr lang="ru-RU" sz="1800" dirty="0" smtClean="0"/>
              <a:t> </a:t>
            </a:r>
            <a:r>
              <a:rPr lang="ru-RU" sz="1800" dirty="0"/>
              <a:t>для построения оптического </a:t>
            </a:r>
            <a:r>
              <a:rPr lang="ru-RU" sz="1800" dirty="0"/>
              <a:t>потока</a:t>
            </a:r>
            <a:endParaRPr lang="ru-RU" sz="1800" dirty="0"/>
          </a:p>
        </p:txBody>
      </p:sp>
      <p:pic>
        <p:nvPicPr>
          <p:cNvPr id="6" name="Picture 14">
            <a:extLst>
              <a:ext uri="{FF2B5EF4-FFF2-40B4-BE49-F238E27FC236}">
                <a16:creationId xmlns:a16="http://schemas.microsoft.com/office/drawing/2014/main" xmlns="" id="{415787B2-BC27-4FD0-BCC5-BCE9F070BA70}"/>
              </a:ext>
            </a:extLst>
          </p:cNvPr>
          <p:cNvPicPr>
            <a:picLocks noChangeAspect="1"/>
          </p:cNvPicPr>
          <p:nvPr/>
        </p:nvPicPr>
        <p:blipFill>
          <a:blip r:embed="rId3"/>
          <a:stretch>
            <a:fillRect/>
          </a:stretch>
        </p:blipFill>
        <p:spPr>
          <a:xfrm>
            <a:off x="5169024" y="2609265"/>
            <a:ext cx="4569752" cy="2939497"/>
          </a:xfrm>
          <a:prstGeom prst="rect">
            <a:avLst/>
          </a:prstGeom>
        </p:spPr>
      </p:pic>
      <p:pic>
        <p:nvPicPr>
          <p:cNvPr id="7" name="Picture 3">
            <a:extLst>
              <a:ext uri="{FF2B5EF4-FFF2-40B4-BE49-F238E27FC236}">
                <a16:creationId xmlns:a16="http://schemas.microsoft.com/office/drawing/2014/main" xmlns="" id="{E811A1E1-F58A-478B-8193-8A423A7B2990}"/>
              </a:ext>
            </a:extLst>
          </p:cNvPr>
          <p:cNvPicPr>
            <a:picLocks noChangeAspect="1"/>
          </p:cNvPicPr>
          <p:nvPr/>
        </p:nvPicPr>
        <p:blipFill>
          <a:blip r:embed="rId4"/>
          <a:stretch>
            <a:fillRect/>
          </a:stretch>
        </p:blipFill>
        <p:spPr>
          <a:xfrm>
            <a:off x="2838002" y="2629178"/>
            <a:ext cx="2435294" cy="2808891"/>
          </a:xfrm>
          <a:prstGeom prst="rect">
            <a:avLst/>
          </a:prstGeom>
        </p:spPr>
      </p:pic>
    </p:spTree>
    <p:extLst>
      <p:ext uri="{BB962C8B-B14F-4D97-AF65-F5344CB8AC3E}">
        <p14:creationId xmlns:p14="http://schemas.microsoft.com/office/powerpoint/2010/main" val="163714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Движения ключевых точек в разных плоскостях</a:t>
            </a:r>
            <a:endParaRPr lang="ru-RU" dirty="0"/>
          </a:p>
        </p:txBody>
      </p:sp>
      <p:sp>
        <p:nvSpPr>
          <p:cNvPr id="6" name="Объект 5"/>
          <p:cNvSpPr>
            <a:spLocks noGrp="1"/>
          </p:cNvSpPr>
          <p:nvPr>
            <p:ph idx="1"/>
          </p:nvPr>
        </p:nvSpPr>
        <p:spPr>
          <a:xfrm>
            <a:off x="200472" y="4221088"/>
            <a:ext cx="9410700" cy="2232248"/>
          </a:xfrm>
        </p:spPr>
        <p:txBody>
          <a:bodyPr>
            <a:normAutofit/>
          </a:bodyPr>
          <a:lstStyle/>
          <a:p>
            <a:r>
              <a:rPr lang="ru-RU" dirty="0" smtClean="0"/>
              <a:t>10 вдохов и выдохов за минуту.</a:t>
            </a:r>
          </a:p>
          <a:p>
            <a:r>
              <a:rPr lang="ru-RU" dirty="0" smtClean="0"/>
              <a:t>Дыхание не стабильное.</a:t>
            </a:r>
          </a:p>
          <a:p>
            <a:r>
              <a:rPr lang="ru-RU" dirty="0" smtClean="0"/>
              <a:t>Дыхание не ритмичное.</a:t>
            </a:r>
            <a:endParaRPr lang="en-US" dirty="0" smtClean="0"/>
          </a:p>
          <a:p>
            <a:pPr marL="0" indent="0">
              <a:buNone/>
            </a:pPr>
            <a:endParaRPr lang="en-GB" sz="1050" dirty="0" smtClean="0"/>
          </a:p>
          <a:p>
            <a:pPr marL="0" indent="0">
              <a:buNone/>
            </a:pPr>
            <a:endParaRPr lang="en-GB" sz="1050" dirty="0"/>
          </a:p>
          <a:p>
            <a:pPr marL="0" indent="0">
              <a:buNone/>
            </a:pPr>
            <a:r>
              <a:rPr lang="en-GB" sz="1050" dirty="0" smtClean="0"/>
              <a:t>Othman </a:t>
            </a:r>
            <a:r>
              <a:rPr lang="en-GB" sz="1050" dirty="0"/>
              <a:t>W., Kashevnik A., Ryabchikov I., Shilov N. Contactless Camera-Based Approach for Driver Respiratory Rate Evaluation in Vehicle Cabin. Proceedings of the 2022 Intelligent Systems Conference (IntelliSys 2022), Amsterdam, The Netherlands, 1-2 September 2022Springer, Cham. 2022. Vol. 2</a:t>
            </a:r>
            <a:r>
              <a:rPr lang="en-GB" sz="1050" dirty="0" smtClean="0"/>
              <a:t>.</a:t>
            </a:r>
          </a:p>
          <a:p>
            <a:pPr marL="0" indent="0">
              <a:buNone/>
            </a:pPr>
            <a:r>
              <a:rPr lang="en-GB" sz="1050" dirty="0"/>
              <a:t>Kashevnik A., Othman W., Ryabchikov I., Shilov N. Estimation of Motion and Respiratory Characteristics during the Meditation Practice Based on Video Analysis. Sensors, MDPI AG, Basel, Switzerland. 2021. Vol. 21(11). P. 1–22.</a:t>
            </a:r>
            <a:endParaRPr lang="ru-RU" sz="1050" dirty="0"/>
          </a:p>
        </p:txBody>
      </p:sp>
      <p:sp>
        <p:nvSpPr>
          <p:cNvPr id="4" name="Номер слайда 3"/>
          <p:cNvSpPr>
            <a:spLocks noGrp="1"/>
          </p:cNvSpPr>
          <p:nvPr>
            <p:ph type="sldNum" sz="quarter" idx="4294967295"/>
          </p:nvPr>
        </p:nvSpPr>
        <p:spPr>
          <a:xfrm>
            <a:off x="8486775" y="6597650"/>
            <a:ext cx="1419225" cy="219075"/>
          </a:xfrm>
          <a:prstGeom prst="rect">
            <a:avLst/>
          </a:prstGeom>
        </p:spPr>
        <p:txBody>
          <a:bodyPr/>
          <a:lstStyle/>
          <a:p>
            <a:pPr>
              <a:defRPr/>
            </a:pPr>
            <a:fld id="{E31854B7-EA64-4DF7-9F3B-EDD2BE4CAF1D}" type="slidenum">
              <a:rPr lang="ru-RU" altLang="en-US" smtClean="0"/>
              <a:pPr>
                <a:defRPr/>
              </a:pPr>
              <a:t>17</a:t>
            </a:fld>
            <a:endParaRPr lang="ru-RU" altLang="en-US"/>
          </a:p>
        </p:txBody>
      </p:sp>
      <p:pic>
        <p:nvPicPr>
          <p:cNvPr id="5" name="Рисунок 4">
            <a:extLst>
              <a:ext uri="{FF2B5EF4-FFF2-40B4-BE49-F238E27FC236}">
                <a16:creationId xmlns:a16="http://schemas.microsoft.com/office/drawing/2014/main" xmlns="" id="{ED9558B9-FCC8-4DD8-AABB-1AD07848C9EC}"/>
              </a:ext>
            </a:extLst>
          </p:cNvPr>
          <p:cNvPicPr>
            <a:picLocks noChangeAspect="1"/>
          </p:cNvPicPr>
          <p:nvPr/>
        </p:nvPicPr>
        <p:blipFill>
          <a:blip r:embed="rId2"/>
          <a:stretch>
            <a:fillRect/>
          </a:stretch>
        </p:blipFill>
        <p:spPr>
          <a:xfrm>
            <a:off x="344488" y="1988840"/>
            <a:ext cx="9137182" cy="2175036"/>
          </a:xfrm>
          <a:prstGeom prst="rect">
            <a:avLst/>
          </a:prstGeom>
        </p:spPr>
      </p:pic>
    </p:spTree>
    <p:extLst>
      <p:ext uri="{BB962C8B-B14F-4D97-AF65-F5344CB8AC3E}">
        <p14:creationId xmlns:p14="http://schemas.microsoft.com/office/powerpoint/2010/main" val="255337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Определение черт личности и проф. способностей человека</a:t>
            </a:r>
            <a:endParaRPr lang="ru-RU" dirty="0"/>
          </a:p>
        </p:txBody>
      </p:sp>
      <p:sp>
        <p:nvSpPr>
          <p:cNvPr id="6" name="Прямоугольник 5"/>
          <p:cNvSpPr/>
          <p:nvPr/>
        </p:nvSpPr>
        <p:spPr>
          <a:xfrm>
            <a:off x="200472" y="6020696"/>
            <a:ext cx="9649072" cy="430887"/>
          </a:xfrm>
          <a:prstGeom prst="rect">
            <a:avLst/>
          </a:prstGeom>
        </p:spPr>
        <p:txBody>
          <a:bodyPr wrap="square">
            <a:spAutoFit/>
          </a:bodyPr>
          <a:lstStyle/>
          <a:p>
            <a:r>
              <a:rPr lang="en-GB" sz="1050" i="1" dirty="0">
                <a:solidFill>
                  <a:srgbClr val="212529"/>
                </a:solidFill>
                <a:latin typeface="-apple-system"/>
              </a:rPr>
              <a:t>Kassab K., Kashevnik A., </a:t>
            </a:r>
            <a:r>
              <a:rPr lang="en-GB" sz="1050" i="1" dirty="0" err="1">
                <a:solidFill>
                  <a:srgbClr val="212529"/>
                </a:solidFill>
                <a:latin typeface="-apple-system"/>
              </a:rPr>
              <a:t>Maiatin</a:t>
            </a:r>
            <a:r>
              <a:rPr lang="en-GB" sz="1050" i="1" dirty="0">
                <a:solidFill>
                  <a:srgbClr val="212529"/>
                </a:solidFill>
                <a:latin typeface="-apple-system"/>
              </a:rPr>
              <a:t> A. Human Sales Ability Estimation Based on Interview Video Analysis. 33rd Conference of Open Innovations Association (FRUCT 33), </a:t>
            </a:r>
            <a:r>
              <a:rPr lang="en-GB" sz="1050" i="1" dirty="0" err="1">
                <a:solidFill>
                  <a:srgbClr val="212529"/>
                </a:solidFill>
                <a:latin typeface="-apple-system"/>
              </a:rPr>
              <a:t>Zilina</a:t>
            </a:r>
            <a:r>
              <a:rPr lang="en-GB" sz="1050" i="1" dirty="0">
                <a:solidFill>
                  <a:srgbClr val="212529"/>
                </a:solidFill>
                <a:latin typeface="-apple-system"/>
              </a:rPr>
              <a:t>, Slovakia, 24-26 May 2023, Conference of Open Innovations Association FRUCT, IEEE. 2023. P. 132–138.</a:t>
            </a:r>
            <a:endParaRPr lang="ru-RU" sz="1050" i="1" dirty="0"/>
          </a:p>
        </p:txBody>
      </p:sp>
      <p:pic>
        <p:nvPicPr>
          <p:cNvPr id="3" name="Рисунок 2"/>
          <p:cNvPicPr>
            <a:picLocks noChangeAspect="1"/>
          </p:cNvPicPr>
          <p:nvPr/>
        </p:nvPicPr>
        <p:blipFill>
          <a:blip r:embed="rId2"/>
          <a:stretch>
            <a:fillRect/>
          </a:stretch>
        </p:blipFill>
        <p:spPr>
          <a:xfrm>
            <a:off x="992560" y="1772816"/>
            <a:ext cx="7467830" cy="4104456"/>
          </a:xfrm>
          <a:prstGeom prst="rect">
            <a:avLst/>
          </a:prstGeom>
        </p:spPr>
      </p:pic>
    </p:spTree>
    <p:extLst>
      <p:ext uri="{BB962C8B-B14F-4D97-AF65-F5344CB8AC3E}">
        <p14:creationId xmlns:p14="http://schemas.microsoft.com/office/powerpoint/2010/main" val="1094760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Проф. Способности на примере менеджера по продажам</a:t>
            </a:r>
            <a:endParaRPr lang="ru-RU" dirty="0"/>
          </a:p>
        </p:txBody>
      </p:sp>
      <p:sp>
        <p:nvSpPr>
          <p:cNvPr id="5" name="Объект 4"/>
          <p:cNvSpPr>
            <a:spLocks noGrp="1"/>
          </p:cNvSpPr>
          <p:nvPr>
            <p:ph idx="1"/>
          </p:nvPr>
        </p:nvSpPr>
        <p:spPr>
          <a:xfrm>
            <a:off x="247650" y="1639341"/>
            <a:ext cx="9410700" cy="3445843"/>
          </a:xfrm>
        </p:spPr>
        <p:txBody>
          <a:bodyPr>
            <a:normAutofit/>
          </a:bodyPr>
          <a:lstStyle/>
          <a:p>
            <a:r>
              <a:rPr lang="ru-RU" b="1" dirty="0" smtClean="0"/>
              <a:t>Реализованные характеристики</a:t>
            </a:r>
          </a:p>
          <a:p>
            <a:pPr lvl="1"/>
            <a:r>
              <a:rPr lang="ru-RU" b="1" dirty="0" smtClean="0"/>
              <a:t>Настойчивость</a:t>
            </a:r>
            <a:r>
              <a:rPr lang="ru-RU" dirty="0"/>
              <a:t>: экстраверсия + </a:t>
            </a:r>
            <a:r>
              <a:rPr lang="ru-RU" dirty="0" err="1"/>
              <a:t>нейротизм</a:t>
            </a:r>
            <a:endParaRPr lang="ru-RU" dirty="0"/>
          </a:p>
          <a:p>
            <a:pPr lvl="1"/>
            <a:r>
              <a:rPr lang="ru-RU" b="1" dirty="0" err="1"/>
              <a:t>Эмпатия</a:t>
            </a:r>
            <a:r>
              <a:rPr lang="ru-RU" dirty="0"/>
              <a:t>: доброжелательность + экстраверсия</a:t>
            </a:r>
          </a:p>
          <a:p>
            <a:pPr lvl="1"/>
            <a:r>
              <a:rPr lang="ru-RU" b="1" dirty="0" smtClean="0"/>
              <a:t>Оптимизм</a:t>
            </a:r>
            <a:r>
              <a:rPr lang="ru-RU" dirty="0"/>
              <a:t>: экстраверсия + </a:t>
            </a:r>
            <a:r>
              <a:rPr lang="ru-RU" dirty="0" err="1"/>
              <a:t>нейротизм</a:t>
            </a:r>
            <a:endParaRPr lang="ru-RU" dirty="0"/>
          </a:p>
          <a:p>
            <a:pPr lvl="1"/>
            <a:r>
              <a:rPr lang="ru-RU" b="1" dirty="0" smtClean="0"/>
              <a:t>Активная </a:t>
            </a:r>
            <a:r>
              <a:rPr lang="ru-RU" b="1" dirty="0"/>
              <a:t>позиция</a:t>
            </a:r>
            <a:r>
              <a:rPr lang="ru-RU" dirty="0"/>
              <a:t>: экстраверсия + открытость к опыту</a:t>
            </a:r>
          </a:p>
          <a:p>
            <a:r>
              <a:rPr lang="ru-RU" dirty="0" smtClean="0"/>
              <a:t>Планы на будущее</a:t>
            </a:r>
          </a:p>
          <a:p>
            <a:pPr lvl="1"/>
            <a:r>
              <a:rPr lang="ru-RU" dirty="0" smtClean="0"/>
              <a:t>Результативность</a:t>
            </a:r>
            <a:endParaRPr lang="ru-RU" dirty="0" smtClean="0"/>
          </a:p>
          <a:p>
            <a:pPr lvl="1"/>
            <a:r>
              <a:rPr lang="ru-RU" dirty="0"/>
              <a:t>Доносить свои </a:t>
            </a:r>
            <a:r>
              <a:rPr lang="ru-RU" dirty="0" smtClean="0"/>
              <a:t>идеи</a:t>
            </a:r>
          </a:p>
          <a:p>
            <a:pPr lvl="1"/>
            <a:r>
              <a:rPr lang="ru-RU" dirty="0"/>
              <a:t>Волевые черты лица: надо отдельно смотреть вне этих </a:t>
            </a:r>
            <a:r>
              <a:rPr lang="ru-RU" dirty="0" smtClean="0"/>
              <a:t>5</a:t>
            </a:r>
          </a:p>
          <a:p>
            <a:pPr lvl="1"/>
            <a:r>
              <a:rPr lang="ru-RU" dirty="0"/>
              <a:t>Спокойный, неспокойный взгляд, бегают или не бегают глаза (фантазирует - смотрит влево вверх, когда говорит о своем опыте вправо вверх)</a:t>
            </a:r>
          </a:p>
          <a:p>
            <a:endParaRPr lang="ru-RU" dirty="0"/>
          </a:p>
          <a:p>
            <a:endParaRPr lang="ru-RU" dirty="0"/>
          </a:p>
        </p:txBody>
      </p:sp>
    </p:spTree>
    <p:extLst>
      <p:ext uri="{BB962C8B-B14F-4D97-AF65-F5344CB8AC3E}">
        <p14:creationId xmlns:p14="http://schemas.microsoft.com/office/powerpoint/2010/main" val="174014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lgn="ctr">
              <a:buNone/>
            </a:pPr>
            <a:endParaRPr lang="ru-RU" sz="8800" dirty="0" smtClean="0"/>
          </a:p>
          <a:p>
            <a:pPr marL="0" indent="0" algn="ctr">
              <a:buNone/>
            </a:pPr>
            <a:r>
              <a:rPr lang="ru-RU" sz="8800" dirty="0" smtClean="0"/>
              <a:t>Актуальность</a:t>
            </a:r>
            <a:r>
              <a:rPr lang="ru-RU" sz="8800" dirty="0"/>
              <a:t>?</a:t>
            </a:r>
          </a:p>
        </p:txBody>
      </p:sp>
    </p:spTree>
    <p:extLst>
      <p:ext uri="{BB962C8B-B14F-4D97-AF65-F5344CB8AC3E}">
        <p14:creationId xmlns:p14="http://schemas.microsoft.com/office/powerpoint/2010/main" val="2648627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28" y="979135"/>
            <a:ext cx="3653089" cy="2304256"/>
          </a:xfrm>
          <a:prstGeom prst="rect">
            <a:avLst/>
          </a:prstGeom>
        </p:spPr>
      </p:pic>
      <p:sp>
        <p:nvSpPr>
          <p:cNvPr id="7170" name="Заголовок 1"/>
          <p:cNvSpPr>
            <a:spLocks noGrp="1" noChangeArrowheads="1"/>
          </p:cNvSpPr>
          <p:nvPr>
            <p:ph type="title"/>
          </p:nvPr>
        </p:nvSpPr>
        <p:spPr>
          <a:xfrm rot="16200000">
            <a:off x="-2321446" y="3595514"/>
            <a:ext cx="4917252" cy="388640"/>
          </a:xfrm>
        </p:spPr>
        <p:txBody>
          <a:bodyPr/>
          <a:lstStyle/>
          <a:p>
            <a:pPr algn="ctr"/>
            <a:r>
              <a:rPr lang="ru-RU" dirty="0" smtClean="0"/>
              <a:t>Реализация прототипа: Система </a:t>
            </a:r>
            <a:r>
              <a:rPr lang="en-US" dirty="0" err="1" smtClean="0"/>
              <a:t>DriveSafely</a:t>
            </a:r>
            <a:endParaRPr lang="ru-RU" altLang="ru-RU" dirty="0"/>
          </a:p>
        </p:txBody>
      </p:sp>
      <p:sp>
        <p:nvSpPr>
          <p:cNvPr id="7171" name="Номер слайда 3"/>
          <p:cNvSpPr>
            <a:spLocks noGrp="1" noChangeArrowheads="1"/>
          </p:cNvSpPr>
          <p:nvPr>
            <p:ph type="sldNum" sz="quarter" idx="4294967295"/>
          </p:nvPr>
        </p:nvSpPr>
        <p:spPr>
          <a:xfrm>
            <a:off x="2232026" y="6597651"/>
            <a:ext cx="5529263" cy="219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fld id="{65C9B3BD-992D-4A6E-8872-5473C9952DAF}" type="slidenum">
              <a:rPr lang="ru-RU" altLang="ru-RU" smtClean="0"/>
              <a:pPr algn="ctr"/>
              <a:t>20</a:t>
            </a:fld>
            <a:endParaRPr lang="ru-RU" altLang="ru-RU"/>
          </a:p>
        </p:txBody>
      </p:sp>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891" y="3136988"/>
            <a:ext cx="6192688" cy="3486639"/>
          </a:xfrm>
          <a:prstGeom prst="rect">
            <a:avLst/>
          </a:prstGeom>
        </p:spPr>
      </p:pic>
      <p:pic>
        <p:nvPicPr>
          <p:cNvPr id="2" name="Рисунок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5008" y="1125538"/>
            <a:ext cx="4139174" cy="2664296"/>
          </a:xfrm>
          <a:prstGeom prst="rect">
            <a:avLst/>
          </a:prstGeom>
        </p:spPr>
      </p:pic>
      <p:sp>
        <p:nvSpPr>
          <p:cNvPr id="4" name="TextBox 3"/>
          <p:cNvSpPr txBox="1"/>
          <p:nvPr/>
        </p:nvSpPr>
        <p:spPr>
          <a:xfrm>
            <a:off x="7112851" y="4793135"/>
            <a:ext cx="1907704" cy="646331"/>
          </a:xfrm>
          <a:prstGeom prst="rect">
            <a:avLst/>
          </a:prstGeom>
          <a:noFill/>
        </p:spPr>
        <p:txBody>
          <a:bodyPr wrap="square" rtlCol="0">
            <a:spAutoFit/>
          </a:bodyPr>
          <a:lstStyle/>
          <a:p>
            <a:pPr algn="ctr"/>
            <a:r>
              <a:rPr lang="en-US" dirty="0"/>
              <a:t>Drowsiness Dangerous State</a:t>
            </a:r>
            <a:endParaRPr lang="ru-RU" dirty="0"/>
          </a:p>
        </p:txBody>
      </p:sp>
      <p:sp>
        <p:nvSpPr>
          <p:cNvPr id="5" name="Скругленная прямоугольная выноска 4"/>
          <p:cNvSpPr/>
          <p:nvPr/>
        </p:nvSpPr>
        <p:spPr>
          <a:xfrm>
            <a:off x="7346623" y="3448775"/>
            <a:ext cx="1440160" cy="500234"/>
          </a:xfrm>
          <a:prstGeom prst="wedgeRoundRectCallout">
            <a:avLst>
              <a:gd name="adj1" fmla="val -128432"/>
              <a:gd name="adj2" fmla="val -168139"/>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Head rotation angle</a:t>
            </a:r>
            <a:endParaRPr lang="ru-RU" sz="1400" dirty="0">
              <a:solidFill>
                <a:schemeClr val="tx1"/>
              </a:solidFill>
            </a:endParaRPr>
          </a:p>
        </p:txBody>
      </p:sp>
      <p:sp>
        <p:nvSpPr>
          <p:cNvPr id="12" name="Скругленная прямоугольная выноска 11"/>
          <p:cNvSpPr/>
          <p:nvPr/>
        </p:nvSpPr>
        <p:spPr>
          <a:xfrm>
            <a:off x="6177136" y="3448775"/>
            <a:ext cx="1080120" cy="500234"/>
          </a:xfrm>
          <a:prstGeom prst="wedgeRoundRectCallout">
            <a:avLst>
              <a:gd name="adj1" fmla="val -71667"/>
              <a:gd name="adj2" fmla="val -156033"/>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Yawns count</a:t>
            </a:r>
            <a:endParaRPr lang="ru-RU" sz="1400" dirty="0">
              <a:solidFill>
                <a:schemeClr val="tx1"/>
              </a:solidFill>
            </a:endParaRPr>
          </a:p>
        </p:txBody>
      </p:sp>
      <p:sp>
        <p:nvSpPr>
          <p:cNvPr id="13" name="Скругленная прямоугольная выноска 12"/>
          <p:cNvSpPr/>
          <p:nvPr/>
        </p:nvSpPr>
        <p:spPr>
          <a:xfrm>
            <a:off x="4232920" y="2382659"/>
            <a:ext cx="1030408" cy="500234"/>
          </a:xfrm>
          <a:prstGeom prst="wedgeRoundRectCallout">
            <a:avLst>
              <a:gd name="adj1" fmla="val 79146"/>
              <a:gd name="adj2" fmla="val 35235"/>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Eye openness </a:t>
            </a:r>
            <a:endParaRPr lang="ru-RU" sz="1400" dirty="0">
              <a:solidFill>
                <a:schemeClr val="tx1"/>
              </a:solidFill>
            </a:endParaRPr>
          </a:p>
        </p:txBody>
      </p:sp>
    </p:spTree>
    <p:extLst>
      <p:ext uri="{BB962C8B-B14F-4D97-AF65-F5344CB8AC3E}">
        <p14:creationId xmlns:p14="http://schemas.microsoft.com/office/powerpoint/2010/main" val="236383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Система мониторинга водителя (2)</a:t>
            </a:r>
          </a:p>
        </p:txBody>
      </p:sp>
      <p:pic>
        <p:nvPicPr>
          <p:cNvPr id="5" name="Показ">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1825" y="1334980"/>
            <a:ext cx="8599488" cy="4837113"/>
          </a:xfrm>
        </p:spPr>
      </p:pic>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21</a:t>
            </a:fld>
            <a:endParaRPr lang="ru-RU" altLang="en-US"/>
          </a:p>
        </p:txBody>
      </p:sp>
    </p:spTree>
    <p:extLst>
      <p:ext uri="{BB962C8B-B14F-4D97-AF65-F5344CB8AC3E}">
        <p14:creationId xmlns:p14="http://schemas.microsoft.com/office/powerpoint/2010/main" val="656062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Прототип системы мониторинга оператора ПК</a:t>
            </a:r>
            <a:endParaRPr lang="ru-RU" dirty="0"/>
          </a:p>
        </p:txBody>
      </p:sp>
      <p:pic>
        <p:nvPicPr>
          <p:cNvPr id="6" name="Без названия">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3999" r="26287" b="51227"/>
          <a:stretch/>
        </p:blipFill>
        <p:spPr>
          <a:xfrm>
            <a:off x="1208584" y="1844824"/>
            <a:ext cx="7700359" cy="4248472"/>
          </a:xfrm>
        </p:spPr>
      </p:pic>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22</a:t>
            </a:fld>
            <a:endParaRPr lang="ru-RU" altLang="en-US"/>
          </a:p>
        </p:txBody>
      </p:sp>
    </p:spTree>
    <p:extLst>
      <p:ext uri="{BB962C8B-B14F-4D97-AF65-F5344CB8AC3E}">
        <p14:creationId xmlns:p14="http://schemas.microsoft.com/office/powerpoint/2010/main" val="2379134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Набор данных</a:t>
            </a:r>
            <a:endParaRPr lang="ru-RU" dirty="0"/>
          </a:p>
        </p:txBody>
      </p:sp>
      <p:pic>
        <p:nvPicPr>
          <p:cNvPr id="4" name="Объект 3"/>
          <p:cNvPicPr>
            <a:picLocks noGrp="1" noChangeAspect="1"/>
          </p:cNvPicPr>
          <p:nvPr>
            <p:ph idx="1"/>
          </p:nvPr>
        </p:nvPicPr>
        <p:blipFill rotWithShape="1">
          <a:blip r:embed="rId2"/>
          <a:srcRect b="10203"/>
          <a:stretch/>
        </p:blipFill>
        <p:spPr>
          <a:xfrm>
            <a:off x="200472" y="1844824"/>
            <a:ext cx="4464496" cy="4332539"/>
          </a:xfrm>
          <a:prstGeom prst="rect">
            <a:avLst/>
          </a:prstGeom>
        </p:spPr>
      </p:pic>
      <p:sp>
        <p:nvSpPr>
          <p:cNvPr id="5" name="Объект 2"/>
          <p:cNvSpPr txBox="1">
            <a:spLocks/>
          </p:cNvSpPr>
          <p:nvPr/>
        </p:nvSpPr>
        <p:spPr>
          <a:xfrm>
            <a:off x="4808984" y="1639341"/>
            <a:ext cx="4849366" cy="4886003"/>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just"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spcBef>
                <a:spcPct val="200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GB" dirty="0">
                <a:latin typeface="+mj-lt"/>
              </a:rPr>
              <a:t>First Impressions V2 (CVPR17</a:t>
            </a:r>
            <a:r>
              <a:rPr lang="en-GB" dirty="0" smtClean="0">
                <a:latin typeface="+mj-lt"/>
              </a:rPr>
              <a:t>)</a:t>
            </a:r>
            <a:endParaRPr lang="ru-RU" dirty="0" smtClean="0">
              <a:latin typeface="+mj-lt"/>
            </a:endParaRPr>
          </a:p>
          <a:p>
            <a:pPr lvl="1" algn="l"/>
            <a:r>
              <a:rPr lang="ru-RU" dirty="0" smtClean="0">
                <a:latin typeface="+mj-lt"/>
              </a:rPr>
              <a:t>10 000 видеозаписей.</a:t>
            </a:r>
          </a:p>
          <a:p>
            <a:pPr lvl="1" algn="l"/>
            <a:r>
              <a:rPr lang="ru-RU" dirty="0" smtClean="0">
                <a:latin typeface="+mj-lt"/>
              </a:rPr>
              <a:t>Средняя продолжительность 15 сек.</a:t>
            </a:r>
          </a:p>
          <a:p>
            <a:pPr lvl="1" algn="l"/>
            <a:r>
              <a:rPr lang="ru-RU" dirty="0" smtClean="0">
                <a:latin typeface="+mj-lt"/>
              </a:rPr>
              <a:t>Средний </a:t>
            </a:r>
            <a:r>
              <a:rPr lang="en-US" dirty="0" smtClean="0">
                <a:latin typeface="+mj-lt"/>
              </a:rPr>
              <a:t>FPS: 30.</a:t>
            </a:r>
            <a:endParaRPr lang="ru-RU" dirty="0" smtClean="0">
              <a:latin typeface="+mj-lt"/>
            </a:endParaRPr>
          </a:p>
          <a:p>
            <a:pPr lvl="1" algn="l"/>
            <a:r>
              <a:rPr lang="ru-RU" dirty="0" smtClean="0">
                <a:latin typeface="+mj-lt"/>
              </a:rPr>
              <a:t>Английский язык.</a:t>
            </a:r>
            <a:endParaRPr lang="en-GB" dirty="0" smtClean="0">
              <a:latin typeface="+mj-lt"/>
            </a:endParaRPr>
          </a:p>
          <a:p>
            <a:pPr algn="l"/>
            <a:r>
              <a:rPr lang="ru-RU" dirty="0" smtClean="0">
                <a:latin typeface="+mj-lt"/>
              </a:rPr>
              <a:t>Собственный набор данных</a:t>
            </a:r>
          </a:p>
          <a:p>
            <a:pPr lvl="1" algn="l"/>
            <a:r>
              <a:rPr lang="ru-RU" dirty="0" smtClean="0">
                <a:latin typeface="+mj-lt"/>
              </a:rPr>
              <a:t>Запись с использованием разработанного сервиса.</a:t>
            </a:r>
          </a:p>
          <a:p>
            <a:pPr lvl="1" algn="l"/>
            <a:r>
              <a:rPr lang="ru-RU" dirty="0">
                <a:latin typeface="+mj-lt"/>
              </a:rPr>
              <a:t>Для </a:t>
            </a:r>
            <a:r>
              <a:rPr lang="en-US" dirty="0">
                <a:latin typeface="+mj-lt"/>
              </a:rPr>
              <a:t>ground truth</a:t>
            </a:r>
            <a:r>
              <a:rPr lang="ru-RU" dirty="0">
                <a:latin typeface="+mj-lt"/>
              </a:rPr>
              <a:t> участники заполняли </a:t>
            </a:r>
            <a:r>
              <a:rPr lang="en-US" dirty="0">
                <a:latin typeface="+mj-lt"/>
              </a:rPr>
              <a:t>International Personality Item Pool 50-item</a:t>
            </a:r>
            <a:r>
              <a:rPr lang="ru-RU" dirty="0">
                <a:latin typeface="+mj-lt"/>
              </a:rPr>
              <a:t> </a:t>
            </a:r>
            <a:r>
              <a:rPr lang="en-US" dirty="0">
                <a:latin typeface="+mj-lt"/>
              </a:rPr>
              <a:t>(IPIP-50)</a:t>
            </a:r>
            <a:r>
              <a:rPr lang="ru-RU" dirty="0" smtClean="0">
                <a:latin typeface="+mj-lt"/>
              </a:rPr>
              <a:t>.</a:t>
            </a:r>
          </a:p>
          <a:p>
            <a:pPr lvl="1" algn="l"/>
            <a:r>
              <a:rPr lang="ru-RU" dirty="0" smtClean="0">
                <a:latin typeface="+mj-lt"/>
              </a:rPr>
              <a:t>Было записано </a:t>
            </a:r>
            <a:r>
              <a:rPr lang="en-US" dirty="0" smtClean="0">
                <a:latin typeface="+mj-lt"/>
              </a:rPr>
              <a:t>112 </a:t>
            </a:r>
            <a:r>
              <a:rPr lang="ru-RU" dirty="0" smtClean="0">
                <a:latin typeface="+mj-lt"/>
              </a:rPr>
              <a:t>видеозаписей от</a:t>
            </a:r>
            <a:r>
              <a:rPr lang="en-US" dirty="0" smtClean="0">
                <a:latin typeface="+mj-lt"/>
              </a:rPr>
              <a:t> </a:t>
            </a:r>
            <a:r>
              <a:rPr lang="en-US" dirty="0">
                <a:latin typeface="+mj-lt"/>
              </a:rPr>
              <a:t>28 </a:t>
            </a:r>
            <a:r>
              <a:rPr lang="ru-RU" dirty="0" smtClean="0">
                <a:latin typeface="+mj-lt"/>
              </a:rPr>
              <a:t>участников.</a:t>
            </a:r>
            <a:endParaRPr lang="ru-RU" dirty="0">
              <a:latin typeface="+mj-lt"/>
            </a:endParaRPr>
          </a:p>
          <a:p>
            <a:pPr lvl="1" algn="l"/>
            <a:endParaRPr lang="ru-RU" dirty="0" smtClean="0">
              <a:latin typeface="+mj-lt"/>
            </a:endParaRPr>
          </a:p>
        </p:txBody>
      </p:sp>
      <p:sp>
        <p:nvSpPr>
          <p:cNvPr id="6" name="Прямоугольник 5"/>
          <p:cNvSpPr/>
          <p:nvPr/>
        </p:nvSpPr>
        <p:spPr>
          <a:xfrm>
            <a:off x="231410" y="6265001"/>
            <a:ext cx="9649072" cy="230832"/>
          </a:xfrm>
          <a:prstGeom prst="rect">
            <a:avLst/>
          </a:prstGeom>
        </p:spPr>
        <p:txBody>
          <a:bodyPr wrap="square">
            <a:spAutoFit/>
          </a:bodyPr>
          <a:lstStyle/>
          <a:p>
            <a:r>
              <a:rPr lang="en-GB" sz="900" i="1" dirty="0">
                <a:solidFill>
                  <a:srgbClr val="212529"/>
                </a:solidFill>
                <a:latin typeface="-apple-system"/>
              </a:rPr>
              <a:t>Kassab K., Kashevnik A., </a:t>
            </a:r>
            <a:r>
              <a:rPr lang="en-GB" sz="900" i="1" dirty="0" err="1">
                <a:solidFill>
                  <a:srgbClr val="212529"/>
                </a:solidFill>
                <a:latin typeface="-apple-system"/>
              </a:rPr>
              <a:t>Maiatin</a:t>
            </a:r>
            <a:r>
              <a:rPr lang="en-GB" sz="900" i="1" dirty="0">
                <a:solidFill>
                  <a:srgbClr val="212529"/>
                </a:solidFill>
                <a:latin typeface="-apple-system"/>
              </a:rPr>
              <a:t> A., Zubok D. VPTD: Human Face Video Dataset for Personality Traits Detection. Data, MDPI AG, Basel, Switzerland. 2023. Vol. 8(7). P. 1–12.</a:t>
            </a:r>
            <a:endParaRPr lang="ru-RU" sz="900" i="1" dirty="0"/>
          </a:p>
        </p:txBody>
      </p:sp>
    </p:spTree>
    <p:extLst>
      <p:ext uri="{BB962C8B-B14F-4D97-AF65-F5344CB8AC3E}">
        <p14:creationId xmlns:p14="http://schemas.microsoft.com/office/powerpoint/2010/main" val="47229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Результаты на собственном наборе данных</a:t>
            </a:r>
            <a:endParaRPr lang="ru-RU" dirty="0"/>
          </a:p>
        </p:txBody>
      </p:sp>
      <p:pic>
        <p:nvPicPr>
          <p:cNvPr id="4" name="Рисунок 3"/>
          <p:cNvPicPr>
            <a:picLocks noChangeAspect="1"/>
          </p:cNvPicPr>
          <p:nvPr/>
        </p:nvPicPr>
        <p:blipFill>
          <a:blip r:embed="rId2"/>
          <a:stretch>
            <a:fillRect/>
          </a:stretch>
        </p:blipFill>
        <p:spPr>
          <a:xfrm>
            <a:off x="992560" y="1844824"/>
            <a:ext cx="7517961" cy="4382403"/>
          </a:xfrm>
          <a:prstGeom prst="rect">
            <a:avLst/>
          </a:prstGeom>
        </p:spPr>
      </p:pic>
    </p:spTree>
    <p:extLst>
      <p:ext uri="{BB962C8B-B14F-4D97-AF65-F5344CB8AC3E}">
        <p14:creationId xmlns:p14="http://schemas.microsoft.com/office/powerpoint/2010/main" val="411088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smtClean="0"/>
          </a:p>
          <a:p>
            <a:pPr marL="0" indent="0" algn="ctr">
              <a:buNone/>
            </a:pPr>
            <a:endParaRPr lang="ru-RU" sz="3600" dirty="0"/>
          </a:p>
          <a:p>
            <a:pPr marL="0" indent="0" algn="ctr">
              <a:buNone/>
            </a:pPr>
            <a:endParaRPr lang="ru-RU" sz="3600" dirty="0" smtClean="0"/>
          </a:p>
          <a:p>
            <a:pPr marL="0" indent="0" algn="ctr">
              <a:buNone/>
            </a:pPr>
            <a:r>
              <a:rPr lang="ru-RU" sz="3600" dirty="0" smtClean="0"/>
              <a:t>Глазодвигательная активность</a:t>
            </a:r>
            <a:endParaRPr lang="ru-RU" sz="3600" dirty="0"/>
          </a:p>
        </p:txBody>
      </p:sp>
    </p:spTree>
    <p:extLst>
      <p:ext uri="{BB962C8B-B14F-4D97-AF65-F5344CB8AC3E}">
        <p14:creationId xmlns:p14="http://schemas.microsoft.com/office/powerpoint/2010/main" val="238367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F09A0D-B6D6-3C79-9A77-60FF7EF2F3A1}"/>
              </a:ext>
            </a:extLst>
          </p:cNvPr>
          <p:cNvSpPr>
            <a:spLocks noGrp="1"/>
          </p:cNvSpPr>
          <p:nvPr>
            <p:ph type="title"/>
          </p:nvPr>
        </p:nvSpPr>
        <p:spPr/>
        <p:txBody>
          <a:bodyPr/>
          <a:lstStyle/>
          <a:p>
            <a:r>
              <a:rPr lang="ru-RU" dirty="0" smtClean="0">
                <a:solidFill>
                  <a:schemeClr val="tx1"/>
                </a:solidFill>
              </a:rPr>
              <a:t>Набор </a:t>
            </a:r>
            <a:r>
              <a:rPr lang="ru-RU" dirty="0" smtClean="0">
                <a:solidFill>
                  <a:schemeClr val="tx1"/>
                </a:solidFill>
              </a:rPr>
              <a:t>данных </a:t>
            </a:r>
            <a:r>
              <a:rPr lang="en-GB" dirty="0" err="1">
                <a:solidFill>
                  <a:schemeClr val="tx1"/>
                </a:solidFill>
              </a:rPr>
              <a:t>OperatorEYEVP</a:t>
            </a:r>
            <a:endParaRPr lang="ru-RU" dirty="0">
              <a:solidFill>
                <a:schemeClr val="tx1"/>
              </a:solidFill>
            </a:endParaRPr>
          </a:p>
        </p:txBody>
      </p:sp>
      <p:pic>
        <p:nvPicPr>
          <p:cNvPr id="11" name="Рисунок 10">
            <a:extLst>
              <a:ext uri="{FF2B5EF4-FFF2-40B4-BE49-F238E27FC236}">
                <a16:creationId xmlns:a16="http://schemas.microsoft.com/office/drawing/2014/main" xmlns="" id="{10AD9DD1-89BE-B043-BFC3-5F2D3D58B4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99"/>
          <a:stretch/>
        </p:blipFill>
        <p:spPr>
          <a:xfrm>
            <a:off x="144879" y="2124185"/>
            <a:ext cx="720668" cy="576064"/>
          </a:xfrm>
          <a:prstGeom prst="rect">
            <a:avLst/>
          </a:prstGeom>
        </p:spPr>
      </p:pic>
      <p:pic>
        <p:nvPicPr>
          <p:cNvPr id="15" name="Рисунок 14">
            <a:extLst>
              <a:ext uri="{FF2B5EF4-FFF2-40B4-BE49-F238E27FC236}">
                <a16:creationId xmlns:a16="http://schemas.microsoft.com/office/drawing/2014/main" xmlns="" id="{E1193F06-0DD6-1EC7-E11A-159DB754C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6858" y="2081575"/>
            <a:ext cx="618674" cy="618674"/>
          </a:xfrm>
          <a:prstGeom prst="rect">
            <a:avLst/>
          </a:prstGeom>
        </p:spPr>
      </p:pic>
      <p:sp>
        <p:nvSpPr>
          <p:cNvPr id="12" name="Прямоугольник 11"/>
          <p:cNvSpPr/>
          <p:nvPr/>
        </p:nvSpPr>
        <p:spPr>
          <a:xfrm>
            <a:off x="865548" y="1980199"/>
            <a:ext cx="2135410" cy="864096"/>
          </a:xfrm>
          <a:prstGeom prst="rect">
            <a:avLst/>
          </a:prstGeom>
          <a:noFill/>
          <a:ln w="19050" cap="flat" cmpd="sng">
            <a:solidFill>
              <a:srgbClr val="000000"/>
            </a:solidFill>
            <a:prstDash val="sysDash"/>
            <a:round/>
            <a:headEnd type="none" w="sm" len="sm"/>
            <a:tailEnd type="none" w="sm" len="sm"/>
          </a:ln>
        </p:spPr>
        <p:txBody>
          <a:bodyPr spcFirstLastPara="1" wrap="square" lIns="91425" tIns="91425" rIns="91425" bIns="91425" anchor="ctr" anchorCtr="0">
            <a:noAutofit/>
          </a:bodyPr>
          <a:lstStyle/>
          <a:p>
            <a:pPr algn="ctr">
              <a:spcAft>
                <a:spcPts val="0"/>
              </a:spcAft>
            </a:pPr>
            <a:r>
              <a:rPr lang="ru-RU" sz="1600" b="1" dirty="0" err="1" smtClean="0">
                <a:effectLst/>
                <a:latin typeface="Times New Roman" panose="02020603050405020304" pitchFamily="18" charset="0"/>
                <a:ea typeface="Times New Roman" panose="02020603050405020304" pitchFamily="18" charset="0"/>
              </a:rPr>
              <a:t>Окулограф</a:t>
            </a:r>
            <a:endParaRPr lang="ru-RU" sz="1600" b="1" dirty="0" smtClean="0">
              <a:effectLst/>
              <a:latin typeface="Times New Roman" panose="02020603050405020304" pitchFamily="18" charset="0"/>
              <a:ea typeface="Times New Roman" panose="02020603050405020304" pitchFamily="18" charset="0"/>
            </a:endParaRPr>
          </a:p>
          <a:p>
            <a:pPr algn="ctr">
              <a:spcAft>
                <a:spcPts val="0"/>
              </a:spcAft>
            </a:pPr>
            <a:r>
              <a:rPr lang="ru-RU" sz="1200" dirty="0" smtClean="0">
                <a:effectLst/>
                <a:latin typeface="Times New Roman" panose="02020603050405020304" pitchFamily="18" charset="0"/>
                <a:ea typeface="Times New Roman" panose="02020603050405020304" pitchFamily="18" charset="0"/>
              </a:rPr>
              <a:t>движение </a:t>
            </a:r>
            <a:r>
              <a:rPr lang="ru-RU" sz="1200" dirty="0">
                <a:effectLst/>
                <a:latin typeface="Times New Roman" panose="02020603050405020304" pitchFamily="18" charset="0"/>
                <a:ea typeface="Times New Roman" panose="02020603050405020304" pitchFamily="18" charset="0"/>
              </a:rPr>
              <a:t>глаз, направление </a:t>
            </a:r>
            <a:r>
              <a:rPr lang="ru-RU" sz="1200" dirty="0" smtClean="0">
                <a:effectLst/>
                <a:latin typeface="Times New Roman" panose="02020603050405020304" pitchFamily="18" charset="0"/>
                <a:ea typeface="Times New Roman" panose="02020603050405020304" pitchFamily="18" charset="0"/>
              </a:rPr>
              <a:t>взгляда</a:t>
            </a:r>
            <a:r>
              <a:rPr lang="ru-RU" sz="1200" dirty="0">
                <a:effectLst/>
                <a:latin typeface="Times New Roman" panose="02020603050405020304" pitchFamily="18" charset="0"/>
                <a:ea typeface="Times New Roman" panose="02020603050405020304" pitchFamily="18" charset="0"/>
              </a:rPr>
              <a:t>, камера </a:t>
            </a:r>
            <a:r>
              <a:rPr lang="ru-RU" sz="1200" dirty="0" smtClean="0">
                <a:effectLst/>
                <a:latin typeface="Times New Roman" panose="02020603050405020304" pitchFamily="18" charset="0"/>
                <a:ea typeface="Times New Roman" panose="02020603050405020304" pitchFamily="18" charset="0"/>
              </a:rPr>
              <a:t>сцены</a:t>
            </a:r>
            <a:endParaRPr lang="ru-RU" dirty="0">
              <a:effectLst/>
              <a:latin typeface="Times New Roman" panose="02020603050405020304" pitchFamily="18" charset="0"/>
              <a:ea typeface="Times New Roman" panose="02020603050405020304" pitchFamily="18" charset="0"/>
            </a:endParaRPr>
          </a:p>
        </p:txBody>
      </p:sp>
      <p:sp>
        <p:nvSpPr>
          <p:cNvPr id="13" name="Прямоугольник 12"/>
          <p:cNvSpPr/>
          <p:nvPr/>
        </p:nvSpPr>
        <p:spPr>
          <a:xfrm>
            <a:off x="5792266" y="1980199"/>
            <a:ext cx="3383343" cy="864036"/>
          </a:xfrm>
          <a:prstGeom prst="rect">
            <a:avLst/>
          </a:prstGeom>
          <a:noFill/>
          <a:ln w="19050" cap="flat" cmpd="sng">
            <a:solidFill>
              <a:srgbClr val="000000"/>
            </a:solidFill>
            <a:prstDash val="sysDash"/>
            <a:round/>
            <a:headEnd type="none" w="sm" len="sm"/>
            <a:tailEnd type="none" w="sm" len="sm"/>
          </a:ln>
        </p:spPr>
        <p:txBody>
          <a:bodyPr spcFirstLastPara="1" wrap="square" lIns="91425" tIns="91425" rIns="91425" bIns="91425" anchor="ctr" anchorCtr="0">
            <a:noAutofit/>
          </a:bodyPr>
          <a:lstStyle/>
          <a:p>
            <a:pPr algn="ctr"/>
            <a:r>
              <a:rPr lang="ru-RU" sz="1600" b="1" dirty="0" smtClean="0">
                <a:latin typeface="Times New Roman" panose="02020603050405020304" pitchFamily="18" charset="0"/>
                <a:ea typeface="Times New Roman" panose="02020603050405020304" pitchFamily="18" charset="0"/>
              </a:rPr>
              <a:t>Камера</a:t>
            </a:r>
          </a:p>
          <a:p>
            <a:pPr algn="ctr"/>
            <a:r>
              <a:rPr lang="ru-RU" sz="1200" dirty="0">
                <a:latin typeface="Times New Roman" panose="02020603050405020304" pitchFamily="18" charset="0"/>
                <a:ea typeface="Times New Roman" panose="02020603050405020304" pitchFamily="18" charset="0"/>
              </a:rPr>
              <a:t>частота </a:t>
            </a:r>
            <a:r>
              <a:rPr lang="ru-RU" sz="1200" dirty="0" smtClean="0">
                <a:latin typeface="Times New Roman" panose="02020603050405020304" pitchFamily="18" charset="0"/>
                <a:ea typeface="Times New Roman" panose="02020603050405020304" pitchFamily="18" charset="0"/>
              </a:rPr>
              <a:t>дыхания, пульс, кровяное давление, насыщенность крови кислородом, </a:t>
            </a:r>
            <a:r>
              <a:rPr lang="ru-RU" sz="1200" dirty="0">
                <a:latin typeface="Times New Roman" panose="02020603050405020304" pitchFamily="18" charset="0"/>
                <a:ea typeface="Times New Roman" panose="02020603050405020304" pitchFamily="18" charset="0"/>
              </a:rPr>
              <a:t>углы поворота и наклона головы, открытость </a:t>
            </a:r>
            <a:r>
              <a:rPr lang="ru-RU" sz="1200" dirty="0" smtClean="0">
                <a:latin typeface="Times New Roman" panose="02020603050405020304" pitchFamily="18" charset="0"/>
                <a:ea typeface="Times New Roman" panose="02020603050405020304" pitchFamily="18" charset="0"/>
              </a:rPr>
              <a:t>глаз, …</a:t>
            </a:r>
            <a:endParaRPr lang="ru-RU" sz="1200" dirty="0">
              <a:latin typeface="Times New Roman" panose="02020603050405020304" pitchFamily="18" charset="0"/>
              <a:ea typeface="Times New Roman" panose="02020603050405020304" pitchFamily="18" charset="0"/>
            </a:endParaRPr>
          </a:p>
        </p:txBody>
      </p:sp>
      <p:sp>
        <p:nvSpPr>
          <p:cNvPr id="14" name="Прямоугольник 13"/>
          <p:cNvSpPr/>
          <p:nvPr/>
        </p:nvSpPr>
        <p:spPr>
          <a:xfrm>
            <a:off x="3576211" y="2060848"/>
            <a:ext cx="1640802" cy="712878"/>
          </a:xfrm>
          <a:prstGeom prst="rect">
            <a:avLst/>
          </a:prstGeom>
          <a:noFill/>
          <a:ln w="19050" cap="flat" cmpd="sng">
            <a:solidFill>
              <a:srgbClr val="000000"/>
            </a:solidFill>
            <a:prstDash val="sysDash"/>
            <a:round/>
            <a:headEnd type="none" w="sm" len="sm"/>
            <a:tailEnd type="none" w="sm" len="sm"/>
          </a:ln>
        </p:spPr>
        <p:txBody>
          <a:bodyPr spcFirstLastPara="1" wrap="square" lIns="91425" tIns="91425" rIns="91425" bIns="91425" anchor="ctr" anchorCtr="0">
            <a:noAutofit/>
          </a:bodyPr>
          <a:lstStyle/>
          <a:p>
            <a:pPr algn="ctr"/>
            <a:r>
              <a:rPr lang="ru-RU" sz="1600" b="1" dirty="0">
                <a:latin typeface="Times New Roman" panose="02020603050405020304" pitchFamily="18" charset="0"/>
                <a:ea typeface="Times New Roman" panose="02020603050405020304" pitchFamily="18" charset="0"/>
              </a:rPr>
              <a:t>Оператор </a:t>
            </a:r>
            <a:r>
              <a:rPr lang="ru-RU" sz="1600" b="1" dirty="0" smtClean="0">
                <a:latin typeface="Times New Roman" panose="02020603050405020304" pitchFamily="18" charset="0"/>
                <a:ea typeface="Times New Roman" panose="02020603050405020304" pitchFamily="18" charset="0"/>
              </a:rPr>
              <a:t>ПК</a:t>
            </a:r>
            <a:r>
              <a:rPr lang="ru-RU" sz="1600" b="1" dirty="0">
                <a:latin typeface="Times New Roman" panose="02020603050405020304" pitchFamily="18" charset="0"/>
                <a:ea typeface="Times New Roman" panose="02020603050405020304" pitchFamily="18" charset="0"/>
              </a:rPr>
              <a:t> </a:t>
            </a:r>
          </a:p>
        </p:txBody>
      </p:sp>
      <p:cxnSp>
        <p:nvCxnSpPr>
          <p:cNvPr id="18" name="Прямая со стрелкой 17"/>
          <p:cNvCxnSpPr>
            <a:stCxn id="12" idx="3"/>
            <a:endCxn id="14" idx="1"/>
          </p:cNvCxnSpPr>
          <p:nvPr/>
        </p:nvCxnSpPr>
        <p:spPr>
          <a:xfrm>
            <a:off x="3000958" y="2412247"/>
            <a:ext cx="575253" cy="5040"/>
          </a:xfrm>
          <a:prstGeom prst="straightConnector1">
            <a:avLst/>
          </a:prstGeom>
          <a:noFill/>
          <a:ln w="12700" cap="flat" cmpd="sng">
            <a:solidFill>
              <a:srgbClr val="000000"/>
            </a:solidFill>
            <a:prstDash val="solid"/>
            <a:round/>
            <a:headEnd type="none" w="med" len="med"/>
            <a:tailEnd type="stealth" w="med" len="med"/>
          </a:ln>
        </p:spPr>
      </p:cxnSp>
      <p:cxnSp>
        <p:nvCxnSpPr>
          <p:cNvPr id="20" name="Прямая со стрелкой 19"/>
          <p:cNvCxnSpPr>
            <a:stCxn id="13" idx="1"/>
            <a:endCxn id="14" idx="3"/>
          </p:cNvCxnSpPr>
          <p:nvPr/>
        </p:nvCxnSpPr>
        <p:spPr>
          <a:xfrm flipH="1">
            <a:off x="5217013" y="2412217"/>
            <a:ext cx="575253" cy="5070"/>
          </a:xfrm>
          <a:prstGeom prst="straightConnector1">
            <a:avLst/>
          </a:prstGeom>
          <a:noFill/>
          <a:ln w="12700" cap="flat" cmpd="sng">
            <a:solidFill>
              <a:srgbClr val="000000"/>
            </a:solidFill>
            <a:prstDash val="solid"/>
            <a:round/>
            <a:headEnd type="none" w="med" len="med"/>
            <a:tailEnd type="stealth" w="med" len="med"/>
          </a:ln>
        </p:spPr>
      </p:cxnSp>
      <p:sp>
        <p:nvSpPr>
          <p:cNvPr id="33" name="Прямоугольник 32"/>
          <p:cNvSpPr/>
          <p:nvPr/>
        </p:nvSpPr>
        <p:spPr>
          <a:xfrm>
            <a:off x="82989" y="6093296"/>
            <a:ext cx="9793462" cy="369332"/>
          </a:xfrm>
          <a:prstGeom prst="rect">
            <a:avLst/>
          </a:prstGeom>
        </p:spPr>
        <p:txBody>
          <a:bodyPr wrap="square">
            <a:spAutoFit/>
          </a:bodyPr>
          <a:lstStyle/>
          <a:p>
            <a:r>
              <a:rPr lang="en-GB" sz="900" i="1" dirty="0" err="1">
                <a:solidFill>
                  <a:srgbClr val="212529"/>
                </a:solidFill>
                <a:latin typeface="-apple-system"/>
              </a:rPr>
              <a:t>Kovalenko</a:t>
            </a:r>
            <a:r>
              <a:rPr lang="en-GB" sz="900" i="1" dirty="0">
                <a:solidFill>
                  <a:srgbClr val="212529"/>
                </a:solidFill>
                <a:latin typeface="-apple-system"/>
              </a:rPr>
              <a:t> S., </a:t>
            </a:r>
            <a:r>
              <a:rPr lang="en-GB" sz="900" i="1" dirty="0" err="1">
                <a:solidFill>
                  <a:srgbClr val="212529"/>
                </a:solidFill>
                <a:latin typeface="-apple-system"/>
              </a:rPr>
              <a:t>Mamonov</a:t>
            </a:r>
            <a:r>
              <a:rPr lang="en-GB" sz="900" i="1" dirty="0">
                <a:solidFill>
                  <a:srgbClr val="212529"/>
                </a:solidFill>
                <a:latin typeface="-apple-system"/>
              </a:rPr>
              <a:t> A., </a:t>
            </a:r>
            <a:r>
              <a:rPr lang="en-GB" sz="900" i="1" dirty="0" err="1">
                <a:solidFill>
                  <a:srgbClr val="212529"/>
                </a:solidFill>
                <a:latin typeface="-apple-system"/>
              </a:rPr>
              <a:t>Kuznetsov</a:t>
            </a:r>
            <a:r>
              <a:rPr lang="en-GB" sz="900" i="1" dirty="0">
                <a:solidFill>
                  <a:srgbClr val="212529"/>
                </a:solidFill>
                <a:latin typeface="-apple-system"/>
              </a:rPr>
              <a:t> V., </a:t>
            </a:r>
            <a:r>
              <a:rPr lang="en-GB" sz="900" i="1" dirty="0" err="1">
                <a:solidFill>
                  <a:srgbClr val="212529"/>
                </a:solidFill>
                <a:latin typeface="-apple-system"/>
              </a:rPr>
              <a:t>Bulygin</a:t>
            </a:r>
            <a:r>
              <a:rPr lang="en-GB" sz="900" i="1" dirty="0">
                <a:solidFill>
                  <a:srgbClr val="212529"/>
                </a:solidFill>
                <a:latin typeface="-apple-system"/>
              </a:rPr>
              <a:t> A., </a:t>
            </a:r>
            <a:r>
              <a:rPr lang="en-GB" sz="900" i="1" dirty="0" err="1">
                <a:solidFill>
                  <a:srgbClr val="212529"/>
                </a:solidFill>
                <a:latin typeface="-apple-system"/>
              </a:rPr>
              <a:t>Shoshina</a:t>
            </a:r>
            <a:r>
              <a:rPr lang="en-GB" sz="900" i="1" dirty="0">
                <a:solidFill>
                  <a:srgbClr val="212529"/>
                </a:solidFill>
                <a:latin typeface="-apple-system"/>
              </a:rPr>
              <a:t> I., </a:t>
            </a:r>
            <a:r>
              <a:rPr lang="en-GB" sz="900" i="1" dirty="0" err="1">
                <a:solidFill>
                  <a:srgbClr val="212529"/>
                </a:solidFill>
                <a:latin typeface="-apple-system"/>
              </a:rPr>
              <a:t>Brak</a:t>
            </a:r>
            <a:r>
              <a:rPr lang="en-GB" sz="900" i="1" dirty="0">
                <a:solidFill>
                  <a:srgbClr val="212529"/>
                </a:solidFill>
                <a:latin typeface="-apple-system"/>
              </a:rPr>
              <a:t> I., Kashevnik A. </a:t>
            </a:r>
            <a:r>
              <a:rPr lang="en-GB" sz="900" b="1" i="1" dirty="0" err="1">
                <a:solidFill>
                  <a:srgbClr val="212529"/>
                </a:solidFill>
                <a:latin typeface="-apple-system"/>
              </a:rPr>
              <a:t>OperatorEYEVP</a:t>
            </a:r>
            <a:r>
              <a:rPr lang="en-GB" sz="900" b="1" i="1" dirty="0">
                <a:solidFill>
                  <a:srgbClr val="212529"/>
                </a:solidFill>
                <a:latin typeface="-apple-system"/>
              </a:rPr>
              <a:t>: Operator Dataset for Fatigue Detection Based on Eye Movements, Heart Rate Data, and Video Information</a:t>
            </a:r>
            <a:r>
              <a:rPr lang="en-GB" sz="900" i="1" dirty="0">
                <a:solidFill>
                  <a:srgbClr val="212529"/>
                </a:solidFill>
                <a:latin typeface="-apple-system"/>
              </a:rPr>
              <a:t>. Smartphones and Wearable Devices for Human </a:t>
            </a:r>
            <a:r>
              <a:rPr lang="en-GB" sz="900" i="1" dirty="0" err="1">
                <a:solidFill>
                  <a:srgbClr val="212529"/>
                </a:solidFill>
                <a:latin typeface="-apple-system"/>
              </a:rPr>
              <a:t>Behavior</a:t>
            </a:r>
            <a:r>
              <a:rPr lang="en-GB" sz="900" i="1" dirty="0">
                <a:solidFill>
                  <a:srgbClr val="212529"/>
                </a:solidFill>
                <a:latin typeface="-apple-system"/>
              </a:rPr>
              <a:t> Monitoring, Sensors, MDPI AG, Basel, Switzerland. 2023. Vol. 23(13). P. 1–35.</a:t>
            </a:r>
            <a:endParaRPr lang="ru-RU" sz="900" i="1" dirty="0"/>
          </a:p>
        </p:txBody>
      </p:sp>
      <p:pic>
        <p:nvPicPr>
          <p:cNvPr id="34" name="Объект 2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2480" y="3127196"/>
            <a:ext cx="4819090" cy="1376883"/>
          </a:xfrm>
        </p:spPr>
      </p:pic>
      <p:sp>
        <p:nvSpPr>
          <p:cNvPr id="35" name="TextBox 34"/>
          <p:cNvSpPr txBox="1"/>
          <p:nvPr/>
        </p:nvSpPr>
        <p:spPr>
          <a:xfrm>
            <a:off x="5297026" y="3251079"/>
            <a:ext cx="4574500" cy="954107"/>
          </a:xfrm>
          <a:prstGeom prst="rect">
            <a:avLst/>
          </a:prstGeom>
          <a:noFill/>
        </p:spPr>
        <p:txBody>
          <a:bodyPr wrap="square" rtlCol="0">
            <a:spAutoFit/>
          </a:bodyPr>
          <a:lstStyle/>
          <a:p>
            <a:r>
              <a:rPr lang="ru-RU" sz="1400" b="1" i="1" dirty="0" smtClean="0"/>
              <a:t>СЗМР</a:t>
            </a:r>
            <a:r>
              <a:rPr lang="ru-RU" sz="1400" i="1" dirty="0" smtClean="0"/>
              <a:t> – сложная зрительно-моторная реакция.</a:t>
            </a:r>
          </a:p>
          <a:p>
            <a:r>
              <a:rPr lang="ru-RU" sz="1400" b="1" i="1" dirty="0" smtClean="0"/>
              <a:t>VAS-F </a:t>
            </a:r>
            <a:r>
              <a:rPr lang="ru-RU" sz="1400" i="1" dirty="0" smtClean="0"/>
              <a:t>– тест </a:t>
            </a:r>
            <a:r>
              <a:rPr lang="ru-RU" sz="1400" i="1" dirty="0" err="1" smtClean="0"/>
              <a:t>насубъективное</a:t>
            </a:r>
            <a:r>
              <a:rPr lang="ru-RU" sz="1400" i="1" dirty="0" smtClean="0"/>
              <a:t> восприятие утомления.</a:t>
            </a:r>
          </a:p>
          <a:p>
            <a:r>
              <a:rPr lang="ru-RU" sz="1400" b="1" i="1" dirty="0" smtClean="0"/>
              <a:t>Кольца </a:t>
            </a:r>
            <a:r>
              <a:rPr lang="ru-RU" sz="1400" b="1" i="1" dirty="0" err="1" smtClean="0"/>
              <a:t>Ландольта</a:t>
            </a:r>
            <a:r>
              <a:rPr lang="ru-RU" sz="1400" i="1" dirty="0" smtClean="0"/>
              <a:t> </a:t>
            </a:r>
            <a:r>
              <a:rPr lang="ru-RU" sz="1400" i="1" dirty="0"/>
              <a:t>– тест, используемый для измерения </a:t>
            </a:r>
            <a:r>
              <a:rPr lang="ru-RU" sz="1400" i="1" dirty="0" smtClean="0"/>
              <a:t>степени работоспособности человека.</a:t>
            </a:r>
            <a:endParaRPr lang="ru-RU" sz="1400" i="1" dirty="0"/>
          </a:p>
        </p:txBody>
      </p:sp>
      <p:sp>
        <p:nvSpPr>
          <p:cNvPr id="38" name="TextBox 37"/>
          <p:cNvSpPr txBox="1"/>
          <p:nvPr/>
        </p:nvSpPr>
        <p:spPr>
          <a:xfrm>
            <a:off x="353489" y="4751550"/>
            <a:ext cx="8822120" cy="954107"/>
          </a:xfrm>
          <a:prstGeom prst="rect">
            <a:avLst/>
          </a:prstGeom>
          <a:noFill/>
        </p:spPr>
        <p:txBody>
          <a:bodyPr wrap="square" rtlCol="0">
            <a:spAutoFit/>
          </a:bodyPr>
          <a:lstStyle/>
          <a:p>
            <a:pPr marL="285750" indent="-285750">
              <a:buFont typeface="Arial" panose="020B0604020202020204" pitchFamily="34" charset="0"/>
              <a:buChar char="•"/>
            </a:pPr>
            <a:r>
              <a:rPr lang="ru-RU" sz="1400" dirty="0" smtClean="0"/>
              <a:t>10+ участников</a:t>
            </a:r>
          </a:p>
          <a:p>
            <a:pPr marL="285750" indent="-285750">
              <a:buFont typeface="Arial" panose="020B0604020202020204" pitchFamily="34" charset="0"/>
              <a:buChar char="•"/>
            </a:pPr>
            <a:r>
              <a:rPr lang="ru-RU" sz="1400" dirty="0" smtClean="0"/>
              <a:t>Более 210 часов записи</a:t>
            </a:r>
          </a:p>
          <a:p>
            <a:pPr marL="285750" indent="-285750">
              <a:buFont typeface="Arial" panose="020B0604020202020204" pitchFamily="34" charset="0"/>
              <a:buChar char="•"/>
            </a:pPr>
            <a:r>
              <a:rPr lang="ru-RU" sz="1400" dirty="0" smtClean="0"/>
              <a:t>Запись в разное время дня</a:t>
            </a:r>
          </a:p>
          <a:p>
            <a:pPr marL="285750" indent="-285750">
              <a:buFont typeface="Arial" panose="020B0604020202020204" pitchFamily="34" charset="0"/>
              <a:buChar char="•"/>
            </a:pPr>
            <a:r>
              <a:rPr lang="ru-RU" sz="1400" dirty="0" smtClean="0"/>
              <a:t>Каждый участник проходил тест на депрессию, </a:t>
            </a:r>
            <a:r>
              <a:rPr lang="ru-RU" sz="1400" dirty="0" err="1" smtClean="0"/>
              <a:t>полезависимость</a:t>
            </a:r>
            <a:r>
              <a:rPr lang="ru-RU" sz="1400" dirty="0" smtClean="0"/>
              <a:t> (</a:t>
            </a:r>
            <a:r>
              <a:rPr lang="ru-RU" sz="1400" dirty="0" err="1" smtClean="0"/>
              <a:t>Готшальд</a:t>
            </a:r>
            <a:r>
              <a:rPr lang="ru-RU" sz="1400" dirty="0" smtClean="0"/>
              <a:t>), ведущую руку и ведущий глаз. </a:t>
            </a:r>
            <a:endParaRPr lang="ru-RU" sz="1400" dirty="0"/>
          </a:p>
        </p:txBody>
      </p:sp>
    </p:spTree>
    <p:extLst>
      <p:ext uri="{BB962C8B-B14F-4D97-AF65-F5344CB8AC3E}">
        <p14:creationId xmlns:p14="http://schemas.microsoft.com/office/powerpoint/2010/main" val="351852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344488" y="2060848"/>
            <a:ext cx="3190240" cy="2571750"/>
          </a:xfrm>
          <a:prstGeom prst="rect">
            <a:avLst/>
          </a:prstGeom>
        </p:spPr>
      </p:pic>
      <p:sp>
        <p:nvSpPr>
          <p:cNvPr id="5" name="TextBox 4"/>
          <p:cNvSpPr txBox="1"/>
          <p:nvPr/>
        </p:nvSpPr>
        <p:spPr>
          <a:xfrm>
            <a:off x="477926" y="1844824"/>
            <a:ext cx="2923364" cy="307777"/>
          </a:xfrm>
          <a:prstGeom prst="rect">
            <a:avLst/>
          </a:prstGeom>
          <a:noFill/>
        </p:spPr>
        <p:txBody>
          <a:bodyPr wrap="none" rtlCol="0">
            <a:spAutoFit/>
          </a:bodyPr>
          <a:lstStyle/>
          <a:p>
            <a:r>
              <a:rPr lang="ru-RU" sz="1400" dirty="0" smtClean="0"/>
              <a:t>Значения </a:t>
            </a:r>
            <a:r>
              <a:rPr lang="en-US" sz="1400" dirty="0" smtClean="0"/>
              <a:t>VAS-F</a:t>
            </a:r>
            <a:r>
              <a:rPr lang="ru-RU" sz="1400" dirty="0" smtClean="0"/>
              <a:t> по всем участникам</a:t>
            </a:r>
            <a:endParaRPr lang="ru-RU" sz="1400" dirty="0"/>
          </a:p>
        </p:txBody>
      </p:sp>
      <p:cxnSp>
        <p:nvCxnSpPr>
          <p:cNvPr id="7" name="Прямая соединительная линия 6"/>
          <p:cNvCxnSpPr/>
          <p:nvPr/>
        </p:nvCxnSpPr>
        <p:spPr>
          <a:xfrm>
            <a:off x="1725610" y="2276872"/>
            <a:ext cx="0" cy="196396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56656" y="3789040"/>
            <a:ext cx="1024063" cy="369332"/>
          </a:xfrm>
          <a:prstGeom prst="rect">
            <a:avLst/>
          </a:prstGeom>
          <a:noFill/>
        </p:spPr>
        <p:txBody>
          <a:bodyPr wrap="none" rtlCol="0">
            <a:spAutoFit/>
          </a:bodyPr>
          <a:lstStyle/>
          <a:p>
            <a:r>
              <a:rPr lang="ru-RU" dirty="0" smtClean="0">
                <a:solidFill>
                  <a:srgbClr val="FF0000"/>
                </a:solidFill>
              </a:rPr>
              <a:t>Утомлен</a:t>
            </a:r>
            <a:endParaRPr lang="ru-RU" dirty="0">
              <a:solidFill>
                <a:srgbClr val="FF0000"/>
              </a:solidFill>
            </a:endParaRPr>
          </a:p>
        </p:txBody>
      </p:sp>
      <p:sp>
        <p:nvSpPr>
          <p:cNvPr id="10" name="TextBox 9"/>
          <p:cNvSpPr txBox="1"/>
          <p:nvPr/>
        </p:nvSpPr>
        <p:spPr>
          <a:xfrm>
            <a:off x="1042243" y="3419708"/>
            <a:ext cx="673582" cy="369332"/>
          </a:xfrm>
          <a:prstGeom prst="rect">
            <a:avLst/>
          </a:prstGeom>
          <a:noFill/>
        </p:spPr>
        <p:txBody>
          <a:bodyPr wrap="none" rtlCol="0">
            <a:spAutoFit/>
          </a:bodyPr>
          <a:lstStyle/>
          <a:p>
            <a:r>
              <a:rPr lang="ru-RU" dirty="0" smtClean="0">
                <a:solidFill>
                  <a:srgbClr val="FF0000"/>
                </a:solidFill>
              </a:rPr>
              <a:t>Бодр</a:t>
            </a:r>
            <a:endParaRPr lang="ru-RU" dirty="0">
              <a:solidFill>
                <a:srgbClr val="FF0000"/>
              </a:solidFill>
            </a:endParaRPr>
          </a:p>
        </p:txBody>
      </p:sp>
      <p:sp>
        <p:nvSpPr>
          <p:cNvPr id="11" name="Прямоугольник 10"/>
          <p:cNvSpPr/>
          <p:nvPr/>
        </p:nvSpPr>
        <p:spPr>
          <a:xfrm>
            <a:off x="3728864" y="2202951"/>
            <a:ext cx="3640735" cy="2031325"/>
          </a:xfrm>
          <a:prstGeom prst="rect">
            <a:avLst/>
          </a:prstGeom>
        </p:spPr>
        <p:txBody>
          <a:bodyPr wrap="square">
            <a:spAutoFit/>
          </a:bodyPr>
          <a:lstStyle/>
          <a:p>
            <a:r>
              <a:rPr lang="ru-RU" dirty="0" smtClean="0">
                <a:latin typeface="+mj-lt"/>
                <a:ea typeface="Times New Roman" panose="02020603050405020304" pitchFamily="18" charset="0"/>
              </a:rPr>
              <a:t>Используемые классификаторы:</a:t>
            </a:r>
          </a:p>
          <a:p>
            <a:pPr marL="285750" indent="-285750">
              <a:buFont typeface="Arial" panose="020B0604020202020204" pitchFamily="34" charset="0"/>
              <a:buChar char="•"/>
            </a:pPr>
            <a:r>
              <a:rPr lang="ru-RU" dirty="0" smtClean="0">
                <a:latin typeface="+mj-lt"/>
                <a:ea typeface="Times New Roman" panose="02020603050405020304" pitchFamily="18" charset="0"/>
              </a:rPr>
              <a:t>случайный лес,</a:t>
            </a:r>
          </a:p>
          <a:p>
            <a:pPr marL="285750" indent="-285750">
              <a:buFont typeface="Arial" panose="020B0604020202020204" pitchFamily="34" charset="0"/>
              <a:buChar char="•"/>
            </a:pPr>
            <a:r>
              <a:rPr lang="ru-RU" dirty="0" smtClean="0">
                <a:latin typeface="+mj-lt"/>
                <a:ea typeface="Times New Roman" panose="02020603050405020304" pitchFamily="18" charset="0"/>
              </a:rPr>
              <a:t>дерево решений,</a:t>
            </a:r>
          </a:p>
          <a:p>
            <a:pPr marL="285750" indent="-285750">
              <a:buFont typeface="Arial" panose="020B0604020202020204" pitchFamily="34" charset="0"/>
              <a:buChar char="•"/>
            </a:pPr>
            <a:r>
              <a:rPr lang="ru-RU" dirty="0" smtClean="0">
                <a:latin typeface="+mj-lt"/>
                <a:ea typeface="Times New Roman" panose="02020603050405020304" pitchFamily="18" charset="0"/>
              </a:rPr>
              <a:t>k-ближайших соседей,</a:t>
            </a:r>
          </a:p>
          <a:p>
            <a:pPr marL="285750" indent="-285750">
              <a:buFont typeface="Arial" panose="020B0604020202020204" pitchFamily="34" charset="0"/>
              <a:buChar char="•"/>
            </a:pPr>
            <a:r>
              <a:rPr lang="ru-RU" dirty="0" smtClean="0">
                <a:latin typeface="+mj-lt"/>
                <a:ea typeface="Times New Roman" panose="02020603050405020304" pitchFamily="18" charset="0"/>
              </a:rPr>
              <a:t>многослойный персептрон,</a:t>
            </a:r>
          </a:p>
          <a:p>
            <a:pPr marL="285750" indent="-285750">
              <a:buFont typeface="Arial" panose="020B0604020202020204" pitchFamily="34" charset="0"/>
              <a:buChar char="•"/>
            </a:pPr>
            <a:r>
              <a:rPr lang="ru-RU" dirty="0" smtClean="0">
                <a:latin typeface="+mj-lt"/>
                <a:ea typeface="Times New Roman" panose="02020603050405020304" pitchFamily="18" charset="0"/>
              </a:rPr>
              <a:t>логистическую регрессию</a:t>
            </a:r>
          </a:p>
          <a:p>
            <a:pPr marL="285750" indent="-285750">
              <a:buFont typeface="Arial" panose="020B0604020202020204" pitchFamily="34" charset="0"/>
              <a:buChar char="•"/>
            </a:pPr>
            <a:r>
              <a:rPr lang="ru-RU" dirty="0" smtClean="0">
                <a:latin typeface="+mj-lt"/>
                <a:ea typeface="Times New Roman" panose="02020603050405020304" pitchFamily="18" charset="0"/>
              </a:rPr>
              <a:t>метод </a:t>
            </a:r>
            <a:r>
              <a:rPr lang="ru-RU" dirty="0">
                <a:latin typeface="+mj-lt"/>
                <a:ea typeface="Times New Roman" panose="02020603050405020304" pitchFamily="18" charset="0"/>
              </a:rPr>
              <a:t>опорных </a:t>
            </a:r>
            <a:r>
              <a:rPr lang="ru-RU" dirty="0" smtClean="0">
                <a:latin typeface="+mj-lt"/>
                <a:ea typeface="Times New Roman" panose="02020603050405020304" pitchFamily="18" charset="0"/>
              </a:rPr>
              <a:t>векторов.</a:t>
            </a:r>
            <a:endParaRPr lang="ru-RU" dirty="0">
              <a:latin typeface="+mj-lt"/>
            </a:endParaRPr>
          </a:p>
        </p:txBody>
      </p:sp>
      <p:pic>
        <p:nvPicPr>
          <p:cNvPr id="12" name="Рисунок 11"/>
          <p:cNvPicPr/>
          <p:nvPr/>
        </p:nvPicPr>
        <p:blipFill rotWithShape="1">
          <a:blip r:embed="rId3">
            <a:extLst>
              <a:ext uri="{28A0092B-C50C-407E-A947-70E740481C1C}">
                <a14:useLocalDpi xmlns:a14="http://schemas.microsoft.com/office/drawing/2010/main" val="0"/>
              </a:ext>
            </a:extLst>
          </a:blip>
          <a:srcRect t="12860"/>
          <a:stretch/>
        </p:blipFill>
        <p:spPr>
          <a:xfrm>
            <a:off x="323878" y="4632598"/>
            <a:ext cx="9308795" cy="1636439"/>
          </a:xfrm>
          <a:prstGeom prst="rect">
            <a:avLst/>
          </a:prstGeom>
        </p:spPr>
      </p:pic>
    </p:spTree>
    <p:extLst>
      <p:ext uri="{BB962C8B-B14F-4D97-AF65-F5344CB8AC3E}">
        <p14:creationId xmlns:p14="http://schemas.microsoft.com/office/powerpoint/2010/main" val="3355683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Результаты прогнозирования утомления</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554587485"/>
              </p:ext>
            </p:extLst>
          </p:nvPr>
        </p:nvGraphicFramePr>
        <p:xfrm>
          <a:off x="488504" y="1916832"/>
          <a:ext cx="9000998" cy="2542540"/>
        </p:xfrm>
        <a:graphic>
          <a:graphicData uri="http://schemas.openxmlformats.org/drawingml/2006/table">
            <a:tbl>
              <a:tblPr firstRow="1" firstCol="1">
                <a:tableStyleId>{F5AB1C69-6EDB-4FF4-983F-18BD219EF322}</a:tableStyleId>
              </a:tblPr>
              <a:tblGrid>
                <a:gridCol w="1215875"/>
                <a:gridCol w="1329262"/>
                <a:gridCol w="1312749"/>
                <a:gridCol w="1182674"/>
                <a:gridCol w="1512168"/>
                <a:gridCol w="1224136"/>
                <a:gridCol w="1224134"/>
              </a:tblGrid>
              <a:tr h="190500">
                <a:tc>
                  <a:txBody>
                    <a:bodyPr/>
                    <a:lstStyle/>
                    <a:p>
                      <a:pPr indent="0" algn="ctr">
                        <a:lnSpc>
                          <a:spcPct val="100000"/>
                        </a:lnSpc>
                        <a:spcAft>
                          <a:spcPts val="0"/>
                        </a:spcAft>
                      </a:pPr>
                      <a:r>
                        <a:rPr lang="ru-RU" sz="1200" dirty="0">
                          <a:effectLst/>
                        </a:rPr>
                        <a:t>Классификатор</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Случайный лес</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Дерево решений</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k-ближайших соседей</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b="1" kern="1200" dirty="0">
                          <a:solidFill>
                            <a:schemeClr val="lt1"/>
                          </a:solidFill>
                          <a:effectLst/>
                          <a:latin typeface="+mn-lt"/>
                          <a:ea typeface="+mn-ea"/>
                          <a:cs typeface="+mn-cs"/>
                        </a:rPr>
                        <a:t>Многослойный персептрон</a:t>
                      </a:r>
                    </a:p>
                  </a:txBody>
                  <a:tcPr marL="63500" marR="63500" marT="63500" marB="63500" anchor="ctr"/>
                </a:tc>
                <a:tc>
                  <a:txBody>
                    <a:bodyPr/>
                    <a:lstStyle/>
                    <a:p>
                      <a:pPr indent="0" algn="ctr">
                        <a:lnSpc>
                          <a:spcPct val="100000"/>
                        </a:lnSpc>
                        <a:spcAft>
                          <a:spcPts val="0"/>
                        </a:spcAft>
                      </a:pPr>
                      <a:r>
                        <a:rPr lang="ru-RU" sz="1200" b="1" kern="1200" dirty="0">
                          <a:solidFill>
                            <a:schemeClr val="lt1"/>
                          </a:solidFill>
                          <a:effectLst/>
                          <a:latin typeface="+mn-lt"/>
                          <a:ea typeface="+mn-ea"/>
                          <a:cs typeface="+mn-cs"/>
                        </a:rPr>
                        <a:t>Логистическая </a:t>
                      </a:r>
                      <a:r>
                        <a:rPr lang="ru-RU" sz="1200" b="1" kern="1200" dirty="0" err="1">
                          <a:solidFill>
                            <a:schemeClr val="lt1"/>
                          </a:solidFill>
                          <a:effectLst/>
                          <a:latin typeface="+mn-lt"/>
                          <a:ea typeface="+mn-ea"/>
                          <a:cs typeface="+mn-cs"/>
                        </a:rPr>
                        <a:t>реграссия</a:t>
                      </a:r>
                      <a:endParaRPr lang="ru-RU" sz="1200" b="1" kern="1200" dirty="0">
                        <a:solidFill>
                          <a:schemeClr val="lt1"/>
                        </a:solidFill>
                        <a:effectLst/>
                        <a:latin typeface="+mn-lt"/>
                        <a:ea typeface="+mn-ea"/>
                        <a:cs typeface="+mn-cs"/>
                      </a:endParaRPr>
                    </a:p>
                  </a:txBody>
                  <a:tcPr marL="63500" marR="63500" marT="63500" marB="63500" anchor="ctr"/>
                </a:tc>
                <a:tc>
                  <a:txBody>
                    <a:bodyPr/>
                    <a:lstStyle/>
                    <a:p>
                      <a:pPr indent="0" algn="ctr">
                        <a:lnSpc>
                          <a:spcPct val="100000"/>
                        </a:lnSpc>
                        <a:spcAft>
                          <a:spcPts val="0"/>
                        </a:spcAft>
                      </a:pPr>
                      <a:r>
                        <a:rPr lang="ru-RU" sz="1200" b="1" kern="1200" dirty="0">
                          <a:solidFill>
                            <a:schemeClr val="lt1"/>
                          </a:solidFill>
                          <a:effectLst/>
                          <a:latin typeface="+mn-lt"/>
                          <a:ea typeface="+mn-ea"/>
                          <a:cs typeface="+mn-cs"/>
                        </a:rPr>
                        <a:t>Метод опорных векторов</a:t>
                      </a:r>
                    </a:p>
                  </a:txBody>
                  <a:tcPr marL="63500" marR="63500" marT="63500" marB="63500" anchor="ctr"/>
                </a:tc>
              </a:tr>
              <a:tr h="190500">
                <a:tc>
                  <a:txBody>
                    <a:bodyPr/>
                    <a:lstStyle/>
                    <a:p>
                      <a:pPr indent="0" algn="l">
                        <a:lnSpc>
                          <a:spcPct val="100000"/>
                        </a:lnSpc>
                        <a:spcAft>
                          <a:spcPts val="0"/>
                        </a:spcAft>
                      </a:pPr>
                      <a:r>
                        <a:rPr lang="ru-RU" sz="1200" dirty="0">
                          <a:effectLst/>
                        </a:rPr>
                        <a:t>Лучшие параметры</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050" i="1" dirty="0" err="1">
                          <a:effectLst/>
                        </a:rPr>
                        <a:t>n_estimators</a:t>
                      </a:r>
                      <a:r>
                        <a:rPr lang="ru-RU" sz="1050" i="1" dirty="0">
                          <a:effectLst/>
                        </a:rPr>
                        <a:t> = 10</a:t>
                      </a:r>
                    </a:p>
                    <a:p>
                      <a:pPr indent="0" algn="ctr">
                        <a:lnSpc>
                          <a:spcPct val="100000"/>
                        </a:lnSpc>
                        <a:spcAft>
                          <a:spcPts val="0"/>
                        </a:spcAft>
                      </a:pPr>
                      <a:r>
                        <a:rPr lang="ru-RU" sz="1050" i="1" dirty="0" err="1">
                          <a:effectLst/>
                        </a:rPr>
                        <a:t>criterion</a:t>
                      </a:r>
                      <a:r>
                        <a:rPr lang="ru-RU" sz="1050" i="1" dirty="0">
                          <a:effectLst/>
                        </a:rPr>
                        <a:t> = ‘</a:t>
                      </a:r>
                      <a:r>
                        <a:rPr lang="ru-RU" sz="1050" i="1" dirty="0" err="1">
                          <a:effectLst/>
                        </a:rPr>
                        <a:t>gini</a:t>
                      </a:r>
                      <a:r>
                        <a:rPr lang="ru-RU" sz="1050" i="1" dirty="0">
                          <a:effectLst/>
                        </a:rPr>
                        <a:t>’</a:t>
                      </a:r>
                      <a:endParaRPr lang="ru-RU" sz="1050" i="1"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050" i="1" dirty="0" err="1">
                          <a:effectLst/>
                        </a:rPr>
                        <a:t>criterion</a:t>
                      </a:r>
                      <a:r>
                        <a:rPr lang="ru-RU" sz="1050" i="1" dirty="0">
                          <a:effectLst/>
                        </a:rPr>
                        <a:t> = ‘</a:t>
                      </a:r>
                      <a:r>
                        <a:rPr lang="ru-RU" sz="1050" i="1" dirty="0" err="1">
                          <a:effectLst/>
                        </a:rPr>
                        <a:t>gini</a:t>
                      </a:r>
                      <a:r>
                        <a:rPr lang="ru-RU" sz="1050" i="1" dirty="0" smtClean="0">
                          <a:effectLst/>
                        </a:rPr>
                        <a:t>’</a:t>
                      </a:r>
                      <a:endParaRPr lang="ru-RU" sz="1050" i="1"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050" i="1" kern="1200" dirty="0" err="1">
                          <a:solidFill>
                            <a:schemeClr val="dk1"/>
                          </a:solidFill>
                          <a:effectLst/>
                          <a:latin typeface="+mn-lt"/>
                          <a:ea typeface="+mn-ea"/>
                          <a:cs typeface="+mn-cs"/>
                        </a:rPr>
                        <a:t>n_neighbors</a:t>
                      </a:r>
                      <a:r>
                        <a:rPr lang="ru-RU" sz="1050" i="1" kern="1200" dirty="0">
                          <a:solidFill>
                            <a:schemeClr val="dk1"/>
                          </a:solidFill>
                          <a:effectLst/>
                          <a:latin typeface="+mn-lt"/>
                          <a:ea typeface="+mn-ea"/>
                          <a:cs typeface="+mn-cs"/>
                        </a:rPr>
                        <a:t> = 1</a:t>
                      </a:r>
                    </a:p>
                    <a:p>
                      <a:pPr indent="0" algn="ctr">
                        <a:lnSpc>
                          <a:spcPct val="100000"/>
                        </a:lnSpc>
                        <a:spcAft>
                          <a:spcPts val="0"/>
                        </a:spcAft>
                      </a:pPr>
                      <a:r>
                        <a:rPr lang="ru-RU" sz="1050" i="1" kern="1200" dirty="0" err="1">
                          <a:solidFill>
                            <a:schemeClr val="dk1"/>
                          </a:solidFill>
                          <a:effectLst/>
                          <a:latin typeface="+mn-lt"/>
                          <a:ea typeface="+mn-ea"/>
                          <a:cs typeface="+mn-cs"/>
                        </a:rPr>
                        <a:t>weights</a:t>
                      </a:r>
                      <a:r>
                        <a:rPr lang="ru-RU" sz="1050" i="1" kern="1200" dirty="0">
                          <a:solidFill>
                            <a:schemeClr val="dk1"/>
                          </a:solidFill>
                          <a:effectLst/>
                          <a:latin typeface="+mn-lt"/>
                          <a:ea typeface="+mn-ea"/>
                          <a:cs typeface="+mn-cs"/>
                        </a:rPr>
                        <a:t> = ‘</a:t>
                      </a:r>
                      <a:r>
                        <a:rPr lang="ru-RU" sz="1050" i="1" kern="1200" dirty="0" err="1">
                          <a:solidFill>
                            <a:schemeClr val="dk1"/>
                          </a:solidFill>
                          <a:effectLst/>
                          <a:latin typeface="+mn-lt"/>
                          <a:ea typeface="+mn-ea"/>
                          <a:cs typeface="+mn-cs"/>
                        </a:rPr>
                        <a:t>uniform</a:t>
                      </a:r>
                      <a:r>
                        <a:rPr lang="ru-RU" sz="1050" i="1" kern="1200" dirty="0">
                          <a:solidFill>
                            <a:schemeClr val="dk1"/>
                          </a:solidFill>
                          <a:effectLst/>
                          <a:latin typeface="+mn-lt"/>
                          <a:ea typeface="+mn-ea"/>
                          <a:cs typeface="+mn-cs"/>
                        </a:rPr>
                        <a:t>’</a:t>
                      </a:r>
                    </a:p>
                  </a:txBody>
                  <a:tcPr marL="63500" marR="63500" marT="63500" marB="63500" anchor="ctr"/>
                </a:tc>
                <a:tc>
                  <a:txBody>
                    <a:bodyPr/>
                    <a:lstStyle/>
                    <a:p>
                      <a:pPr indent="0" algn="ctr">
                        <a:lnSpc>
                          <a:spcPct val="100000"/>
                        </a:lnSpc>
                        <a:spcAft>
                          <a:spcPts val="0"/>
                        </a:spcAft>
                      </a:pPr>
                      <a:r>
                        <a:rPr lang="en-US" sz="1050" i="1" kern="1200" dirty="0">
                          <a:solidFill>
                            <a:schemeClr val="dk1"/>
                          </a:solidFill>
                          <a:effectLst/>
                          <a:latin typeface="+mn-lt"/>
                          <a:ea typeface="+mn-ea"/>
                          <a:cs typeface="+mn-cs"/>
                        </a:rPr>
                        <a:t>hidden layer sizes = 19</a:t>
                      </a:r>
                      <a:endParaRPr lang="ru-RU" sz="1050" i="1" kern="1200" dirty="0">
                        <a:solidFill>
                          <a:schemeClr val="dk1"/>
                        </a:solidFill>
                        <a:effectLst/>
                        <a:latin typeface="+mn-lt"/>
                        <a:ea typeface="+mn-ea"/>
                        <a:cs typeface="+mn-cs"/>
                      </a:endParaRPr>
                    </a:p>
                    <a:p>
                      <a:pPr indent="0" algn="ctr">
                        <a:lnSpc>
                          <a:spcPct val="100000"/>
                        </a:lnSpc>
                        <a:spcAft>
                          <a:spcPts val="0"/>
                        </a:spcAft>
                      </a:pPr>
                      <a:r>
                        <a:rPr lang="en-US" sz="1050" i="1" kern="1200" dirty="0">
                          <a:solidFill>
                            <a:schemeClr val="dk1"/>
                          </a:solidFill>
                          <a:effectLst/>
                          <a:latin typeface="+mn-lt"/>
                          <a:ea typeface="+mn-ea"/>
                          <a:cs typeface="+mn-cs"/>
                        </a:rPr>
                        <a:t>solver = ‘</a:t>
                      </a:r>
                      <a:r>
                        <a:rPr lang="en-US" sz="1050" i="1" kern="1200" dirty="0" err="1">
                          <a:solidFill>
                            <a:schemeClr val="dk1"/>
                          </a:solidFill>
                          <a:effectLst/>
                          <a:latin typeface="+mn-lt"/>
                          <a:ea typeface="+mn-ea"/>
                          <a:cs typeface="+mn-cs"/>
                        </a:rPr>
                        <a:t>sgd</a:t>
                      </a:r>
                      <a:r>
                        <a:rPr lang="en-US" sz="1050" i="1" kern="1200" dirty="0">
                          <a:solidFill>
                            <a:schemeClr val="dk1"/>
                          </a:solidFill>
                          <a:effectLst/>
                          <a:latin typeface="+mn-lt"/>
                          <a:ea typeface="+mn-ea"/>
                          <a:cs typeface="+mn-cs"/>
                        </a:rPr>
                        <a:t>’</a:t>
                      </a:r>
                      <a:endParaRPr lang="ru-RU" sz="1050" i="1" kern="1200" dirty="0">
                        <a:solidFill>
                          <a:schemeClr val="dk1"/>
                        </a:solidFill>
                        <a:effectLst/>
                        <a:latin typeface="+mn-lt"/>
                        <a:ea typeface="+mn-ea"/>
                        <a:cs typeface="+mn-cs"/>
                      </a:endParaRPr>
                    </a:p>
                    <a:p>
                      <a:pPr indent="0" algn="ctr">
                        <a:lnSpc>
                          <a:spcPct val="100000"/>
                        </a:lnSpc>
                        <a:spcAft>
                          <a:spcPts val="0"/>
                        </a:spcAft>
                      </a:pPr>
                      <a:r>
                        <a:rPr lang="en-US" sz="1050" i="1" kern="1200" dirty="0">
                          <a:solidFill>
                            <a:schemeClr val="dk1"/>
                          </a:solidFill>
                          <a:effectLst/>
                          <a:latin typeface="+mn-lt"/>
                          <a:ea typeface="+mn-ea"/>
                          <a:cs typeface="+mn-cs"/>
                        </a:rPr>
                        <a:t>activation = ‘</a:t>
                      </a:r>
                      <a:r>
                        <a:rPr lang="en-US" sz="1050" i="1" kern="1200" dirty="0" err="1">
                          <a:solidFill>
                            <a:schemeClr val="dk1"/>
                          </a:solidFill>
                          <a:effectLst/>
                          <a:latin typeface="+mn-lt"/>
                          <a:ea typeface="+mn-ea"/>
                          <a:cs typeface="+mn-cs"/>
                        </a:rPr>
                        <a:t>relu</a:t>
                      </a:r>
                      <a:r>
                        <a:rPr lang="en-US" sz="1050" i="1" kern="1200" dirty="0">
                          <a:solidFill>
                            <a:schemeClr val="dk1"/>
                          </a:solidFill>
                          <a:effectLst/>
                          <a:latin typeface="+mn-lt"/>
                          <a:ea typeface="+mn-ea"/>
                          <a:cs typeface="+mn-cs"/>
                        </a:rPr>
                        <a:t>’</a:t>
                      </a:r>
                      <a:endParaRPr lang="ru-RU" sz="1050" i="1" kern="1200" dirty="0">
                        <a:solidFill>
                          <a:schemeClr val="dk1"/>
                        </a:solidFill>
                        <a:effectLst/>
                        <a:latin typeface="+mn-lt"/>
                        <a:ea typeface="+mn-ea"/>
                        <a:cs typeface="+mn-cs"/>
                      </a:endParaRPr>
                    </a:p>
                  </a:txBody>
                  <a:tcPr marL="63500" marR="63500" marT="63500" marB="63500" anchor="ctr"/>
                </a:tc>
                <a:tc>
                  <a:txBody>
                    <a:bodyPr/>
                    <a:lstStyle/>
                    <a:p>
                      <a:pPr indent="0" algn="ctr">
                        <a:lnSpc>
                          <a:spcPct val="100000"/>
                        </a:lnSpc>
                        <a:spcAft>
                          <a:spcPts val="0"/>
                        </a:spcAft>
                      </a:pPr>
                      <a:r>
                        <a:rPr lang="ru-RU" sz="1050" i="1" kern="1200" dirty="0" err="1" smtClean="0">
                          <a:solidFill>
                            <a:schemeClr val="dk1"/>
                          </a:solidFill>
                          <a:effectLst/>
                          <a:latin typeface="+mn-lt"/>
                          <a:ea typeface="+mn-ea"/>
                          <a:cs typeface="+mn-cs"/>
                        </a:rPr>
                        <a:t>solver</a:t>
                      </a:r>
                      <a:r>
                        <a:rPr lang="ru-RU" sz="1050" i="1" kern="1200" dirty="0" smtClean="0">
                          <a:solidFill>
                            <a:schemeClr val="dk1"/>
                          </a:solidFill>
                          <a:effectLst/>
                          <a:latin typeface="+mn-lt"/>
                          <a:ea typeface="+mn-ea"/>
                          <a:cs typeface="+mn-cs"/>
                        </a:rPr>
                        <a:t> </a:t>
                      </a:r>
                      <a:r>
                        <a:rPr lang="ru-RU" sz="1050" i="1" kern="1200" dirty="0">
                          <a:solidFill>
                            <a:schemeClr val="dk1"/>
                          </a:solidFill>
                          <a:effectLst/>
                          <a:latin typeface="+mn-lt"/>
                          <a:ea typeface="+mn-ea"/>
                          <a:cs typeface="+mn-cs"/>
                        </a:rPr>
                        <a:t>= ‘</a:t>
                      </a:r>
                      <a:r>
                        <a:rPr lang="ru-RU" sz="1050" i="1" kern="1200" dirty="0" err="1">
                          <a:solidFill>
                            <a:schemeClr val="dk1"/>
                          </a:solidFill>
                          <a:effectLst/>
                          <a:latin typeface="+mn-lt"/>
                          <a:ea typeface="+mn-ea"/>
                          <a:cs typeface="+mn-cs"/>
                        </a:rPr>
                        <a:t>lbfgs</a:t>
                      </a:r>
                      <a:r>
                        <a:rPr lang="ru-RU" sz="1050" i="1" kern="1200" dirty="0">
                          <a:solidFill>
                            <a:schemeClr val="dk1"/>
                          </a:solidFill>
                          <a:effectLst/>
                          <a:latin typeface="+mn-lt"/>
                          <a:ea typeface="+mn-ea"/>
                          <a:cs typeface="+mn-cs"/>
                        </a:rPr>
                        <a:t>’</a:t>
                      </a:r>
                    </a:p>
                  </a:txBody>
                  <a:tcPr marL="63500" marR="63500" marT="63500" marB="63500" anchor="ctr"/>
                </a:tc>
                <a:tc>
                  <a:txBody>
                    <a:bodyPr/>
                    <a:lstStyle/>
                    <a:p>
                      <a:pPr indent="0" algn="ctr">
                        <a:lnSpc>
                          <a:spcPct val="100000"/>
                        </a:lnSpc>
                        <a:spcAft>
                          <a:spcPts val="0"/>
                        </a:spcAft>
                      </a:pPr>
                      <a:r>
                        <a:rPr lang="ru-RU" sz="1050" i="1" kern="1200" dirty="0" err="1" smtClean="0">
                          <a:solidFill>
                            <a:schemeClr val="dk1"/>
                          </a:solidFill>
                          <a:effectLst/>
                          <a:latin typeface="+mn-lt"/>
                          <a:ea typeface="+mn-ea"/>
                          <a:cs typeface="+mn-cs"/>
                        </a:rPr>
                        <a:t>kernel</a:t>
                      </a:r>
                      <a:r>
                        <a:rPr lang="ru-RU" sz="1050" i="1" kern="1200" dirty="0" smtClean="0">
                          <a:solidFill>
                            <a:schemeClr val="dk1"/>
                          </a:solidFill>
                          <a:effectLst/>
                          <a:latin typeface="+mn-lt"/>
                          <a:ea typeface="+mn-ea"/>
                          <a:cs typeface="+mn-cs"/>
                        </a:rPr>
                        <a:t> </a:t>
                      </a:r>
                      <a:r>
                        <a:rPr lang="ru-RU" sz="1050" i="1" kern="1200" dirty="0">
                          <a:solidFill>
                            <a:schemeClr val="dk1"/>
                          </a:solidFill>
                          <a:effectLst/>
                          <a:latin typeface="+mn-lt"/>
                          <a:ea typeface="+mn-ea"/>
                          <a:cs typeface="+mn-cs"/>
                        </a:rPr>
                        <a:t>= ‘</a:t>
                      </a:r>
                      <a:r>
                        <a:rPr lang="ru-RU" sz="1050" i="1" kern="1200" dirty="0" err="1">
                          <a:solidFill>
                            <a:schemeClr val="dk1"/>
                          </a:solidFill>
                          <a:effectLst/>
                          <a:latin typeface="+mn-lt"/>
                          <a:ea typeface="+mn-ea"/>
                          <a:cs typeface="+mn-cs"/>
                        </a:rPr>
                        <a:t>rbf</a:t>
                      </a:r>
                      <a:r>
                        <a:rPr lang="ru-RU" sz="1050" i="1" kern="1200" dirty="0">
                          <a:solidFill>
                            <a:schemeClr val="dk1"/>
                          </a:solidFill>
                          <a:effectLst/>
                          <a:latin typeface="+mn-lt"/>
                          <a:ea typeface="+mn-ea"/>
                          <a:cs typeface="+mn-cs"/>
                        </a:rPr>
                        <a:t>’</a:t>
                      </a:r>
                    </a:p>
                  </a:txBody>
                  <a:tcPr marL="63500" marR="63500" marT="63500" marB="63500" anchor="ctr"/>
                </a:tc>
              </a:tr>
              <a:tr h="0">
                <a:tc>
                  <a:txBody>
                    <a:bodyPr/>
                    <a:lstStyle/>
                    <a:p>
                      <a:pPr indent="0" algn="l">
                        <a:lnSpc>
                          <a:spcPct val="100000"/>
                        </a:lnSpc>
                        <a:spcAft>
                          <a:spcPts val="0"/>
                        </a:spcAft>
                      </a:pPr>
                      <a:r>
                        <a:rPr lang="ru-RU" sz="1200" dirty="0" err="1">
                          <a:effectLst/>
                        </a:rPr>
                        <a:t>Accuracy</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84.6%</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84.6%</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69.2%</a:t>
                      </a:r>
                    </a:p>
                  </a:txBody>
                  <a:tcPr marL="63500" marR="63500" marT="63500" marB="635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88.4%</a:t>
                      </a:r>
                    </a:p>
                  </a:txBody>
                  <a:tcPr marL="88900" marR="88900" marT="88900" marB="889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84.6%</a:t>
                      </a:r>
                    </a:p>
                  </a:txBody>
                  <a:tcPr marL="88900" marR="88900" marT="88900" marB="889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69.2%</a:t>
                      </a:r>
                    </a:p>
                  </a:txBody>
                  <a:tcPr marL="88900" marR="88900" marT="88900" marB="88900" anchor="ctr"/>
                </a:tc>
              </a:tr>
              <a:tr h="0">
                <a:tc>
                  <a:txBody>
                    <a:bodyPr/>
                    <a:lstStyle/>
                    <a:p>
                      <a:pPr indent="0" algn="l">
                        <a:lnSpc>
                          <a:spcPct val="100000"/>
                        </a:lnSpc>
                        <a:spcAft>
                          <a:spcPts val="0"/>
                        </a:spcAft>
                      </a:pPr>
                      <a:r>
                        <a:rPr lang="ru-RU" sz="1200" dirty="0" err="1">
                          <a:effectLst/>
                        </a:rPr>
                        <a:t>Precision</a:t>
                      </a:r>
                      <a:endParaRPr lang="ru-RU" sz="1200" dirty="0">
                        <a:effectLst/>
                        <a:latin typeface="Times New Roman" panose="02020603050405020304" pitchFamily="18" charset="0"/>
                        <a:ea typeface="Times New Roman" panose="02020603050405020304" pitchFamily="18" charset="0"/>
                      </a:endParaRPr>
                    </a:p>
                  </a:txBody>
                  <a:tcPr marL="88900" marR="88900" marT="88900" marB="88900" anchor="ctr"/>
                </a:tc>
                <a:tc>
                  <a:txBody>
                    <a:bodyPr/>
                    <a:lstStyle/>
                    <a:p>
                      <a:pPr indent="0" algn="ctr">
                        <a:lnSpc>
                          <a:spcPct val="100000"/>
                        </a:lnSpc>
                        <a:spcAft>
                          <a:spcPts val="0"/>
                        </a:spcAft>
                      </a:pPr>
                      <a:r>
                        <a:rPr lang="ru-RU" sz="1200">
                          <a:effectLst/>
                        </a:rPr>
                        <a:t>100%</a:t>
                      </a:r>
                      <a:endParaRPr lang="ru-RU" sz="120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dirty="0">
                          <a:effectLst/>
                        </a:rPr>
                        <a:t>100%</a:t>
                      </a:r>
                      <a:endParaRPr lang="ru-RU" sz="1200" dirty="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69.2%</a:t>
                      </a:r>
                    </a:p>
                  </a:txBody>
                  <a:tcPr marL="63500" marR="63500" marT="63500" marB="635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94.4%</a:t>
                      </a:r>
                    </a:p>
                  </a:txBody>
                  <a:tcPr marL="88900" marR="88900" marT="88900" marB="889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93.7%</a:t>
                      </a:r>
                    </a:p>
                  </a:txBody>
                  <a:tcPr marL="88900" marR="88900" marT="88900" marB="889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100%</a:t>
                      </a:r>
                    </a:p>
                  </a:txBody>
                  <a:tcPr marL="88900" marR="88900" marT="88900" marB="88900" anchor="ctr"/>
                </a:tc>
              </a:tr>
              <a:tr h="0">
                <a:tc>
                  <a:txBody>
                    <a:bodyPr/>
                    <a:lstStyle/>
                    <a:p>
                      <a:pPr indent="0" algn="l">
                        <a:lnSpc>
                          <a:spcPct val="100000"/>
                        </a:lnSpc>
                        <a:spcAft>
                          <a:spcPts val="0"/>
                        </a:spcAft>
                      </a:pPr>
                      <a:r>
                        <a:rPr lang="ru-RU" sz="1200" dirty="0" err="1">
                          <a:effectLst/>
                        </a:rPr>
                        <a:t>Recall</a:t>
                      </a:r>
                      <a:endParaRPr lang="ru-RU" sz="1200" dirty="0">
                        <a:effectLst/>
                        <a:latin typeface="Times New Roman" panose="02020603050405020304" pitchFamily="18" charset="0"/>
                        <a:ea typeface="Times New Roman" panose="02020603050405020304" pitchFamily="18" charset="0"/>
                      </a:endParaRPr>
                    </a:p>
                  </a:txBody>
                  <a:tcPr marL="88900" marR="88900" marT="88900" marB="88900" anchor="ctr"/>
                </a:tc>
                <a:tc>
                  <a:txBody>
                    <a:bodyPr/>
                    <a:lstStyle/>
                    <a:p>
                      <a:pPr indent="0" algn="ctr">
                        <a:lnSpc>
                          <a:spcPct val="100000"/>
                        </a:lnSpc>
                        <a:spcAft>
                          <a:spcPts val="0"/>
                        </a:spcAft>
                      </a:pPr>
                      <a:r>
                        <a:rPr lang="ru-RU" sz="1200">
                          <a:effectLst/>
                        </a:rPr>
                        <a:t>77.7%</a:t>
                      </a:r>
                      <a:endParaRPr lang="ru-RU" sz="120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a:effectLst/>
                        </a:rPr>
                        <a:t>77.7%</a:t>
                      </a:r>
                      <a:endParaRPr lang="ru-RU" sz="120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100%</a:t>
                      </a:r>
                    </a:p>
                  </a:txBody>
                  <a:tcPr marL="63500" marR="63500" marT="63500" marB="635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88.8%</a:t>
                      </a:r>
                    </a:p>
                  </a:txBody>
                  <a:tcPr marL="88900" marR="88900" marT="88900" marB="889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83.3%</a:t>
                      </a:r>
                    </a:p>
                  </a:txBody>
                  <a:tcPr marL="88900" marR="88900" marT="88900" marB="889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55.5%</a:t>
                      </a:r>
                    </a:p>
                  </a:txBody>
                  <a:tcPr marL="88900" marR="88900" marT="88900" marB="88900" anchor="ctr"/>
                </a:tc>
              </a:tr>
              <a:tr h="0">
                <a:tc>
                  <a:txBody>
                    <a:bodyPr/>
                    <a:lstStyle/>
                    <a:p>
                      <a:pPr indent="0" algn="l">
                        <a:lnSpc>
                          <a:spcPct val="100000"/>
                        </a:lnSpc>
                        <a:spcAft>
                          <a:spcPts val="0"/>
                        </a:spcAft>
                      </a:pPr>
                      <a:r>
                        <a:rPr lang="ru-RU" sz="1200" dirty="0">
                          <a:effectLst/>
                        </a:rPr>
                        <a:t>F1-score</a:t>
                      </a:r>
                      <a:endParaRPr lang="ru-RU" sz="1200" dirty="0">
                        <a:effectLst/>
                        <a:latin typeface="Times New Roman" panose="02020603050405020304" pitchFamily="18" charset="0"/>
                        <a:ea typeface="Times New Roman" panose="02020603050405020304" pitchFamily="18" charset="0"/>
                      </a:endParaRPr>
                    </a:p>
                  </a:txBody>
                  <a:tcPr marL="88900" marR="88900" marT="88900" marB="88900" anchor="ctr"/>
                </a:tc>
                <a:tc>
                  <a:txBody>
                    <a:bodyPr/>
                    <a:lstStyle/>
                    <a:p>
                      <a:pPr indent="0" algn="ctr">
                        <a:lnSpc>
                          <a:spcPct val="100000"/>
                        </a:lnSpc>
                        <a:spcAft>
                          <a:spcPts val="0"/>
                        </a:spcAft>
                      </a:pPr>
                      <a:r>
                        <a:rPr lang="ru-RU" sz="1200">
                          <a:effectLst/>
                        </a:rPr>
                        <a:t>87.5%</a:t>
                      </a:r>
                      <a:endParaRPr lang="ru-RU" sz="120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a:effectLst/>
                        </a:rPr>
                        <a:t>87.5%</a:t>
                      </a:r>
                      <a:endParaRPr lang="ru-RU" sz="1200">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81.8%</a:t>
                      </a:r>
                    </a:p>
                  </a:txBody>
                  <a:tcPr marL="63500" marR="63500" marT="63500" marB="63500" anchor="ctr"/>
                </a:tc>
                <a:tc>
                  <a:txBody>
                    <a:bodyPr/>
                    <a:lstStyle/>
                    <a:p>
                      <a:pPr indent="0" algn="ctr">
                        <a:lnSpc>
                          <a:spcPct val="100000"/>
                        </a:lnSpc>
                        <a:spcAft>
                          <a:spcPts val="0"/>
                        </a:spcAft>
                      </a:pPr>
                      <a:r>
                        <a:rPr lang="ru-RU" sz="1200" b="1" kern="1200" dirty="0">
                          <a:solidFill>
                            <a:srgbClr val="FF0000"/>
                          </a:solidFill>
                          <a:effectLst/>
                          <a:latin typeface="+mn-lt"/>
                          <a:ea typeface="+mn-ea"/>
                          <a:cs typeface="+mn-cs"/>
                        </a:rPr>
                        <a:t>91.4%</a:t>
                      </a:r>
                    </a:p>
                  </a:txBody>
                  <a:tcPr marL="88900" marR="88900" marT="88900" marB="88900" anchor="ctr"/>
                </a:tc>
                <a:tc>
                  <a:txBody>
                    <a:bodyPr/>
                    <a:lstStyle/>
                    <a:p>
                      <a:pPr indent="0" algn="ctr">
                        <a:lnSpc>
                          <a:spcPct val="100000"/>
                        </a:lnSpc>
                        <a:spcAft>
                          <a:spcPts val="0"/>
                        </a:spcAft>
                      </a:pPr>
                      <a:r>
                        <a:rPr lang="ru-RU" sz="1200" kern="1200">
                          <a:solidFill>
                            <a:schemeClr val="dk1"/>
                          </a:solidFill>
                          <a:effectLst/>
                          <a:latin typeface="+mn-lt"/>
                          <a:ea typeface="+mn-ea"/>
                          <a:cs typeface="+mn-cs"/>
                        </a:rPr>
                        <a:t>88.2%</a:t>
                      </a:r>
                    </a:p>
                  </a:txBody>
                  <a:tcPr marL="88900" marR="88900" marT="88900" marB="88900" anchor="ctr"/>
                </a:tc>
                <a:tc>
                  <a:txBody>
                    <a:bodyPr/>
                    <a:lstStyle/>
                    <a:p>
                      <a:pPr indent="0" algn="ctr">
                        <a:lnSpc>
                          <a:spcPct val="100000"/>
                        </a:lnSpc>
                        <a:spcAft>
                          <a:spcPts val="0"/>
                        </a:spcAft>
                      </a:pPr>
                      <a:r>
                        <a:rPr lang="ru-RU" sz="1200" kern="1200" dirty="0">
                          <a:solidFill>
                            <a:schemeClr val="dk1"/>
                          </a:solidFill>
                          <a:effectLst/>
                          <a:latin typeface="+mn-lt"/>
                          <a:ea typeface="+mn-ea"/>
                          <a:cs typeface="+mn-cs"/>
                        </a:rPr>
                        <a:t>71.4%</a:t>
                      </a:r>
                    </a:p>
                  </a:txBody>
                  <a:tcPr marL="88900" marR="88900" marT="88900" marB="88900" anchor="ctr"/>
                </a:tc>
              </a:tr>
            </a:tbl>
          </a:graphicData>
        </a:graphic>
      </p:graphicFrame>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5661162" y="4816961"/>
            <a:ext cx="1158865" cy="1329973"/>
          </a:xfrm>
          <a:prstGeom prst="rect">
            <a:avLst/>
          </a:prstGeom>
        </p:spPr>
      </p:pic>
      <p:pic>
        <p:nvPicPr>
          <p:cNvPr id="13" name="Рисунок 12"/>
          <p:cNvPicPr/>
          <p:nvPr/>
        </p:nvPicPr>
        <p:blipFill>
          <a:blip r:embed="rId3" cstate="print">
            <a:extLst>
              <a:ext uri="{28A0092B-C50C-407E-A947-70E740481C1C}">
                <a14:useLocalDpi xmlns:a14="http://schemas.microsoft.com/office/drawing/2010/main" val="0"/>
              </a:ext>
            </a:extLst>
          </a:blip>
          <a:stretch>
            <a:fillRect/>
          </a:stretch>
        </p:blipFill>
        <p:spPr>
          <a:xfrm>
            <a:off x="7015458" y="4816961"/>
            <a:ext cx="1136663" cy="1329973"/>
          </a:xfrm>
          <a:prstGeom prst="rect">
            <a:avLst/>
          </a:prstGeom>
        </p:spPr>
      </p:pic>
      <p:pic>
        <p:nvPicPr>
          <p:cNvPr id="14" name="Рисунок 13"/>
          <p:cNvPicPr/>
          <p:nvPr/>
        </p:nvPicPr>
        <p:blipFill>
          <a:blip r:embed="rId4" cstate="print">
            <a:extLst>
              <a:ext uri="{28A0092B-C50C-407E-A947-70E740481C1C}">
                <a14:useLocalDpi xmlns:a14="http://schemas.microsoft.com/office/drawing/2010/main" val="0"/>
              </a:ext>
            </a:extLst>
          </a:blip>
          <a:stretch>
            <a:fillRect/>
          </a:stretch>
        </p:blipFill>
        <p:spPr>
          <a:xfrm>
            <a:off x="8193360" y="4816961"/>
            <a:ext cx="1157207" cy="1329973"/>
          </a:xfrm>
          <a:prstGeom prst="rect">
            <a:avLst/>
          </a:prstGeom>
        </p:spPr>
      </p:pic>
      <p:pic>
        <p:nvPicPr>
          <p:cNvPr id="15" name="Рисунок 14"/>
          <p:cNvPicPr/>
          <p:nvPr/>
        </p:nvPicPr>
        <p:blipFill>
          <a:blip r:embed="rId5" cstate="print">
            <a:extLst>
              <a:ext uri="{28A0092B-C50C-407E-A947-70E740481C1C}">
                <a14:useLocalDpi xmlns:a14="http://schemas.microsoft.com/office/drawing/2010/main" val="0"/>
              </a:ext>
            </a:extLst>
          </a:blip>
          <a:stretch>
            <a:fillRect/>
          </a:stretch>
        </p:blipFill>
        <p:spPr>
          <a:xfrm>
            <a:off x="1773639" y="4816961"/>
            <a:ext cx="1152128" cy="1329973"/>
          </a:xfrm>
          <a:prstGeom prst="rect">
            <a:avLst/>
          </a:prstGeom>
        </p:spPr>
      </p:pic>
      <p:pic>
        <p:nvPicPr>
          <p:cNvPr id="16" name="Рисунок 15"/>
          <p:cNvPicPr/>
          <p:nvPr/>
        </p:nvPicPr>
        <p:blipFill>
          <a:blip r:embed="rId6" cstate="print">
            <a:extLst>
              <a:ext uri="{28A0092B-C50C-407E-A947-70E740481C1C}">
                <a14:useLocalDpi xmlns:a14="http://schemas.microsoft.com/office/drawing/2010/main" val="0"/>
              </a:ext>
            </a:extLst>
          </a:blip>
          <a:stretch>
            <a:fillRect/>
          </a:stretch>
        </p:blipFill>
        <p:spPr>
          <a:xfrm>
            <a:off x="3107802" y="4816961"/>
            <a:ext cx="1117178" cy="1329973"/>
          </a:xfrm>
          <a:prstGeom prst="rect">
            <a:avLst/>
          </a:prstGeom>
        </p:spPr>
      </p:pic>
      <p:pic>
        <p:nvPicPr>
          <p:cNvPr id="17" name="Рисунок 16"/>
          <p:cNvPicPr/>
          <p:nvPr/>
        </p:nvPicPr>
        <p:blipFill>
          <a:blip r:embed="rId7" cstate="print">
            <a:extLst>
              <a:ext uri="{28A0092B-C50C-407E-A947-70E740481C1C}">
                <a14:useLocalDpi xmlns:a14="http://schemas.microsoft.com/office/drawing/2010/main" val="0"/>
              </a:ext>
            </a:extLst>
          </a:blip>
          <a:stretch>
            <a:fillRect/>
          </a:stretch>
        </p:blipFill>
        <p:spPr>
          <a:xfrm>
            <a:off x="4445098" y="4816961"/>
            <a:ext cx="1083966" cy="1329973"/>
          </a:xfrm>
          <a:prstGeom prst="rect">
            <a:avLst/>
          </a:prstGeom>
        </p:spPr>
      </p:pic>
    </p:spTree>
    <p:extLst>
      <p:ext uri="{BB962C8B-B14F-4D97-AF65-F5344CB8AC3E}">
        <p14:creationId xmlns:p14="http://schemas.microsoft.com/office/powerpoint/2010/main" val="281641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smtClean="0"/>
          </a:p>
          <a:p>
            <a:pPr marL="0" indent="0" algn="ctr">
              <a:buNone/>
            </a:pPr>
            <a:endParaRPr lang="ru-RU" sz="3600" dirty="0"/>
          </a:p>
          <a:p>
            <a:pPr marL="0" indent="0" algn="ctr">
              <a:buNone/>
            </a:pPr>
            <a:endParaRPr lang="ru-RU" sz="3600" dirty="0" smtClean="0"/>
          </a:p>
          <a:p>
            <a:pPr marL="0" indent="0" algn="ctr">
              <a:buNone/>
            </a:pPr>
            <a:r>
              <a:rPr lang="ru-RU" sz="3600" dirty="0" smtClean="0"/>
              <a:t>Электроэнцефалограмма</a:t>
            </a:r>
            <a:endParaRPr lang="ru-RU" sz="3600" dirty="0"/>
          </a:p>
        </p:txBody>
      </p:sp>
    </p:spTree>
    <p:extLst>
      <p:ext uri="{BB962C8B-B14F-4D97-AF65-F5344CB8AC3E}">
        <p14:creationId xmlns:p14="http://schemas.microsoft.com/office/powerpoint/2010/main" val="319195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4385183" y="4456052"/>
            <a:ext cx="2952328" cy="648072"/>
          </a:xfrm>
          <a:prstGeom prst="rect">
            <a:avLst/>
          </a:prstGeom>
          <a:solidFill>
            <a:schemeClr val="accent3">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endParaRPr lang="ru-RU" sz="1400" dirty="0">
              <a:solidFill>
                <a:schemeClr val="tx1"/>
              </a:solidFill>
            </a:endParaRPr>
          </a:p>
        </p:txBody>
      </p:sp>
      <p:sp>
        <p:nvSpPr>
          <p:cNvPr id="28" name="Прямоугольник 27"/>
          <p:cNvSpPr/>
          <p:nvPr/>
        </p:nvSpPr>
        <p:spPr>
          <a:xfrm>
            <a:off x="4385183" y="1695702"/>
            <a:ext cx="2952328" cy="1800326"/>
          </a:xfrm>
          <a:prstGeom prst="rect">
            <a:avLst/>
          </a:prstGeom>
          <a:solidFill>
            <a:schemeClr val="accent5">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endParaRPr lang="ru-RU" sz="1400" dirty="0">
              <a:solidFill>
                <a:schemeClr val="tx1"/>
              </a:solidFill>
            </a:endParaRPr>
          </a:p>
        </p:txBody>
      </p:sp>
      <p:pic>
        <p:nvPicPr>
          <p:cNvPr id="13"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29" y="3496028"/>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26" y="3573016"/>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dirty="0" smtClean="0"/>
              <a:t>Концептуальная модель анализа </a:t>
            </a:r>
            <a:r>
              <a:rPr lang="ru-RU" dirty="0" err="1" smtClean="0"/>
              <a:t>мультимодальных</a:t>
            </a:r>
            <a:r>
              <a:rPr lang="ru-RU" dirty="0" smtClean="0"/>
              <a:t> данных</a:t>
            </a:r>
            <a:endParaRPr lang="ru-RU" dirty="0"/>
          </a:p>
        </p:txBody>
      </p:sp>
      <p:pic>
        <p:nvPicPr>
          <p:cNvPr id="2050"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23" y="3655453"/>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61319" y="2273171"/>
            <a:ext cx="213583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Видеоданные головы и торса</a:t>
            </a:r>
            <a:endParaRPr lang="ru-RU" dirty="0">
              <a:solidFill>
                <a:schemeClr val="tx1"/>
              </a:solidFill>
            </a:endParaRPr>
          </a:p>
        </p:txBody>
      </p:sp>
      <p:sp>
        <p:nvSpPr>
          <p:cNvPr id="6" name="TextBox 5"/>
          <p:cNvSpPr txBox="1"/>
          <p:nvPr/>
        </p:nvSpPr>
        <p:spPr>
          <a:xfrm>
            <a:off x="124000" y="1660988"/>
            <a:ext cx="1429366" cy="338554"/>
          </a:xfrm>
          <a:prstGeom prst="rect">
            <a:avLst/>
          </a:prstGeom>
          <a:noFill/>
        </p:spPr>
        <p:txBody>
          <a:bodyPr wrap="none" rtlCol="0">
            <a:spAutoFit/>
          </a:bodyPr>
          <a:lstStyle/>
          <a:p>
            <a:r>
              <a:rPr lang="ru-RU" sz="1600" b="1" dirty="0" smtClean="0"/>
              <a:t>Пользователи</a:t>
            </a:r>
            <a:endParaRPr lang="ru-RU" sz="1600" b="1" dirty="0"/>
          </a:p>
        </p:txBody>
      </p:sp>
      <p:sp>
        <p:nvSpPr>
          <p:cNvPr id="8" name="Прямоугольник 7"/>
          <p:cNvSpPr/>
          <p:nvPr/>
        </p:nvSpPr>
        <p:spPr>
          <a:xfrm>
            <a:off x="1943864" y="4455678"/>
            <a:ext cx="2153695"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solidFill>
                  <a:schemeClr val="tx1"/>
                </a:solidFill>
              </a:rPr>
              <a:t>Электроэнцефа-лограмма</a:t>
            </a:r>
            <a:endParaRPr lang="ru-RU" dirty="0">
              <a:solidFill>
                <a:schemeClr val="tx1"/>
              </a:solidFill>
            </a:endParaRPr>
          </a:p>
        </p:txBody>
      </p:sp>
      <p:sp>
        <p:nvSpPr>
          <p:cNvPr id="9" name="Прямоугольник 8"/>
          <p:cNvSpPr/>
          <p:nvPr/>
        </p:nvSpPr>
        <p:spPr>
          <a:xfrm>
            <a:off x="1959888" y="5852536"/>
            <a:ext cx="2153493"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Электрокар-диаграмма</a:t>
            </a:r>
            <a:endParaRPr lang="ru-RU" dirty="0">
              <a:solidFill>
                <a:schemeClr val="tx1"/>
              </a:solidFill>
            </a:endParaRPr>
          </a:p>
        </p:txBody>
      </p:sp>
      <p:sp>
        <p:nvSpPr>
          <p:cNvPr id="10" name="Прямоугольник 9"/>
          <p:cNvSpPr/>
          <p:nvPr/>
        </p:nvSpPr>
        <p:spPr>
          <a:xfrm>
            <a:off x="1961319" y="3650224"/>
            <a:ext cx="2136240"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Глазодвигательная активность</a:t>
            </a:r>
            <a:endParaRPr lang="ru-RU" dirty="0">
              <a:solidFill>
                <a:schemeClr val="tx1"/>
              </a:solidFill>
            </a:endParaRPr>
          </a:p>
        </p:txBody>
      </p:sp>
      <p:sp>
        <p:nvSpPr>
          <p:cNvPr id="11" name="TextBox 10"/>
          <p:cNvSpPr txBox="1"/>
          <p:nvPr/>
        </p:nvSpPr>
        <p:spPr>
          <a:xfrm>
            <a:off x="2327921" y="1660988"/>
            <a:ext cx="1402628" cy="338554"/>
          </a:xfrm>
          <a:prstGeom prst="rect">
            <a:avLst/>
          </a:prstGeom>
          <a:noFill/>
        </p:spPr>
        <p:txBody>
          <a:bodyPr wrap="none" rtlCol="0">
            <a:spAutoFit/>
          </a:bodyPr>
          <a:lstStyle/>
          <a:p>
            <a:r>
              <a:rPr lang="ru-RU" sz="1600" b="1" dirty="0" smtClean="0"/>
              <a:t>Модальности</a:t>
            </a:r>
            <a:endParaRPr lang="ru-RU" sz="1600" b="1" dirty="0"/>
          </a:p>
        </p:txBody>
      </p:sp>
      <p:sp>
        <p:nvSpPr>
          <p:cNvPr id="7" name="Стрелка вправо 6"/>
          <p:cNvSpPr/>
          <p:nvPr/>
        </p:nvSpPr>
        <p:spPr>
          <a:xfrm>
            <a:off x="1549636" y="3947440"/>
            <a:ext cx="328796" cy="323767"/>
          </a:xfrm>
          <a:prstGeom prst="rightArrow">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Прямоугольник 14"/>
          <p:cNvSpPr/>
          <p:nvPr/>
        </p:nvSpPr>
        <p:spPr>
          <a:xfrm>
            <a:off x="4457191" y="1747549"/>
            <a:ext cx="2808312" cy="2112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Параметры дыхания</a:t>
            </a:r>
            <a:endParaRPr lang="ru-RU" sz="1400" dirty="0">
              <a:solidFill>
                <a:schemeClr val="tx1"/>
              </a:solidFill>
            </a:endParaRPr>
          </a:p>
        </p:txBody>
      </p:sp>
      <p:sp>
        <p:nvSpPr>
          <p:cNvPr id="16" name="Прямоугольник 15"/>
          <p:cNvSpPr/>
          <p:nvPr/>
        </p:nvSpPr>
        <p:spPr>
          <a:xfrm>
            <a:off x="4457191" y="1997895"/>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Частота сердечных сокращений</a:t>
            </a:r>
          </a:p>
        </p:txBody>
      </p:sp>
      <p:sp>
        <p:nvSpPr>
          <p:cNvPr id="17" name="Прямоугольник 16"/>
          <p:cNvSpPr/>
          <p:nvPr/>
        </p:nvSpPr>
        <p:spPr>
          <a:xfrm>
            <a:off x="4457191" y="2242875"/>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Электрокардиограмма</a:t>
            </a:r>
          </a:p>
        </p:txBody>
      </p:sp>
      <p:sp>
        <p:nvSpPr>
          <p:cNvPr id="18" name="Прямоугольник 17"/>
          <p:cNvSpPr/>
          <p:nvPr/>
        </p:nvSpPr>
        <p:spPr>
          <a:xfrm>
            <a:off x="4463723" y="2496375"/>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Насыщенность крови кислородом</a:t>
            </a:r>
          </a:p>
        </p:txBody>
      </p:sp>
      <p:sp>
        <p:nvSpPr>
          <p:cNvPr id="19" name="Прямоугольник 18"/>
          <p:cNvSpPr/>
          <p:nvPr/>
        </p:nvSpPr>
        <p:spPr>
          <a:xfrm>
            <a:off x="4463723" y="2750901"/>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Лицевые характеристики</a:t>
            </a:r>
          </a:p>
        </p:txBody>
      </p:sp>
      <p:sp>
        <p:nvSpPr>
          <p:cNvPr id="20" name="Прямоугольник 19"/>
          <p:cNvSpPr/>
          <p:nvPr/>
        </p:nvSpPr>
        <p:spPr>
          <a:xfrm>
            <a:off x="4463723" y="3001035"/>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Углы поворота / наклона головы</a:t>
            </a:r>
          </a:p>
        </p:txBody>
      </p:sp>
      <p:sp>
        <p:nvSpPr>
          <p:cNvPr id="21" name="Прямоугольник 20"/>
          <p:cNvSpPr/>
          <p:nvPr/>
        </p:nvSpPr>
        <p:spPr>
          <a:xfrm>
            <a:off x="4385183" y="3547062"/>
            <a:ext cx="2952328" cy="854396"/>
          </a:xfrm>
          <a:prstGeom prst="rect">
            <a:avLst/>
          </a:prstGeom>
          <a:solidFill>
            <a:schemeClr val="accent6">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dirty="0" smtClean="0">
                <a:solidFill>
                  <a:schemeClr val="tx1"/>
                </a:solidFill>
              </a:rPr>
              <a:t>Глазодвигательные характеристики</a:t>
            </a:r>
            <a:endParaRPr lang="ru-RU" sz="1400" dirty="0">
              <a:solidFill>
                <a:schemeClr val="tx1"/>
              </a:solidFill>
            </a:endParaRPr>
          </a:p>
        </p:txBody>
      </p:sp>
      <p:sp>
        <p:nvSpPr>
          <p:cNvPr id="22" name="Прямоугольник 21"/>
          <p:cNvSpPr/>
          <p:nvPr/>
        </p:nvSpPr>
        <p:spPr>
          <a:xfrm>
            <a:off x="4529199" y="3848570"/>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Скоростные</a:t>
            </a:r>
          </a:p>
        </p:txBody>
      </p:sp>
      <p:sp>
        <p:nvSpPr>
          <p:cNvPr id="23" name="Прямоугольник 22"/>
          <p:cNvSpPr/>
          <p:nvPr/>
        </p:nvSpPr>
        <p:spPr>
          <a:xfrm>
            <a:off x="5969359" y="3848570"/>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Временные</a:t>
            </a:r>
          </a:p>
        </p:txBody>
      </p:sp>
      <p:sp>
        <p:nvSpPr>
          <p:cNvPr id="26" name="Прямоугольник 25"/>
          <p:cNvSpPr/>
          <p:nvPr/>
        </p:nvSpPr>
        <p:spPr>
          <a:xfrm>
            <a:off x="4529199" y="4126462"/>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Частотные</a:t>
            </a:r>
          </a:p>
        </p:txBody>
      </p:sp>
      <p:sp>
        <p:nvSpPr>
          <p:cNvPr id="27" name="Прямоугольник 26"/>
          <p:cNvSpPr/>
          <p:nvPr/>
        </p:nvSpPr>
        <p:spPr>
          <a:xfrm>
            <a:off x="5969359" y="4131535"/>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Моргания</a:t>
            </a:r>
          </a:p>
        </p:txBody>
      </p:sp>
      <p:sp>
        <p:nvSpPr>
          <p:cNvPr id="29" name="Прямоугольник 28"/>
          <p:cNvSpPr/>
          <p:nvPr/>
        </p:nvSpPr>
        <p:spPr>
          <a:xfrm>
            <a:off x="4489295" y="4545928"/>
            <a:ext cx="1310108" cy="4861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Сырой сигнал</a:t>
            </a:r>
            <a:endParaRPr lang="ru-RU" sz="1400" dirty="0">
              <a:solidFill>
                <a:schemeClr val="tx1"/>
              </a:solidFill>
            </a:endParaRPr>
          </a:p>
        </p:txBody>
      </p:sp>
      <p:sp>
        <p:nvSpPr>
          <p:cNvPr id="30" name="Прямоугольник 29"/>
          <p:cNvSpPr/>
          <p:nvPr/>
        </p:nvSpPr>
        <p:spPr>
          <a:xfrm>
            <a:off x="5940831" y="4545928"/>
            <a:ext cx="1310108" cy="4861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Частотные диапазоны</a:t>
            </a:r>
            <a:endParaRPr lang="ru-RU" sz="1400" dirty="0">
              <a:solidFill>
                <a:schemeClr val="tx1"/>
              </a:solidFill>
            </a:endParaRPr>
          </a:p>
        </p:txBody>
      </p:sp>
      <p:sp>
        <p:nvSpPr>
          <p:cNvPr id="32" name="Прямоугольник 31"/>
          <p:cNvSpPr/>
          <p:nvPr/>
        </p:nvSpPr>
        <p:spPr>
          <a:xfrm>
            <a:off x="4407833" y="5917145"/>
            <a:ext cx="2952328" cy="504970"/>
          </a:xfrm>
          <a:prstGeom prst="rect">
            <a:avLst/>
          </a:prstGeom>
          <a:solidFill>
            <a:schemeClr val="bg2">
              <a:lumMod val="9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dirty="0" smtClean="0">
                <a:solidFill>
                  <a:schemeClr val="tx1"/>
                </a:solidFill>
              </a:rPr>
              <a:t>Параметры вариабельности сердечного ритма</a:t>
            </a:r>
            <a:endParaRPr lang="ru-RU" sz="1400" dirty="0">
              <a:solidFill>
                <a:schemeClr val="tx1"/>
              </a:solidFill>
            </a:endParaRPr>
          </a:p>
        </p:txBody>
      </p:sp>
      <p:cxnSp>
        <p:nvCxnSpPr>
          <p:cNvPr id="33" name="Прямая со стрелкой 32"/>
          <p:cNvCxnSpPr>
            <a:stCxn id="5" idx="3"/>
            <a:endCxn id="28" idx="1"/>
          </p:cNvCxnSpPr>
          <p:nvPr/>
        </p:nvCxnSpPr>
        <p:spPr>
          <a:xfrm flipV="1">
            <a:off x="4097151" y="2595865"/>
            <a:ext cx="288032" cy="134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9" idx="3"/>
            <a:endCxn id="32" idx="1"/>
          </p:cNvCxnSpPr>
          <p:nvPr/>
        </p:nvCxnSpPr>
        <p:spPr>
          <a:xfrm flipV="1">
            <a:off x="4113381" y="6169630"/>
            <a:ext cx="294452" cy="694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stCxn id="8" idx="3"/>
            <a:endCxn id="31" idx="1"/>
          </p:cNvCxnSpPr>
          <p:nvPr/>
        </p:nvCxnSpPr>
        <p:spPr>
          <a:xfrm>
            <a:off x="4097559" y="4779714"/>
            <a:ext cx="287624" cy="37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stCxn id="10" idx="3"/>
            <a:endCxn id="21" idx="1"/>
          </p:cNvCxnSpPr>
          <p:nvPr/>
        </p:nvCxnSpPr>
        <p:spPr>
          <a:xfrm>
            <a:off x="4097559" y="3974260"/>
            <a:ext cx="28762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1878431" y="2127274"/>
            <a:ext cx="2290727" cy="439807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endParaRPr lang="ru-RU" sz="1400" dirty="0">
              <a:solidFill>
                <a:schemeClr val="tx1"/>
              </a:solidFill>
            </a:endParaRPr>
          </a:p>
        </p:txBody>
      </p:sp>
      <p:sp>
        <p:nvSpPr>
          <p:cNvPr id="49" name="TextBox 48"/>
          <p:cNvSpPr txBox="1"/>
          <p:nvPr/>
        </p:nvSpPr>
        <p:spPr>
          <a:xfrm>
            <a:off x="7677690" y="1628323"/>
            <a:ext cx="2000672" cy="338554"/>
          </a:xfrm>
          <a:prstGeom prst="rect">
            <a:avLst/>
          </a:prstGeom>
          <a:noFill/>
        </p:spPr>
        <p:txBody>
          <a:bodyPr wrap="square" rtlCol="0">
            <a:spAutoFit/>
          </a:bodyPr>
          <a:lstStyle/>
          <a:p>
            <a:pPr algn="ctr"/>
            <a:r>
              <a:rPr lang="ru-RU" sz="1600" b="1" dirty="0" smtClean="0"/>
              <a:t>Состояния</a:t>
            </a:r>
            <a:endParaRPr lang="ru-RU" sz="1600" b="1" dirty="0"/>
          </a:p>
        </p:txBody>
      </p:sp>
      <p:sp>
        <p:nvSpPr>
          <p:cNvPr id="50" name="Прямоугольник 49"/>
          <p:cNvSpPr/>
          <p:nvPr/>
        </p:nvSpPr>
        <p:spPr>
          <a:xfrm>
            <a:off x="7686057" y="4188539"/>
            <a:ext cx="1944216" cy="3080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Утомление</a:t>
            </a:r>
            <a:endParaRPr lang="ru-RU" sz="1400" dirty="0">
              <a:solidFill>
                <a:schemeClr val="tx1"/>
              </a:solidFill>
            </a:endParaRPr>
          </a:p>
        </p:txBody>
      </p:sp>
      <p:sp>
        <p:nvSpPr>
          <p:cNvPr id="51" name="Прямоугольник 50"/>
          <p:cNvSpPr/>
          <p:nvPr/>
        </p:nvSpPr>
        <p:spPr>
          <a:xfrm>
            <a:off x="7686057" y="2839412"/>
            <a:ext cx="1944216" cy="3080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Сонливость</a:t>
            </a:r>
          </a:p>
        </p:txBody>
      </p:sp>
      <p:sp>
        <p:nvSpPr>
          <p:cNvPr id="52" name="Прямоугольник 51"/>
          <p:cNvSpPr/>
          <p:nvPr/>
        </p:nvSpPr>
        <p:spPr>
          <a:xfrm>
            <a:off x="7686057" y="3197400"/>
            <a:ext cx="1944216" cy="505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Потеря концентрации внимания</a:t>
            </a:r>
          </a:p>
        </p:txBody>
      </p:sp>
      <p:sp>
        <p:nvSpPr>
          <p:cNvPr id="53" name="Прямоугольник 52"/>
          <p:cNvSpPr/>
          <p:nvPr/>
        </p:nvSpPr>
        <p:spPr>
          <a:xfrm>
            <a:off x="7682575" y="5325449"/>
            <a:ext cx="1944216" cy="3106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Заболевания</a:t>
            </a:r>
          </a:p>
        </p:txBody>
      </p:sp>
      <p:sp>
        <p:nvSpPr>
          <p:cNvPr id="61" name="Прямоугольник 60"/>
          <p:cNvSpPr/>
          <p:nvPr/>
        </p:nvSpPr>
        <p:spPr>
          <a:xfrm>
            <a:off x="1966267" y="5156747"/>
            <a:ext cx="2131294"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dirty="0" smtClean="0">
                <a:solidFill>
                  <a:schemeClr val="tx1"/>
                </a:solidFill>
              </a:rPr>
              <a:t>Анализ медицинских данных</a:t>
            </a:r>
            <a:endParaRPr lang="ru-RU" dirty="0">
              <a:solidFill>
                <a:schemeClr val="tx1"/>
              </a:solidFill>
            </a:endParaRPr>
          </a:p>
        </p:txBody>
      </p:sp>
      <p:sp>
        <p:nvSpPr>
          <p:cNvPr id="67" name="Прямоугольник 66"/>
          <p:cNvSpPr/>
          <p:nvPr/>
        </p:nvSpPr>
        <p:spPr>
          <a:xfrm>
            <a:off x="4385183" y="5228298"/>
            <a:ext cx="2952328" cy="504970"/>
          </a:xfrm>
          <a:prstGeom prst="rect">
            <a:avLst/>
          </a:prstGeom>
          <a:solidFill>
            <a:schemeClr val="accent2">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dirty="0" smtClean="0">
                <a:solidFill>
                  <a:schemeClr val="tx1"/>
                </a:solidFill>
              </a:rPr>
              <a:t>Патологические изменения в исследованиях</a:t>
            </a:r>
            <a:endParaRPr lang="ru-RU" sz="1400" dirty="0">
              <a:solidFill>
                <a:schemeClr val="tx1"/>
              </a:solidFill>
            </a:endParaRPr>
          </a:p>
        </p:txBody>
      </p:sp>
      <p:cxnSp>
        <p:nvCxnSpPr>
          <p:cNvPr id="68" name="Прямая со стрелкой 67"/>
          <p:cNvCxnSpPr>
            <a:stCxn id="61" idx="3"/>
            <a:endCxn id="67" idx="1"/>
          </p:cNvCxnSpPr>
          <p:nvPr/>
        </p:nvCxnSpPr>
        <p:spPr>
          <a:xfrm>
            <a:off x="4097561" y="5480783"/>
            <a:ext cx="28762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21" idx="3"/>
            <a:endCxn id="50" idx="0"/>
          </p:cNvCxnSpPr>
          <p:nvPr/>
        </p:nvCxnSpPr>
        <p:spPr>
          <a:xfrm>
            <a:off x="7337511" y="3974260"/>
            <a:ext cx="1320654" cy="214279"/>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stCxn id="28" idx="3"/>
            <a:endCxn id="51" idx="1"/>
          </p:cNvCxnSpPr>
          <p:nvPr/>
        </p:nvCxnSpPr>
        <p:spPr>
          <a:xfrm>
            <a:off x="7337511" y="2595865"/>
            <a:ext cx="348546" cy="397550"/>
          </a:xfrm>
          <a:prstGeom prst="bentConnector3">
            <a:avLst>
              <a:gd name="adj1" fmla="val 5000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79"/>
          <p:cNvCxnSpPr>
            <a:stCxn id="28" idx="3"/>
            <a:endCxn id="52" idx="1"/>
          </p:cNvCxnSpPr>
          <p:nvPr/>
        </p:nvCxnSpPr>
        <p:spPr>
          <a:xfrm>
            <a:off x="7337511" y="2595865"/>
            <a:ext cx="348546" cy="854317"/>
          </a:xfrm>
          <a:prstGeom prst="bentConnector3">
            <a:avLst>
              <a:gd name="adj1" fmla="val 5000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72"/>
          <p:cNvCxnSpPr>
            <a:stCxn id="32" idx="3"/>
            <a:endCxn id="53" idx="2"/>
          </p:cNvCxnSpPr>
          <p:nvPr/>
        </p:nvCxnSpPr>
        <p:spPr>
          <a:xfrm flipV="1">
            <a:off x="7360161" y="5636116"/>
            <a:ext cx="1294522" cy="533514"/>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72"/>
          <p:cNvCxnSpPr>
            <a:stCxn id="67" idx="3"/>
            <a:endCxn id="53" idx="1"/>
          </p:cNvCxnSpPr>
          <p:nvPr/>
        </p:nvCxnSpPr>
        <p:spPr>
          <a:xfrm>
            <a:off x="7337511" y="5480783"/>
            <a:ext cx="34506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Прямая со стрелкой 72"/>
          <p:cNvCxnSpPr>
            <a:stCxn id="31" idx="3"/>
            <a:endCxn id="53" idx="0"/>
          </p:cNvCxnSpPr>
          <p:nvPr/>
        </p:nvCxnSpPr>
        <p:spPr>
          <a:xfrm>
            <a:off x="7337511" y="4780088"/>
            <a:ext cx="1317172" cy="54536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72"/>
          <p:cNvCxnSpPr>
            <a:stCxn id="31" idx="3"/>
            <a:endCxn id="50" idx="2"/>
          </p:cNvCxnSpPr>
          <p:nvPr/>
        </p:nvCxnSpPr>
        <p:spPr>
          <a:xfrm flipV="1">
            <a:off x="7337511" y="4496545"/>
            <a:ext cx="1320654" cy="283543"/>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Прямая со стрелкой 72"/>
          <p:cNvCxnSpPr>
            <a:stCxn id="31" idx="3"/>
            <a:endCxn id="52" idx="3"/>
          </p:cNvCxnSpPr>
          <p:nvPr/>
        </p:nvCxnSpPr>
        <p:spPr>
          <a:xfrm flipV="1">
            <a:off x="7337511" y="3450182"/>
            <a:ext cx="2292762" cy="1329906"/>
          </a:xfrm>
          <a:prstGeom prst="bentConnector3">
            <a:avLst>
              <a:gd name="adj1" fmla="val 10686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72"/>
          <p:cNvCxnSpPr>
            <a:stCxn id="21" idx="3"/>
            <a:endCxn id="52" idx="2"/>
          </p:cNvCxnSpPr>
          <p:nvPr/>
        </p:nvCxnSpPr>
        <p:spPr>
          <a:xfrm flipV="1">
            <a:off x="7337511" y="3702963"/>
            <a:ext cx="1320654" cy="271297"/>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72"/>
          <p:cNvCxnSpPr>
            <a:stCxn id="32" idx="3"/>
            <a:endCxn id="50" idx="3"/>
          </p:cNvCxnSpPr>
          <p:nvPr/>
        </p:nvCxnSpPr>
        <p:spPr>
          <a:xfrm flipV="1">
            <a:off x="7360161" y="4342542"/>
            <a:ext cx="2270112" cy="1827088"/>
          </a:xfrm>
          <a:prstGeom prst="bentConnector3">
            <a:avLst>
              <a:gd name="adj1" fmla="val 11007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9" name="Прямоугольник 148"/>
          <p:cNvSpPr/>
          <p:nvPr/>
        </p:nvSpPr>
        <p:spPr>
          <a:xfrm>
            <a:off x="7686057" y="2030320"/>
            <a:ext cx="1944216" cy="3080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Способности</a:t>
            </a:r>
            <a:endParaRPr lang="ru-RU" sz="1400" dirty="0">
              <a:solidFill>
                <a:schemeClr val="tx1"/>
              </a:solidFill>
            </a:endParaRPr>
          </a:p>
        </p:txBody>
      </p:sp>
      <p:cxnSp>
        <p:nvCxnSpPr>
          <p:cNvPr id="157" name="Прямая со стрелкой 79"/>
          <p:cNvCxnSpPr>
            <a:stCxn id="28" idx="3"/>
            <a:endCxn id="149" idx="1"/>
          </p:cNvCxnSpPr>
          <p:nvPr/>
        </p:nvCxnSpPr>
        <p:spPr>
          <a:xfrm flipV="1">
            <a:off x="7337511" y="2184323"/>
            <a:ext cx="348546" cy="411542"/>
          </a:xfrm>
          <a:prstGeom prst="bentConnector3">
            <a:avLst>
              <a:gd name="adj1" fmla="val 5000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5" name="Прямоугольник 164"/>
          <p:cNvSpPr/>
          <p:nvPr/>
        </p:nvSpPr>
        <p:spPr>
          <a:xfrm>
            <a:off x="4463723" y="3249209"/>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Большая пятерка черт личности</a:t>
            </a:r>
            <a:endParaRPr lang="ru-RU" sz="1400" dirty="0">
              <a:solidFill>
                <a:schemeClr val="tx1"/>
              </a:solidFill>
            </a:endParaRPr>
          </a:p>
        </p:txBody>
      </p:sp>
    </p:spTree>
    <p:extLst>
      <p:ext uri="{BB962C8B-B14F-4D97-AF65-F5344CB8AC3E}">
        <p14:creationId xmlns:p14="http://schemas.microsoft.com/office/powerpoint/2010/main" val="201331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анализ ЭЭГ</a:t>
            </a:r>
            <a:endParaRPr lang="ru-RU" dirty="0"/>
          </a:p>
        </p:txBody>
      </p:sp>
      <p:cxnSp>
        <p:nvCxnSpPr>
          <p:cNvPr id="5" name="Прямая со стрелкой 4">
            <a:extLst>
              <a:ext uri="{FF2B5EF4-FFF2-40B4-BE49-F238E27FC236}">
                <a16:creationId xmlns:a16="http://schemas.microsoft.com/office/drawing/2014/main" xmlns="" id="{822E2278-7D05-BD80-B396-68946E108E76}"/>
              </a:ext>
            </a:extLst>
          </p:cNvPr>
          <p:cNvCxnSpPr/>
          <p:nvPr/>
        </p:nvCxnSpPr>
        <p:spPr>
          <a:xfrm>
            <a:off x="6969224" y="1844824"/>
            <a:ext cx="570368" cy="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BDF91957-7514-D313-C456-EF5C26C27270}"/>
              </a:ext>
            </a:extLst>
          </p:cNvPr>
          <p:cNvSpPr txBox="1"/>
          <p:nvPr/>
        </p:nvSpPr>
        <p:spPr>
          <a:xfrm>
            <a:off x="7607026" y="1648285"/>
            <a:ext cx="2028184" cy="307777"/>
          </a:xfrm>
          <a:prstGeom prst="rect">
            <a:avLst/>
          </a:prstGeom>
          <a:noFill/>
        </p:spPr>
        <p:txBody>
          <a:bodyPr wrap="none" rtlCol="0">
            <a:spAutoFit/>
          </a:bodyPr>
          <a:lstStyle/>
          <a:p>
            <a:r>
              <a:rPr lang="ru-RU" sz="1400" dirty="0"/>
              <a:t>Поток исходных данных</a:t>
            </a:r>
          </a:p>
        </p:txBody>
      </p:sp>
      <p:cxnSp>
        <p:nvCxnSpPr>
          <p:cNvPr id="7" name="Прямая со стрелкой 6">
            <a:extLst>
              <a:ext uri="{FF2B5EF4-FFF2-40B4-BE49-F238E27FC236}">
                <a16:creationId xmlns:a16="http://schemas.microsoft.com/office/drawing/2014/main" xmlns="" id="{A68F2BDF-4E30-A860-D8D4-34DD92D621F7}"/>
              </a:ext>
            </a:extLst>
          </p:cNvPr>
          <p:cNvCxnSpPr/>
          <p:nvPr/>
        </p:nvCxnSpPr>
        <p:spPr>
          <a:xfrm>
            <a:off x="6969224" y="2086271"/>
            <a:ext cx="570368" cy="0"/>
          </a:xfrm>
          <a:prstGeom prst="straightConnector1">
            <a:avLst/>
          </a:prstGeom>
          <a:ln w="31750">
            <a:solidFill>
              <a:schemeClr val="accent3"/>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689C17B7-E3C3-932A-3693-F2666117CC28}"/>
              </a:ext>
            </a:extLst>
          </p:cNvPr>
          <p:cNvSpPr txBox="1"/>
          <p:nvPr/>
        </p:nvSpPr>
        <p:spPr>
          <a:xfrm>
            <a:off x="7607026" y="1889732"/>
            <a:ext cx="2401748" cy="307777"/>
          </a:xfrm>
          <a:prstGeom prst="rect">
            <a:avLst/>
          </a:prstGeom>
          <a:noFill/>
        </p:spPr>
        <p:txBody>
          <a:bodyPr wrap="none" rtlCol="0">
            <a:spAutoFit/>
          </a:bodyPr>
          <a:lstStyle/>
          <a:p>
            <a:r>
              <a:rPr lang="ru-RU" sz="1400" dirty="0"/>
              <a:t>Поток обработанных данных</a:t>
            </a:r>
          </a:p>
        </p:txBody>
      </p:sp>
      <p:cxnSp>
        <p:nvCxnSpPr>
          <p:cNvPr id="9" name="Прямая со стрелкой 8">
            <a:extLst>
              <a:ext uri="{FF2B5EF4-FFF2-40B4-BE49-F238E27FC236}">
                <a16:creationId xmlns:a16="http://schemas.microsoft.com/office/drawing/2014/main" xmlns="" id="{051AD899-921F-6802-7531-10E00157F904}"/>
              </a:ext>
            </a:extLst>
          </p:cNvPr>
          <p:cNvCxnSpPr/>
          <p:nvPr/>
        </p:nvCxnSpPr>
        <p:spPr>
          <a:xfrm>
            <a:off x="6969224" y="2322221"/>
            <a:ext cx="570368" cy="0"/>
          </a:xfrm>
          <a:prstGeom prst="straightConnector1">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B34DB3C-4F73-3540-62F8-1F824CCF5579}"/>
              </a:ext>
            </a:extLst>
          </p:cNvPr>
          <p:cNvSpPr txBox="1"/>
          <p:nvPr/>
        </p:nvSpPr>
        <p:spPr>
          <a:xfrm>
            <a:off x="7607026" y="2125682"/>
            <a:ext cx="2164695" cy="307777"/>
          </a:xfrm>
          <a:prstGeom prst="rect">
            <a:avLst/>
          </a:prstGeom>
          <a:noFill/>
        </p:spPr>
        <p:txBody>
          <a:bodyPr wrap="none" rtlCol="0">
            <a:spAutoFit/>
          </a:bodyPr>
          <a:lstStyle/>
          <a:p>
            <a:r>
              <a:rPr lang="ru-RU" sz="1400" dirty="0"/>
              <a:t>Взаимодействие модулей</a:t>
            </a:r>
          </a:p>
        </p:txBody>
      </p:sp>
      <p:cxnSp>
        <p:nvCxnSpPr>
          <p:cNvPr id="11" name="Прямая со стрелкой 10">
            <a:extLst>
              <a:ext uri="{FF2B5EF4-FFF2-40B4-BE49-F238E27FC236}">
                <a16:creationId xmlns:a16="http://schemas.microsoft.com/office/drawing/2014/main" xmlns="" id="{6293DAD9-F8B1-7512-088C-DE8B1AECA1A0}"/>
              </a:ext>
            </a:extLst>
          </p:cNvPr>
          <p:cNvCxnSpPr/>
          <p:nvPr/>
        </p:nvCxnSpPr>
        <p:spPr>
          <a:xfrm>
            <a:off x="6969224" y="2592387"/>
            <a:ext cx="570368" cy="0"/>
          </a:xfrm>
          <a:prstGeom prst="straightConnector1">
            <a:avLst/>
          </a:prstGeom>
          <a:ln w="3175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29D5B766-EC24-848B-09EC-0612A02AAB92}"/>
              </a:ext>
            </a:extLst>
          </p:cNvPr>
          <p:cNvSpPr txBox="1"/>
          <p:nvPr/>
        </p:nvSpPr>
        <p:spPr>
          <a:xfrm>
            <a:off x="7607026" y="2395848"/>
            <a:ext cx="2297424" cy="307777"/>
          </a:xfrm>
          <a:prstGeom prst="rect">
            <a:avLst/>
          </a:prstGeom>
          <a:noFill/>
        </p:spPr>
        <p:txBody>
          <a:bodyPr wrap="none" rtlCol="0">
            <a:spAutoFit/>
          </a:bodyPr>
          <a:lstStyle/>
          <a:p>
            <a:r>
              <a:rPr lang="ru-RU" sz="1400" dirty="0"/>
              <a:t>Неавтоматический переход</a:t>
            </a:r>
          </a:p>
        </p:txBody>
      </p:sp>
      <p:sp>
        <p:nvSpPr>
          <p:cNvPr id="13" name="TextBox 12">
            <a:extLst>
              <a:ext uri="{FF2B5EF4-FFF2-40B4-BE49-F238E27FC236}">
                <a16:creationId xmlns:a16="http://schemas.microsoft.com/office/drawing/2014/main" xmlns="" id="{081D7B0C-7841-3365-6DF0-65121A66C49F}"/>
              </a:ext>
            </a:extLst>
          </p:cNvPr>
          <p:cNvSpPr txBox="1"/>
          <p:nvPr/>
        </p:nvSpPr>
        <p:spPr>
          <a:xfrm>
            <a:off x="7539592" y="2798672"/>
            <a:ext cx="1577868" cy="307777"/>
          </a:xfrm>
          <a:prstGeom prst="rect">
            <a:avLst/>
          </a:prstGeom>
          <a:noFill/>
        </p:spPr>
        <p:txBody>
          <a:bodyPr wrap="none" rtlCol="0">
            <a:spAutoFit/>
          </a:bodyPr>
          <a:lstStyle/>
          <a:p>
            <a:r>
              <a:rPr lang="ru-RU" sz="1400" dirty="0"/>
              <a:t>Исходные данные</a:t>
            </a:r>
          </a:p>
        </p:txBody>
      </p:sp>
      <p:sp>
        <p:nvSpPr>
          <p:cNvPr id="14" name="TextBox 13">
            <a:extLst>
              <a:ext uri="{FF2B5EF4-FFF2-40B4-BE49-F238E27FC236}">
                <a16:creationId xmlns:a16="http://schemas.microsoft.com/office/drawing/2014/main" xmlns="" id="{680999BC-1FF7-9659-612D-CC7DB343B739}"/>
              </a:ext>
            </a:extLst>
          </p:cNvPr>
          <p:cNvSpPr txBox="1"/>
          <p:nvPr/>
        </p:nvSpPr>
        <p:spPr>
          <a:xfrm>
            <a:off x="7539592" y="3061573"/>
            <a:ext cx="1957844" cy="307777"/>
          </a:xfrm>
          <a:prstGeom prst="rect">
            <a:avLst/>
          </a:prstGeom>
          <a:noFill/>
        </p:spPr>
        <p:txBody>
          <a:bodyPr wrap="none" rtlCol="0">
            <a:spAutoFit/>
          </a:bodyPr>
          <a:lstStyle/>
          <a:p>
            <a:r>
              <a:rPr lang="ru-RU" sz="1400" dirty="0"/>
              <a:t>Обработанные данные</a:t>
            </a:r>
          </a:p>
        </p:txBody>
      </p:sp>
      <p:sp>
        <p:nvSpPr>
          <p:cNvPr id="15" name="TextBox 14">
            <a:extLst>
              <a:ext uri="{FF2B5EF4-FFF2-40B4-BE49-F238E27FC236}">
                <a16:creationId xmlns:a16="http://schemas.microsoft.com/office/drawing/2014/main" xmlns="" id="{C169985A-D553-4A0C-FEB3-C65E77FE6824}"/>
              </a:ext>
            </a:extLst>
          </p:cNvPr>
          <p:cNvSpPr txBox="1"/>
          <p:nvPr/>
        </p:nvSpPr>
        <p:spPr>
          <a:xfrm>
            <a:off x="7539592" y="3316039"/>
            <a:ext cx="2142510" cy="307777"/>
          </a:xfrm>
          <a:prstGeom prst="rect">
            <a:avLst/>
          </a:prstGeom>
          <a:noFill/>
        </p:spPr>
        <p:txBody>
          <a:bodyPr wrap="none" rtlCol="0">
            <a:spAutoFit/>
          </a:bodyPr>
          <a:lstStyle/>
          <a:p>
            <a:r>
              <a:rPr lang="ru-RU" sz="1400" dirty="0"/>
              <a:t>Функциональные </a:t>
            </a:r>
            <a:r>
              <a:rPr lang="ru-RU" sz="1400" dirty="0" smtClean="0"/>
              <a:t>модули</a:t>
            </a:r>
            <a:endParaRPr lang="ru-RU" sz="1400" dirty="0"/>
          </a:p>
        </p:txBody>
      </p:sp>
      <p:sp>
        <p:nvSpPr>
          <p:cNvPr id="16" name="TextBox 15">
            <a:extLst>
              <a:ext uri="{FF2B5EF4-FFF2-40B4-BE49-F238E27FC236}">
                <a16:creationId xmlns:a16="http://schemas.microsoft.com/office/drawing/2014/main" xmlns="" id="{D4FDB5B6-A969-A260-7C2E-B678404D14B8}"/>
              </a:ext>
            </a:extLst>
          </p:cNvPr>
          <p:cNvSpPr txBox="1"/>
          <p:nvPr/>
        </p:nvSpPr>
        <p:spPr>
          <a:xfrm>
            <a:off x="7539592" y="3585030"/>
            <a:ext cx="1074910" cy="307777"/>
          </a:xfrm>
          <a:prstGeom prst="rect">
            <a:avLst/>
          </a:prstGeom>
          <a:noFill/>
        </p:spPr>
        <p:txBody>
          <a:bodyPr wrap="none" rtlCol="0">
            <a:spAutoFit/>
          </a:bodyPr>
          <a:lstStyle/>
          <a:p>
            <a:r>
              <a:rPr lang="en-US" sz="1400" dirty="0"/>
              <a:t>GUI </a:t>
            </a:r>
            <a:r>
              <a:rPr lang="ru-RU" sz="1400" dirty="0"/>
              <a:t>модули</a:t>
            </a:r>
          </a:p>
        </p:txBody>
      </p:sp>
      <p:sp>
        <p:nvSpPr>
          <p:cNvPr id="17" name="Прямоугольник 16">
            <a:extLst>
              <a:ext uri="{FF2B5EF4-FFF2-40B4-BE49-F238E27FC236}">
                <a16:creationId xmlns:a16="http://schemas.microsoft.com/office/drawing/2014/main" xmlns="" id="{E099D73C-CDD0-E4A4-EC91-4089DB23E018}"/>
              </a:ext>
            </a:extLst>
          </p:cNvPr>
          <p:cNvSpPr/>
          <p:nvPr/>
        </p:nvSpPr>
        <p:spPr>
          <a:xfrm>
            <a:off x="6992230" y="2854956"/>
            <a:ext cx="547362" cy="185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8" name="Прямоугольник 17">
            <a:extLst>
              <a:ext uri="{FF2B5EF4-FFF2-40B4-BE49-F238E27FC236}">
                <a16:creationId xmlns:a16="http://schemas.microsoft.com/office/drawing/2014/main" xmlns="" id="{B3D70447-BC57-F54A-2139-C13C0D7B7FD8}"/>
              </a:ext>
            </a:extLst>
          </p:cNvPr>
          <p:cNvSpPr/>
          <p:nvPr/>
        </p:nvSpPr>
        <p:spPr>
          <a:xfrm>
            <a:off x="6992230" y="3117858"/>
            <a:ext cx="547362" cy="18535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400"/>
          </a:p>
        </p:txBody>
      </p:sp>
      <p:sp>
        <p:nvSpPr>
          <p:cNvPr id="19" name="Прямоугольник 18">
            <a:extLst>
              <a:ext uri="{FF2B5EF4-FFF2-40B4-BE49-F238E27FC236}">
                <a16:creationId xmlns:a16="http://schemas.microsoft.com/office/drawing/2014/main" xmlns="" id="{215E9201-2FA8-5ACF-2FD7-B8B103FE22F4}"/>
              </a:ext>
            </a:extLst>
          </p:cNvPr>
          <p:cNvSpPr/>
          <p:nvPr/>
        </p:nvSpPr>
        <p:spPr>
          <a:xfrm>
            <a:off x="6992230" y="3376902"/>
            <a:ext cx="547362" cy="1853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400"/>
          </a:p>
        </p:txBody>
      </p:sp>
      <p:sp>
        <p:nvSpPr>
          <p:cNvPr id="20" name="Прямоугольник 19">
            <a:extLst>
              <a:ext uri="{FF2B5EF4-FFF2-40B4-BE49-F238E27FC236}">
                <a16:creationId xmlns:a16="http://schemas.microsoft.com/office/drawing/2014/main" xmlns="" id="{3B12D161-C7CE-1FE2-F243-6740DE255ABB}"/>
              </a:ext>
            </a:extLst>
          </p:cNvPr>
          <p:cNvSpPr/>
          <p:nvPr/>
        </p:nvSpPr>
        <p:spPr>
          <a:xfrm>
            <a:off x="6992230" y="3646240"/>
            <a:ext cx="547362" cy="1853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sz="1400"/>
          </a:p>
        </p:txBody>
      </p:sp>
      <p:sp>
        <p:nvSpPr>
          <p:cNvPr id="21" name="Прямоугольник 20">
            <a:extLst>
              <a:ext uri="{FF2B5EF4-FFF2-40B4-BE49-F238E27FC236}">
                <a16:creationId xmlns:a16="http://schemas.microsoft.com/office/drawing/2014/main" xmlns="" id="{074DD05C-C2BE-DEE7-5D0F-4377C1EA397B}"/>
              </a:ext>
            </a:extLst>
          </p:cNvPr>
          <p:cNvSpPr/>
          <p:nvPr/>
        </p:nvSpPr>
        <p:spPr>
          <a:xfrm>
            <a:off x="156941" y="2626616"/>
            <a:ext cx="1104523" cy="4798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dirty="0"/>
              <a:t>Данные ЭЭГ</a:t>
            </a:r>
          </a:p>
        </p:txBody>
      </p:sp>
      <p:sp>
        <p:nvSpPr>
          <p:cNvPr id="22" name="Прямоугольник 21">
            <a:extLst>
              <a:ext uri="{FF2B5EF4-FFF2-40B4-BE49-F238E27FC236}">
                <a16:creationId xmlns:a16="http://schemas.microsoft.com/office/drawing/2014/main" xmlns="" id="{A324384E-3D2A-7EB5-0CF6-7AF33CEBA628}"/>
              </a:ext>
            </a:extLst>
          </p:cNvPr>
          <p:cNvSpPr/>
          <p:nvPr/>
        </p:nvSpPr>
        <p:spPr>
          <a:xfrm>
            <a:off x="1533396" y="3685961"/>
            <a:ext cx="1003493" cy="479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dirty="0"/>
              <a:t>Видео</a:t>
            </a:r>
          </a:p>
        </p:txBody>
      </p:sp>
      <p:sp>
        <p:nvSpPr>
          <p:cNvPr id="23" name="Блок-схема: ссылка на другую страницу 22">
            <a:extLst>
              <a:ext uri="{FF2B5EF4-FFF2-40B4-BE49-F238E27FC236}">
                <a16:creationId xmlns:a16="http://schemas.microsoft.com/office/drawing/2014/main" xmlns="" id="{75655EEB-A0EC-B713-3FCA-F0B016F2C89B}"/>
              </a:ext>
            </a:extLst>
          </p:cNvPr>
          <p:cNvSpPr/>
          <p:nvPr/>
        </p:nvSpPr>
        <p:spPr>
          <a:xfrm>
            <a:off x="106058" y="2088928"/>
            <a:ext cx="1206288" cy="506222"/>
          </a:xfrm>
          <a:prstGeom prst="flowChartOffpage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Фильтрация сигнала</a:t>
            </a:r>
          </a:p>
        </p:txBody>
      </p:sp>
      <p:sp>
        <p:nvSpPr>
          <p:cNvPr id="24" name="Прямоугольник 23">
            <a:extLst>
              <a:ext uri="{FF2B5EF4-FFF2-40B4-BE49-F238E27FC236}">
                <a16:creationId xmlns:a16="http://schemas.microsoft.com/office/drawing/2014/main" xmlns="" id="{7CB35E91-1C20-0D94-E987-64DD29EF8C13}"/>
              </a:ext>
            </a:extLst>
          </p:cNvPr>
          <p:cNvSpPr/>
          <p:nvPr/>
        </p:nvSpPr>
        <p:spPr>
          <a:xfrm>
            <a:off x="156941" y="4745413"/>
            <a:ext cx="1104523" cy="6383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чтения данных</a:t>
            </a:r>
          </a:p>
        </p:txBody>
      </p:sp>
      <p:sp>
        <p:nvSpPr>
          <p:cNvPr id="25" name="Прямоугольник 24">
            <a:extLst>
              <a:ext uri="{FF2B5EF4-FFF2-40B4-BE49-F238E27FC236}">
                <a16:creationId xmlns:a16="http://schemas.microsoft.com/office/drawing/2014/main" xmlns="" id="{D6F51FA7-300E-1521-4640-96B24D4AD404}"/>
              </a:ext>
            </a:extLst>
          </p:cNvPr>
          <p:cNvSpPr/>
          <p:nvPr/>
        </p:nvSpPr>
        <p:spPr>
          <a:xfrm>
            <a:off x="3063784" y="2098766"/>
            <a:ext cx="1104523" cy="506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СПМ</a:t>
            </a:r>
          </a:p>
        </p:txBody>
      </p:sp>
      <p:sp>
        <p:nvSpPr>
          <p:cNvPr id="26" name="Прямоугольник 25">
            <a:extLst>
              <a:ext uri="{FF2B5EF4-FFF2-40B4-BE49-F238E27FC236}">
                <a16:creationId xmlns:a16="http://schemas.microsoft.com/office/drawing/2014/main" xmlns="" id="{1264B756-0ADA-E0DF-2A09-BD3AB5A82DC5}"/>
              </a:ext>
            </a:extLst>
          </p:cNvPr>
          <p:cNvSpPr/>
          <p:nvPr/>
        </p:nvSpPr>
        <p:spPr>
          <a:xfrm>
            <a:off x="3063784" y="2853338"/>
            <a:ext cx="1104523" cy="5864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050" dirty="0"/>
              <a:t>Модуль удаления артефактов</a:t>
            </a:r>
          </a:p>
        </p:txBody>
      </p:sp>
      <p:sp>
        <p:nvSpPr>
          <p:cNvPr id="27" name="Прямоугольник 26">
            <a:extLst>
              <a:ext uri="{FF2B5EF4-FFF2-40B4-BE49-F238E27FC236}">
                <a16:creationId xmlns:a16="http://schemas.microsoft.com/office/drawing/2014/main" xmlns="" id="{C940CD90-8150-E684-47DA-5921D0495DBD}"/>
              </a:ext>
            </a:extLst>
          </p:cNvPr>
          <p:cNvSpPr/>
          <p:nvPr/>
        </p:nvSpPr>
        <p:spPr>
          <a:xfrm>
            <a:off x="4921936" y="2088928"/>
            <a:ext cx="1625209" cy="5244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визуализации</a:t>
            </a:r>
          </a:p>
        </p:txBody>
      </p:sp>
      <p:sp>
        <p:nvSpPr>
          <p:cNvPr id="28" name="Прямоугольник 27">
            <a:extLst>
              <a:ext uri="{FF2B5EF4-FFF2-40B4-BE49-F238E27FC236}">
                <a16:creationId xmlns:a16="http://schemas.microsoft.com/office/drawing/2014/main" xmlns="" id="{443B7123-FB7F-A3DB-92CD-74C3A76C0162}"/>
              </a:ext>
            </a:extLst>
          </p:cNvPr>
          <p:cNvSpPr/>
          <p:nvPr/>
        </p:nvSpPr>
        <p:spPr>
          <a:xfrm>
            <a:off x="4921937" y="2853338"/>
            <a:ext cx="1625208" cy="6383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эксперимента</a:t>
            </a:r>
          </a:p>
        </p:txBody>
      </p:sp>
      <p:sp>
        <p:nvSpPr>
          <p:cNvPr id="29" name="Прямоугольник 28">
            <a:extLst>
              <a:ext uri="{FF2B5EF4-FFF2-40B4-BE49-F238E27FC236}">
                <a16:creationId xmlns:a16="http://schemas.microsoft.com/office/drawing/2014/main" xmlns="" id="{507FBAE9-33C3-7E12-9A39-BE55863C78E2}"/>
              </a:ext>
            </a:extLst>
          </p:cNvPr>
          <p:cNvSpPr/>
          <p:nvPr/>
        </p:nvSpPr>
        <p:spPr>
          <a:xfrm>
            <a:off x="3059055" y="4497862"/>
            <a:ext cx="1098663" cy="59737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признаков ЭЭГ</a:t>
            </a:r>
          </a:p>
        </p:txBody>
      </p:sp>
      <p:sp>
        <p:nvSpPr>
          <p:cNvPr id="30" name="Прямоугольник 29">
            <a:extLst>
              <a:ext uri="{FF2B5EF4-FFF2-40B4-BE49-F238E27FC236}">
                <a16:creationId xmlns:a16="http://schemas.microsoft.com/office/drawing/2014/main" xmlns="" id="{1C9CD589-9B97-68E9-7B7F-46BB90D17673}"/>
              </a:ext>
            </a:extLst>
          </p:cNvPr>
          <p:cNvSpPr/>
          <p:nvPr/>
        </p:nvSpPr>
        <p:spPr>
          <a:xfrm>
            <a:off x="3069641" y="5270940"/>
            <a:ext cx="1088077" cy="4798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кластеров</a:t>
            </a:r>
          </a:p>
        </p:txBody>
      </p:sp>
      <p:sp>
        <p:nvSpPr>
          <p:cNvPr id="31" name="Прямоугольник 30">
            <a:extLst>
              <a:ext uri="{FF2B5EF4-FFF2-40B4-BE49-F238E27FC236}">
                <a16:creationId xmlns:a16="http://schemas.microsoft.com/office/drawing/2014/main" xmlns="" id="{92AF5260-73D2-128B-B352-01D1877688DE}"/>
              </a:ext>
            </a:extLst>
          </p:cNvPr>
          <p:cNvSpPr/>
          <p:nvPr/>
        </p:nvSpPr>
        <p:spPr>
          <a:xfrm>
            <a:off x="3059055" y="3606102"/>
            <a:ext cx="1104523" cy="6337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видео</a:t>
            </a:r>
          </a:p>
        </p:txBody>
      </p:sp>
      <p:sp>
        <p:nvSpPr>
          <p:cNvPr id="32" name="Прямоугольник 31">
            <a:extLst>
              <a:ext uri="{FF2B5EF4-FFF2-40B4-BE49-F238E27FC236}">
                <a16:creationId xmlns:a16="http://schemas.microsoft.com/office/drawing/2014/main" xmlns="" id="{D4BCDE7D-F21E-E5DB-D590-0380F097AB4A}"/>
              </a:ext>
            </a:extLst>
          </p:cNvPr>
          <p:cNvSpPr/>
          <p:nvPr/>
        </p:nvSpPr>
        <p:spPr>
          <a:xfrm>
            <a:off x="4921937" y="3791664"/>
            <a:ext cx="1625208" cy="55799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ru-RU" sz="1400" dirty="0"/>
              <a:t>Цепочки фрагментов</a:t>
            </a:r>
          </a:p>
        </p:txBody>
      </p:sp>
      <p:sp>
        <p:nvSpPr>
          <p:cNvPr id="33" name="Прямоугольник 32">
            <a:extLst>
              <a:ext uri="{FF2B5EF4-FFF2-40B4-BE49-F238E27FC236}">
                <a16:creationId xmlns:a16="http://schemas.microsoft.com/office/drawing/2014/main" xmlns="" id="{DC5CD35A-571C-932E-D191-238F7AA06C17}"/>
              </a:ext>
            </a:extLst>
          </p:cNvPr>
          <p:cNvSpPr/>
          <p:nvPr/>
        </p:nvSpPr>
        <p:spPr>
          <a:xfrm>
            <a:off x="4649626" y="5129247"/>
            <a:ext cx="1964602" cy="7312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динамической визуализации</a:t>
            </a:r>
          </a:p>
        </p:txBody>
      </p:sp>
      <p:sp>
        <p:nvSpPr>
          <p:cNvPr id="34" name="Прямоугольник 33">
            <a:extLst>
              <a:ext uri="{FF2B5EF4-FFF2-40B4-BE49-F238E27FC236}">
                <a16:creationId xmlns:a16="http://schemas.microsoft.com/office/drawing/2014/main" xmlns="" id="{089C514E-9083-BA26-0D10-0325700AA4E4}"/>
              </a:ext>
            </a:extLst>
          </p:cNvPr>
          <p:cNvSpPr/>
          <p:nvPr/>
        </p:nvSpPr>
        <p:spPr>
          <a:xfrm>
            <a:off x="6796708" y="4102520"/>
            <a:ext cx="1426499" cy="7331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построения модели</a:t>
            </a:r>
          </a:p>
        </p:txBody>
      </p:sp>
      <p:sp>
        <p:nvSpPr>
          <p:cNvPr id="35" name="Прямоугольник 34">
            <a:extLst>
              <a:ext uri="{FF2B5EF4-FFF2-40B4-BE49-F238E27FC236}">
                <a16:creationId xmlns:a16="http://schemas.microsoft.com/office/drawing/2014/main" xmlns="" id="{75134D1C-9914-11AA-2F5F-34EEF5A9BAB4}"/>
              </a:ext>
            </a:extLst>
          </p:cNvPr>
          <p:cNvSpPr/>
          <p:nvPr/>
        </p:nvSpPr>
        <p:spPr>
          <a:xfrm>
            <a:off x="6880741" y="5214555"/>
            <a:ext cx="1258432" cy="5606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анализа</a:t>
            </a:r>
          </a:p>
        </p:txBody>
      </p:sp>
      <p:sp>
        <p:nvSpPr>
          <p:cNvPr id="36" name="Прямоугольник 35">
            <a:extLst>
              <a:ext uri="{FF2B5EF4-FFF2-40B4-BE49-F238E27FC236}">
                <a16:creationId xmlns:a16="http://schemas.microsoft.com/office/drawing/2014/main" xmlns="" id="{C234C091-1F82-F5A3-B964-8EE9A0D5CBA0}"/>
              </a:ext>
            </a:extLst>
          </p:cNvPr>
          <p:cNvSpPr/>
          <p:nvPr/>
        </p:nvSpPr>
        <p:spPr>
          <a:xfrm>
            <a:off x="1424608" y="4822515"/>
            <a:ext cx="1124131" cy="47983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ru-RU" sz="1400" dirty="0"/>
              <a:t>Фрагменты ЭЭГ</a:t>
            </a:r>
          </a:p>
        </p:txBody>
      </p:sp>
      <p:cxnSp>
        <p:nvCxnSpPr>
          <p:cNvPr id="37" name="Прямая со стрелкой 36">
            <a:extLst>
              <a:ext uri="{FF2B5EF4-FFF2-40B4-BE49-F238E27FC236}">
                <a16:creationId xmlns:a16="http://schemas.microsoft.com/office/drawing/2014/main" xmlns="" id="{8CD6FDDA-A936-96C8-A686-F5516798E39F}"/>
              </a:ext>
            </a:extLst>
          </p:cNvPr>
          <p:cNvCxnSpPr>
            <a:stCxn id="21" idx="2"/>
            <a:endCxn id="24" idx="0"/>
          </p:cNvCxnSpPr>
          <p:nvPr/>
        </p:nvCxnSpPr>
        <p:spPr>
          <a:xfrm>
            <a:off x="709203" y="3106449"/>
            <a:ext cx="0" cy="16389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xmlns="" id="{C99BC559-EDFE-E4EB-9C9A-9467D242AB58}"/>
              </a:ext>
            </a:extLst>
          </p:cNvPr>
          <p:cNvCxnSpPr>
            <a:cxnSpLocks/>
            <a:stCxn id="24" idx="3"/>
            <a:endCxn id="36" idx="1"/>
          </p:cNvCxnSpPr>
          <p:nvPr/>
        </p:nvCxnSpPr>
        <p:spPr>
          <a:xfrm flipV="1">
            <a:off x="1261464" y="5062432"/>
            <a:ext cx="163144" cy="216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9" name="Прямая со стрелкой 38">
            <a:extLst>
              <a:ext uri="{FF2B5EF4-FFF2-40B4-BE49-F238E27FC236}">
                <a16:creationId xmlns:a16="http://schemas.microsoft.com/office/drawing/2014/main" xmlns="" id="{8D208A2B-F100-E950-E7AC-4D47D76D5FF9}"/>
              </a:ext>
            </a:extLst>
          </p:cNvPr>
          <p:cNvCxnSpPr>
            <a:cxnSpLocks/>
            <a:stCxn id="36" idx="3"/>
          </p:cNvCxnSpPr>
          <p:nvPr/>
        </p:nvCxnSpPr>
        <p:spPr>
          <a:xfrm>
            <a:off x="2548739" y="5062432"/>
            <a:ext cx="307599"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0" name="Прямая со стрелкой 39">
            <a:extLst>
              <a:ext uri="{FF2B5EF4-FFF2-40B4-BE49-F238E27FC236}">
                <a16:creationId xmlns:a16="http://schemas.microsoft.com/office/drawing/2014/main" xmlns="" id="{D9A3C319-BE4D-4D02-821E-E8E4764B2E82}"/>
              </a:ext>
            </a:extLst>
          </p:cNvPr>
          <p:cNvCxnSpPr>
            <a:cxnSpLocks/>
            <a:stCxn id="22" idx="3"/>
            <a:endCxn id="31" idx="1"/>
          </p:cNvCxnSpPr>
          <p:nvPr/>
        </p:nvCxnSpPr>
        <p:spPr>
          <a:xfrm flipV="1">
            <a:off x="2536889" y="3922961"/>
            <a:ext cx="522166" cy="29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xmlns="" id="{F1472E12-7E55-1E43-D44F-144836429DE7}"/>
              </a:ext>
            </a:extLst>
          </p:cNvPr>
          <p:cNvCxnSpPr>
            <a:stCxn id="25" idx="3"/>
            <a:endCxn id="27" idx="1"/>
          </p:cNvCxnSpPr>
          <p:nvPr/>
        </p:nvCxnSpPr>
        <p:spPr>
          <a:xfrm flipV="1">
            <a:off x="4168307" y="2351175"/>
            <a:ext cx="753629" cy="70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2" name="Прямая со стрелкой 76">
            <a:extLst>
              <a:ext uri="{FF2B5EF4-FFF2-40B4-BE49-F238E27FC236}">
                <a16:creationId xmlns:a16="http://schemas.microsoft.com/office/drawing/2014/main" xmlns="" id="{94E76AF2-D78E-AD06-5E42-D4C9F1EB93BD}"/>
              </a:ext>
            </a:extLst>
          </p:cNvPr>
          <p:cNvCxnSpPr>
            <a:cxnSpLocks/>
            <a:stCxn id="26" idx="3"/>
            <a:endCxn id="27" idx="1"/>
          </p:cNvCxnSpPr>
          <p:nvPr/>
        </p:nvCxnSpPr>
        <p:spPr>
          <a:xfrm flipV="1">
            <a:off x="4168307" y="2351175"/>
            <a:ext cx="753629" cy="795394"/>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3" name="Прямая со стрелкой 78">
            <a:extLst>
              <a:ext uri="{FF2B5EF4-FFF2-40B4-BE49-F238E27FC236}">
                <a16:creationId xmlns:a16="http://schemas.microsoft.com/office/drawing/2014/main" xmlns="" id="{5AADA0A0-33EB-52A8-AA30-B6CD13317FA0}"/>
              </a:ext>
            </a:extLst>
          </p:cNvPr>
          <p:cNvCxnSpPr>
            <a:cxnSpLocks/>
            <a:stCxn id="32" idx="1"/>
            <a:endCxn id="30" idx="3"/>
          </p:cNvCxnSpPr>
          <p:nvPr/>
        </p:nvCxnSpPr>
        <p:spPr>
          <a:xfrm rot="10800000" flipV="1">
            <a:off x="4157719" y="4070664"/>
            <a:ext cx="764219" cy="1440192"/>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4" name="Прямая со стрелкой 43">
            <a:extLst>
              <a:ext uri="{FF2B5EF4-FFF2-40B4-BE49-F238E27FC236}">
                <a16:creationId xmlns:a16="http://schemas.microsoft.com/office/drawing/2014/main" xmlns="" id="{FE0CC98A-E36F-28BB-FF39-CA06B508D173}"/>
              </a:ext>
            </a:extLst>
          </p:cNvPr>
          <p:cNvCxnSpPr/>
          <p:nvPr/>
        </p:nvCxnSpPr>
        <p:spPr>
          <a:xfrm flipV="1">
            <a:off x="4168301" y="5686500"/>
            <a:ext cx="481325" cy="773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5" name="Прямая со стрелкой 44">
            <a:extLst>
              <a:ext uri="{FF2B5EF4-FFF2-40B4-BE49-F238E27FC236}">
                <a16:creationId xmlns:a16="http://schemas.microsoft.com/office/drawing/2014/main" xmlns="" id="{94C3A3AD-E81E-D7F3-6C50-0D00AE7C88C2}"/>
              </a:ext>
            </a:extLst>
          </p:cNvPr>
          <p:cNvCxnSpPr>
            <a:stCxn id="34" idx="2"/>
            <a:endCxn id="35" idx="0"/>
          </p:cNvCxnSpPr>
          <p:nvPr/>
        </p:nvCxnSpPr>
        <p:spPr>
          <a:xfrm flipH="1">
            <a:off x="7509957" y="4835698"/>
            <a:ext cx="1" cy="378857"/>
          </a:xfrm>
          <a:prstGeom prst="straightConnector1">
            <a:avLst/>
          </a:prstGeom>
          <a:ln w="28575">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46" name="Прямоугольник 45"/>
          <p:cNvSpPr/>
          <p:nvPr/>
        </p:nvSpPr>
        <p:spPr>
          <a:xfrm>
            <a:off x="2856338" y="1740755"/>
            <a:ext cx="1477122" cy="43760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sz="1000" dirty="0">
                <a:solidFill>
                  <a:srgbClr val="000000"/>
                </a:solidFill>
              </a:rPr>
              <a:t>Обработка данных</a:t>
            </a:r>
          </a:p>
        </p:txBody>
      </p:sp>
      <p:cxnSp>
        <p:nvCxnSpPr>
          <p:cNvPr id="47" name="Прямая со стрелкой 58">
            <a:extLst>
              <a:ext uri="{FF2B5EF4-FFF2-40B4-BE49-F238E27FC236}">
                <a16:creationId xmlns:a16="http://schemas.microsoft.com/office/drawing/2014/main" xmlns="" id="{FE0CC98A-E36F-28BB-FF39-CA06B508D173}"/>
              </a:ext>
            </a:extLst>
          </p:cNvPr>
          <p:cNvCxnSpPr>
            <a:cxnSpLocks/>
            <a:stCxn id="46" idx="2"/>
            <a:endCxn id="34" idx="3"/>
          </p:cNvCxnSpPr>
          <p:nvPr/>
        </p:nvCxnSpPr>
        <p:spPr>
          <a:xfrm rot="5400000" flipH="1" flipV="1">
            <a:off x="5085207" y="2978801"/>
            <a:ext cx="1647692" cy="4628308"/>
          </a:xfrm>
          <a:prstGeom prst="bentConnector4">
            <a:avLst>
              <a:gd name="adj1" fmla="val -13874"/>
              <a:gd name="adj2" fmla="val 114915"/>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48" name="Овал 47"/>
          <p:cNvSpPr/>
          <p:nvPr/>
        </p:nvSpPr>
        <p:spPr>
          <a:xfrm>
            <a:off x="8355144" y="5280917"/>
            <a:ext cx="400594" cy="4279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RU" sz="1400"/>
          </a:p>
        </p:txBody>
      </p:sp>
      <p:cxnSp>
        <p:nvCxnSpPr>
          <p:cNvPr id="49" name="Прямая со стрелкой 48">
            <a:extLst>
              <a:ext uri="{FF2B5EF4-FFF2-40B4-BE49-F238E27FC236}">
                <a16:creationId xmlns:a16="http://schemas.microsoft.com/office/drawing/2014/main" xmlns="" id="{FE0CC98A-E36F-28BB-FF39-CA06B508D173}"/>
              </a:ext>
            </a:extLst>
          </p:cNvPr>
          <p:cNvCxnSpPr>
            <a:stCxn id="35" idx="3"/>
            <a:endCxn id="48" idx="2"/>
          </p:cNvCxnSpPr>
          <p:nvPr/>
        </p:nvCxnSpPr>
        <p:spPr>
          <a:xfrm flipV="1">
            <a:off x="8139173" y="5494890"/>
            <a:ext cx="215971"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Прямая со стрелкой 49">
            <a:extLst>
              <a:ext uri="{FF2B5EF4-FFF2-40B4-BE49-F238E27FC236}">
                <a16:creationId xmlns:a16="http://schemas.microsoft.com/office/drawing/2014/main" xmlns="" id="{5AADA0A0-33EB-52A8-AA30-B6CD13317FA0}"/>
              </a:ext>
            </a:extLst>
          </p:cNvPr>
          <p:cNvCxnSpPr>
            <a:stCxn id="28" idx="2"/>
            <a:endCxn id="32" idx="0"/>
          </p:cNvCxnSpPr>
          <p:nvPr/>
        </p:nvCxnSpPr>
        <p:spPr>
          <a:xfrm>
            <a:off x="5734541" y="3491700"/>
            <a:ext cx="0" cy="2999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Прямая со стрелкой 50">
            <a:extLst>
              <a:ext uri="{FF2B5EF4-FFF2-40B4-BE49-F238E27FC236}">
                <a16:creationId xmlns:a16="http://schemas.microsoft.com/office/drawing/2014/main" xmlns="" id="{5AADA0A0-33EB-52A8-AA30-B6CD13317FA0}"/>
              </a:ext>
            </a:extLst>
          </p:cNvPr>
          <p:cNvCxnSpPr>
            <a:stCxn id="27" idx="2"/>
            <a:endCxn id="28" idx="0"/>
          </p:cNvCxnSpPr>
          <p:nvPr/>
        </p:nvCxnSpPr>
        <p:spPr>
          <a:xfrm>
            <a:off x="5734541" y="2613422"/>
            <a:ext cx="0" cy="2399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Прямая со стрелкой 51">
            <a:extLst>
              <a:ext uri="{FF2B5EF4-FFF2-40B4-BE49-F238E27FC236}">
                <a16:creationId xmlns:a16="http://schemas.microsoft.com/office/drawing/2014/main" xmlns="" id="{FE0CC98A-E36F-28BB-FF39-CA06B508D173}"/>
              </a:ext>
            </a:extLst>
          </p:cNvPr>
          <p:cNvCxnSpPr>
            <a:stCxn id="33" idx="3"/>
            <a:endCxn id="35" idx="1"/>
          </p:cNvCxnSpPr>
          <p:nvPr/>
        </p:nvCxnSpPr>
        <p:spPr>
          <a:xfrm>
            <a:off x="6614228" y="5494891"/>
            <a:ext cx="266513"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53" name="Прямая со стрелкой 99"/>
          <p:cNvCxnSpPr>
            <a:cxnSpLocks/>
            <a:stCxn id="32" idx="1"/>
            <a:endCxn id="29" idx="3"/>
          </p:cNvCxnSpPr>
          <p:nvPr/>
        </p:nvCxnSpPr>
        <p:spPr>
          <a:xfrm rot="10800000" flipV="1">
            <a:off x="4157719" y="4070663"/>
            <a:ext cx="764219" cy="725887"/>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4" name="Прямая со стрелкой 101"/>
          <p:cNvCxnSpPr>
            <a:stCxn id="32" idx="1"/>
            <a:endCxn id="57" idx="3"/>
          </p:cNvCxnSpPr>
          <p:nvPr/>
        </p:nvCxnSpPr>
        <p:spPr>
          <a:xfrm rot="10800000" flipV="1">
            <a:off x="4168301" y="4070663"/>
            <a:ext cx="753636" cy="5729"/>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5" name="Прямая со стрелкой 101"/>
          <p:cNvCxnSpPr>
            <a:stCxn id="56" idx="3"/>
            <a:endCxn id="27" idx="1"/>
          </p:cNvCxnSpPr>
          <p:nvPr/>
        </p:nvCxnSpPr>
        <p:spPr>
          <a:xfrm flipV="1">
            <a:off x="4162098" y="2351175"/>
            <a:ext cx="759838" cy="1429933"/>
          </a:xfrm>
          <a:prstGeom prst="bentConnector3">
            <a:avLst>
              <a:gd name="adj1" fmla="val 51192"/>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56" name="Прямоугольник 55"/>
          <p:cNvSpPr/>
          <p:nvPr/>
        </p:nvSpPr>
        <p:spPr>
          <a:xfrm>
            <a:off x="3901017" y="3660034"/>
            <a:ext cx="261081" cy="24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57" name="Прямоугольник 56"/>
          <p:cNvSpPr/>
          <p:nvPr/>
        </p:nvSpPr>
        <p:spPr>
          <a:xfrm>
            <a:off x="3907220" y="3955319"/>
            <a:ext cx="261081" cy="24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cxnSp>
        <p:nvCxnSpPr>
          <p:cNvPr id="58" name="Соединитель: уступ 5">
            <a:extLst>
              <a:ext uri="{FF2B5EF4-FFF2-40B4-BE49-F238E27FC236}">
                <a16:creationId xmlns:a16="http://schemas.microsoft.com/office/drawing/2014/main" xmlns="" id="{602CD26F-3CA7-6727-4506-0F82EBF84A0A}"/>
              </a:ext>
            </a:extLst>
          </p:cNvPr>
          <p:cNvCxnSpPr>
            <a:cxnSpLocks/>
          </p:cNvCxnSpPr>
          <p:nvPr/>
        </p:nvCxnSpPr>
        <p:spPr>
          <a:xfrm rot="10800000" flipV="1">
            <a:off x="1001783" y="3427843"/>
            <a:ext cx="1854555" cy="1317566"/>
          </a:xfrm>
          <a:prstGeom prst="bentConnector3">
            <a:avLst>
              <a:gd name="adj1" fmla="val 99794"/>
            </a:avLst>
          </a:prstGeom>
          <a:ln w="28575">
            <a:tailEnd type="triangle"/>
          </a:ln>
        </p:spPr>
        <p:style>
          <a:lnRef idx="1">
            <a:schemeClr val="dk1"/>
          </a:lnRef>
          <a:fillRef idx="0">
            <a:schemeClr val="dk1"/>
          </a:fillRef>
          <a:effectRef idx="0">
            <a:schemeClr val="dk1"/>
          </a:effectRef>
          <a:fontRef idx="minor">
            <a:schemeClr val="tx1"/>
          </a:fontRef>
        </p:style>
      </p:cxnSp>
      <p:sp>
        <p:nvSpPr>
          <p:cNvPr id="59" name="Овал 58">
            <a:extLst>
              <a:ext uri="{FF2B5EF4-FFF2-40B4-BE49-F238E27FC236}">
                <a16:creationId xmlns:a16="http://schemas.microsoft.com/office/drawing/2014/main" xmlns="" id="{BB763547-F77B-A82E-4741-C88DA9A6D8B8}"/>
              </a:ext>
            </a:extLst>
          </p:cNvPr>
          <p:cNvSpPr/>
          <p:nvPr/>
        </p:nvSpPr>
        <p:spPr>
          <a:xfrm>
            <a:off x="2490323" y="1972959"/>
            <a:ext cx="759838" cy="42189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solidFill>
                  <a:srgbClr val="000000"/>
                </a:solidFill>
              </a:rPr>
              <a:t>MNE</a:t>
            </a:r>
            <a:endParaRPr lang="ru-RU" sz="1000" dirty="0">
              <a:solidFill>
                <a:srgbClr val="000000"/>
              </a:solidFill>
            </a:endParaRPr>
          </a:p>
        </p:txBody>
      </p:sp>
      <p:sp>
        <p:nvSpPr>
          <p:cNvPr id="60" name="Овал 59">
            <a:extLst>
              <a:ext uri="{FF2B5EF4-FFF2-40B4-BE49-F238E27FC236}">
                <a16:creationId xmlns:a16="http://schemas.microsoft.com/office/drawing/2014/main" xmlns="" id="{4C398B89-F5FE-C74A-5871-59C8DDB18D9A}"/>
              </a:ext>
            </a:extLst>
          </p:cNvPr>
          <p:cNvSpPr/>
          <p:nvPr/>
        </p:nvSpPr>
        <p:spPr>
          <a:xfrm>
            <a:off x="2134267" y="4218363"/>
            <a:ext cx="1124131" cy="54254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noProof="1">
                <a:solidFill>
                  <a:srgbClr val="000000"/>
                </a:solidFill>
              </a:rPr>
              <a:t>ResNet + ArcFace</a:t>
            </a:r>
          </a:p>
        </p:txBody>
      </p:sp>
      <p:sp>
        <p:nvSpPr>
          <p:cNvPr id="61" name="TextBox 60">
            <a:extLst>
              <a:ext uri="{FF2B5EF4-FFF2-40B4-BE49-F238E27FC236}">
                <a16:creationId xmlns:a16="http://schemas.microsoft.com/office/drawing/2014/main" xmlns="" id="{B0101113-CC5E-B8C8-E843-8021B4B77E5F}"/>
              </a:ext>
            </a:extLst>
          </p:cNvPr>
          <p:cNvSpPr txBox="1"/>
          <p:nvPr/>
        </p:nvSpPr>
        <p:spPr>
          <a:xfrm>
            <a:off x="3264865" y="5462052"/>
            <a:ext cx="468398" cy="584775"/>
          </a:xfrm>
          <a:prstGeom prst="rect">
            <a:avLst/>
          </a:prstGeom>
          <a:noFill/>
        </p:spPr>
        <p:txBody>
          <a:bodyPr wrap="none" rtlCol="0">
            <a:spAutoFit/>
          </a:bodyPr>
          <a:lstStyle/>
          <a:p>
            <a:r>
              <a:rPr lang="en-US" sz="3200" dirty="0">
                <a:solidFill>
                  <a:schemeClr val="tx1"/>
                </a:solidFill>
              </a:rPr>
              <a:t>…</a:t>
            </a:r>
            <a:endParaRPr lang="ru-RU" sz="3200" dirty="0">
              <a:solidFill>
                <a:schemeClr val="tx1"/>
              </a:solidFill>
            </a:endParaRPr>
          </a:p>
        </p:txBody>
      </p:sp>
    </p:spTree>
    <p:extLst>
      <p:ext uri="{BB962C8B-B14F-4D97-AF65-F5344CB8AC3E}">
        <p14:creationId xmlns:p14="http://schemas.microsoft.com/office/powerpoint/2010/main" val="3182426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dicam 2023-10-31 00-00-04-128">
            <a:hlinkClick r:id="" action="ppaction://media"/>
            <a:extLst>
              <a:ext uri="{FF2B5EF4-FFF2-40B4-BE49-F238E27FC236}">
                <a16:creationId xmlns="" xmlns:a16="http://schemas.microsoft.com/office/drawing/2014/main" id="{0B02FA44-B373-5BA1-00ED-9CEF9AEB9D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504" y="1196752"/>
            <a:ext cx="9380324" cy="5276433"/>
          </a:xfrm>
          <a:prstGeom prst="rect">
            <a:avLst/>
          </a:prstGeom>
        </p:spPr>
      </p:pic>
      <p:sp>
        <p:nvSpPr>
          <p:cNvPr id="6" name="Прямоугольник 5">
            <a:extLst>
              <a:ext uri="{FF2B5EF4-FFF2-40B4-BE49-F238E27FC236}">
                <a16:creationId xmlns="" xmlns:a16="http://schemas.microsoft.com/office/drawing/2014/main" id="{961E620F-F4A2-96E8-24C5-B1C63443CCF2}"/>
              </a:ext>
            </a:extLst>
          </p:cNvPr>
          <p:cNvSpPr/>
          <p:nvPr/>
        </p:nvSpPr>
        <p:spPr>
          <a:xfrm>
            <a:off x="4202062" y="850644"/>
            <a:ext cx="1557798" cy="1917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75" dirty="0"/>
              <a:t>Artifact removal</a:t>
            </a:r>
            <a:endParaRPr lang="ru-RU" sz="975" dirty="0"/>
          </a:p>
        </p:txBody>
      </p:sp>
      <p:sp>
        <p:nvSpPr>
          <p:cNvPr id="2" name="TextBox 1"/>
          <p:cNvSpPr txBox="1"/>
          <p:nvPr/>
        </p:nvSpPr>
        <p:spPr>
          <a:xfrm rot="16200000">
            <a:off x="-737504" y="3542581"/>
            <a:ext cx="1867242" cy="584775"/>
          </a:xfrm>
          <a:prstGeom prst="rect">
            <a:avLst/>
          </a:prstGeom>
          <a:noFill/>
        </p:spPr>
        <p:txBody>
          <a:bodyPr wrap="none" rtlCol="0">
            <a:spAutoFit/>
          </a:bodyPr>
          <a:lstStyle/>
          <a:p>
            <a:r>
              <a:rPr lang="ru-RU" sz="3200" b="1" dirty="0" smtClean="0"/>
              <a:t>Прототип</a:t>
            </a:r>
            <a:endParaRPr lang="ru-RU" sz="3200" b="1" dirty="0"/>
          </a:p>
        </p:txBody>
      </p:sp>
    </p:spTree>
    <p:extLst>
      <p:ext uri="{BB962C8B-B14F-4D97-AF65-F5344CB8AC3E}">
        <p14:creationId xmlns:p14="http://schemas.microsoft.com/office/powerpoint/2010/main" val="24791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03F12C8-4769-FC86-73B4-84B8078E4807}"/>
              </a:ext>
            </a:extLst>
          </p:cNvPr>
          <p:cNvSpPr>
            <a:spLocks noGrp="1"/>
          </p:cNvSpPr>
          <p:nvPr>
            <p:ph type="title"/>
          </p:nvPr>
        </p:nvSpPr>
        <p:spPr/>
        <p:txBody>
          <a:bodyPr/>
          <a:lstStyle/>
          <a:p>
            <a:r>
              <a:rPr lang="ru-RU" dirty="0" smtClean="0"/>
              <a:t>Прототип: пример удаления </a:t>
            </a:r>
            <a:r>
              <a:rPr lang="ru-RU" dirty="0" err="1" smtClean="0"/>
              <a:t>артифактов</a:t>
            </a:r>
            <a:endParaRPr lang="ru-RU" dirty="0"/>
          </a:p>
        </p:txBody>
      </p:sp>
      <p:pic>
        <p:nvPicPr>
          <p:cNvPr id="4" name="Объект 3">
            <a:extLst>
              <a:ext uri="{FF2B5EF4-FFF2-40B4-BE49-F238E27FC236}">
                <a16:creationId xmlns="" xmlns:a16="http://schemas.microsoft.com/office/drawing/2014/main" id="{3E0080B3-D5A7-6A9E-97BF-25965BE097FE}"/>
              </a:ext>
            </a:extLst>
          </p:cNvPr>
          <p:cNvPicPr>
            <a:picLocks noGrp="1" noChangeAspect="1"/>
          </p:cNvPicPr>
          <p:nvPr>
            <p:ph idx="1"/>
          </p:nvPr>
        </p:nvPicPr>
        <p:blipFill>
          <a:blip r:embed="rId3"/>
          <a:stretch>
            <a:fillRect/>
          </a:stretch>
        </p:blipFill>
        <p:spPr>
          <a:xfrm>
            <a:off x="2372342" y="1767820"/>
            <a:ext cx="4593971" cy="4244620"/>
          </a:xfrm>
          <a:prstGeom prst="rect">
            <a:avLst/>
          </a:prstGeom>
        </p:spPr>
      </p:pic>
      <p:sp>
        <p:nvSpPr>
          <p:cNvPr id="6" name="Правая фигурная скобка 5"/>
          <p:cNvSpPr/>
          <p:nvPr/>
        </p:nvSpPr>
        <p:spPr>
          <a:xfrm>
            <a:off x="6966312" y="4210636"/>
            <a:ext cx="210932" cy="270877"/>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7" name="TextBox 6"/>
          <p:cNvSpPr txBox="1"/>
          <p:nvPr/>
        </p:nvSpPr>
        <p:spPr>
          <a:xfrm>
            <a:off x="7305675" y="4181431"/>
            <a:ext cx="1128835" cy="317459"/>
          </a:xfrm>
          <a:prstGeom prst="rect">
            <a:avLst/>
          </a:prstGeom>
          <a:noFill/>
        </p:spPr>
        <p:txBody>
          <a:bodyPr wrap="none" rtlCol="0">
            <a:spAutoFit/>
          </a:bodyPr>
          <a:lstStyle/>
          <a:p>
            <a:r>
              <a:rPr lang="en-US" sz="1463" dirty="0"/>
              <a:t>Head Angles</a:t>
            </a:r>
            <a:endParaRPr lang="ru-RU" sz="1463" dirty="0"/>
          </a:p>
        </p:txBody>
      </p:sp>
      <p:sp>
        <p:nvSpPr>
          <p:cNvPr id="8" name="Правая фигурная скобка 7"/>
          <p:cNvSpPr/>
          <p:nvPr/>
        </p:nvSpPr>
        <p:spPr>
          <a:xfrm>
            <a:off x="6966312" y="3525650"/>
            <a:ext cx="210932" cy="270877"/>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9" name="TextBox 8"/>
          <p:cNvSpPr txBox="1"/>
          <p:nvPr/>
        </p:nvSpPr>
        <p:spPr>
          <a:xfrm>
            <a:off x="7305674" y="3511047"/>
            <a:ext cx="1459438" cy="317459"/>
          </a:xfrm>
          <a:prstGeom prst="rect">
            <a:avLst/>
          </a:prstGeom>
          <a:noFill/>
        </p:spPr>
        <p:txBody>
          <a:bodyPr wrap="none" rtlCol="0">
            <a:spAutoFit/>
          </a:bodyPr>
          <a:lstStyle/>
          <a:p>
            <a:r>
              <a:rPr lang="en-US" sz="1463" dirty="0"/>
              <a:t>Head Movement</a:t>
            </a:r>
            <a:endParaRPr lang="ru-RU" sz="1463" dirty="0"/>
          </a:p>
        </p:txBody>
      </p:sp>
      <p:sp>
        <p:nvSpPr>
          <p:cNvPr id="10" name="Правая фигурная скобка 9"/>
          <p:cNvSpPr/>
          <p:nvPr/>
        </p:nvSpPr>
        <p:spPr>
          <a:xfrm>
            <a:off x="6966312" y="3997560"/>
            <a:ext cx="210932" cy="16684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11" name="TextBox 10"/>
          <p:cNvSpPr txBox="1"/>
          <p:nvPr/>
        </p:nvSpPr>
        <p:spPr>
          <a:xfrm>
            <a:off x="7305674" y="3930940"/>
            <a:ext cx="1424877" cy="317459"/>
          </a:xfrm>
          <a:prstGeom prst="rect">
            <a:avLst/>
          </a:prstGeom>
          <a:noFill/>
        </p:spPr>
        <p:txBody>
          <a:bodyPr wrap="none" rtlCol="0">
            <a:spAutoFit/>
          </a:bodyPr>
          <a:lstStyle/>
          <a:p>
            <a:r>
              <a:rPr lang="en-US" sz="1463" dirty="0"/>
              <a:t>Face Monitoring</a:t>
            </a:r>
            <a:endParaRPr lang="ru-RU" sz="1463" dirty="0"/>
          </a:p>
        </p:txBody>
      </p:sp>
    </p:spTree>
    <p:extLst>
      <p:ext uri="{BB962C8B-B14F-4D97-AF65-F5344CB8AC3E}">
        <p14:creationId xmlns:p14="http://schemas.microsoft.com/office/powerpoint/2010/main" val="2206652322"/>
      </p:ext>
    </p:extLst>
  </p:cSld>
  <p:clrMapOvr>
    <a:masterClrMapping/>
  </p:clrMapOvr>
  <mc:AlternateContent xmlns:mc="http://schemas.openxmlformats.org/markup-compatibility/2006" xmlns:p14="http://schemas.microsoft.com/office/powerpoint/2010/main">
    <mc:Choice Requires="p14">
      <p:transition spd="slow" p14:dur="2000" advTm="27412"/>
    </mc:Choice>
    <mc:Fallback xmlns="">
      <p:transition spd="slow" advTm="2741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smtClean="0"/>
          </a:p>
          <a:p>
            <a:pPr marL="0" indent="0" algn="ctr">
              <a:buNone/>
            </a:pPr>
            <a:endParaRPr lang="ru-RU" sz="3600" dirty="0"/>
          </a:p>
          <a:p>
            <a:pPr marL="0" indent="0" algn="ctr">
              <a:buNone/>
            </a:pPr>
            <a:endParaRPr lang="ru-RU" sz="3600" dirty="0" smtClean="0"/>
          </a:p>
          <a:p>
            <a:pPr marL="0" indent="0" algn="ctr">
              <a:buNone/>
            </a:pPr>
            <a:r>
              <a:rPr lang="ru-RU" sz="3600" dirty="0" smtClean="0"/>
              <a:t>Анализ медицинских данных</a:t>
            </a:r>
            <a:endParaRPr lang="ru-RU" sz="3600" dirty="0"/>
          </a:p>
        </p:txBody>
      </p:sp>
    </p:spTree>
    <p:extLst>
      <p:ext uri="{BB962C8B-B14F-4D97-AF65-F5344CB8AC3E}">
        <p14:creationId xmlns:p14="http://schemas.microsoft.com/office/powerpoint/2010/main" val="669939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rPr>
              <a:t>Набор данных</a:t>
            </a:r>
          </a:p>
        </p:txBody>
      </p:sp>
      <p:sp>
        <p:nvSpPr>
          <p:cNvPr id="3" name="Объект 2"/>
          <p:cNvSpPr>
            <a:spLocks noGrp="1"/>
          </p:cNvSpPr>
          <p:nvPr>
            <p:ph idx="1"/>
          </p:nvPr>
        </p:nvSpPr>
        <p:spPr>
          <a:xfrm>
            <a:off x="271727" y="1615479"/>
            <a:ext cx="6553971" cy="4909865"/>
          </a:xfrm>
        </p:spPr>
        <p:txBody>
          <a:bodyPr>
            <a:normAutofit/>
          </a:bodyPr>
          <a:lstStyle/>
          <a:p>
            <a:r>
              <a:rPr lang="en-US" sz="1625" dirty="0" smtClean="0"/>
              <a:t>DCOM </a:t>
            </a:r>
            <a:r>
              <a:rPr lang="ru-RU" sz="1625" dirty="0"/>
              <a:t>изображения</a:t>
            </a:r>
            <a:r>
              <a:rPr lang="en-US" sz="1625" dirty="0"/>
              <a:t>.</a:t>
            </a:r>
            <a:endParaRPr lang="ru-RU" sz="1625" dirty="0"/>
          </a:p>
          <a:p>
            <a:r>
              <a:rPr lang="en-US" sz="1625" dirty="0"/>
              <a:t>XML </a:t>
            </a:r>
            <a:r>
              <a:rPr lang="ru-RU" sz="1625" dirty="0"/>
              <a:t>файлы с размеченными вручную масками.</a:t>
            </a:r>
          </a:p>
          <a:p>
            <a:r>
              <a:rPr lang="ru-RU" sz="1625" dirty="0" smtClean="0"/>
              <a:t>На </a:t>
            </a:r>
            <a:r>
              <a:rPr lang="ru-RU" sz="1625" dirty="0"/>
              <a:t>данный момент набор данных включает в себя.</a:t>
            </a:r>
            <a:endParaRPr lang="en-US" sz="1625" dirty="0"/>
          </a:p>
          <a:p>
            <a:pPr lvl="1"/>
            <a:r>
              <a:rPr lang="ru-RU" sz="1463" dirty="0"/>
              <a:t>Обучающая выборка:</a:t>
            </a:r>
          </a:p>
          <a:p>
            <a:pPr lvl="2"/>
            <a:r>
              <a:rPr lang="ru-RU" sz="1463" dirty="0"/>
              <a:t>45 исследований;</a:t>
            </a:r>
          </a:p>
          <a:p>
            <a:pPr lvl="1"/>
            <a:r>
              <a:rPr lang="ru-RU" sz="1463" dirty="0" err="1"/>
              <a:t>Валидационная</a:t>
            </a:r>
            <a:r>
              <a:rPr lang="ru-RU" sz="1463" dirty="0"/>
              <a:t> выборка:</a:t>
            </a:r>
          </a:p>
          <a:p>
            <a:pPr lvl="2"/>
            <a:r>
              <a:rPr lang="ru-RU" sz="1463" dirty="0"/>
              <a:t>4 исследования;</a:t>
            </a:r>
          </a:p>
          <a:p>
            <a:pPr lvl="1"/>
            <a:r>
              <a:rPr lang="ru-RU" sz="1463" dirty="0"/>
              <a:t>Тестовая выборка:</a:t>
            </a:r>
          </a:p>
          <a:p>
            <a:pPr lvl="2"/>
            <a:r>
              <a:rPr lang="ru-RU" sz="1463" dirty="0"/>
              <a:t>3 </a:t>
            </a:r>
            <a:r>
              <a:rPr lang="ru-RU" sz="1463" dirty="0" err="1"/>
              <a:t>подвыборки</a:t>
            </a:r>
            <a:r>
              <a:rPr lang="ru-RU" sz="1463" dirty="0"/>
              <a:t>:</a:t>
            </a:r>
          </a:p>
          <a:p>
            <a:pPr lvl="3"/>
            <a:r>
              <a:rPr lang="ru-RU" sz="1300" dirty="0"/>
              <a:t>Одно исследование, участвовавшее в обучающей выборке;</a:t>
            </a:r>
          </a:p>
          <a:p>
            <a:pPr lvl="3"/>
            <a:r>
              <a:rPr lang="ru-RU" sz="1300" dirty="0"/>
              <a:t>Одно исследование, не участвовавшее в обучающей выборке;</a:t>
            </a:r>
          </a:p>
          <a:p>
            <a:pPr lvl="3"/>
            <a:r>
              <a:rPr lang="ru-RU" sz="1300" dirty="0"/>
              <a:t>Набор изображений, не участвовавших в обучающей выборке, взятых из разных исследований</a:t>
            </a:r>
          </a:p>
          <a:p>
            <a:pPr lvl="1"/>
            <a:r>
              <a:rPr lang="ru-RU" sz="1463" dirty="0"/>
              <a:t>Кросс-валидация (10 </a:t>
            </a:r>
            <a:r>
              <a:rPr lang="en-US" sz="1463" dirty="0"/>
              <a:t>folds, </a:t>
            </a:r>
            <a:r>
              <a:rPr lang="en-US" sz="1463" dirty="0" err="1"/>
              <a:t>stratifyKFold</a:t>
            </a:r>
            <a:r>
              <a:rPr lang="ru-RU" sz="1463" dirty="0"/>
              <a:t>)</a:t>
            </a:r>
          </a:p>
          <a:p>
            <a:pPr lvl="2"/>
            <a:r>
              <a:rPr lang="ru-RU" sz="1381" dirty="0"/>
              <a:t>53 исследования</a:t>
            </a:r>
          </a:p>
        </p:txBody>
      </p:sp>
      <p:pic>
        <p:nvPicPr>
          <p:cNvPr id="5" name="Рисунок 4"/>
          <p:cNvPicPr>
            <a:picLocks noChangeAspect="1"/>
          </p:cNvPicPr>
          <p:nvPr/>
        </p:nvPicPr>
        <p:blipFill rotWithShape="1">
          <a:blip r:embed="rId2"/>
          <a:srcRect l="5748" t="12954" r="5005" b="4456"/>
          <a:stretch/>
        </p:blipFill>
        <p:spPr>
          <a:xfrm>
            <a:off x="6825698" y="2204864"/>
            <a:ext cx="3080302" cy="2839414"/>
          </a:xfrm>
          <a:prstGeom prst="rect">
            <a:avLst/>
          </a:prstGeom>
        </p:spPr>
      </p:pic>
    </p:spTree>
    <p:extLst>
      <p:ext uri="{BB962C8B-B14F-4D97-AF65-F5344CB8AC3E}">
        <p14:creationId xmlns:p14="http://schemas.microsoft.com/office/powerpoint/2010/main" val="257243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rPr>
              <a:t>Подход к решению задачи</a:t>
            </a:r>
          </a:p>
        </p:txBody>
      </p:sp>
      <p:cxnSp>
        <p:nvCxnSpPr>
          <p:cNvPr id="6" name="Прямая соединительная линия 5"/>
          <p:cNvCxnSpPr/>
          <p:nvPr/>
        </p:nvCxnSpPr>
        <p:spPr>
          <a:xfrm>
            <a:off x="5937567" y="1736531"/>
            <a:ext cx="32303" cy="391933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8448" y="1736531"/>
            <a:ext cx="3447226" cy="317459"/>
          </a:xfrm>
          <a:prstGeom prst="rect">
            <a:avLst/>
          </a:prstGeom>
          <a:noFill/>
        </p:spPr>
        <p:txBody>
          <a:bodyPr wrap="none" rtlCol="0">
            <a:spAutoFit/>
          </a:bodyPr>
          <a:lstStyle/>
          <a:p>
            <a:r>
              <a:rPr lang="ru-RU" sz="1463" b="1" dirty="0"/>
              <a:t>Базовый метод (</a:t>
            </a:r>
            <a:r>
              <a:rPr lang="en-US" sz="1463" b="1" dirty="0"/>
              <a:t>U-Net, 2D </a:t>
            </a:r>
            <a:r>
              <a:rPr lang="ru-RU" sz="1463" b="1" dirty="0"/>
              <a:t>сеть, 1 канал)</a:t>
            </a:r>
          </a:p>
        </p:txBody>
      </p:sp>
      <p:sp>
        <p:nvSpPr>
          <p:cNvPr id="8" name="TextBox 7"/>
          <p:cNvSpPr txBox="1"/>
          <p:nvPr/>
        </p:nvSpPr>
        <p:spPr>
          <a:xfrm>
            <a:off x="6650752" y="1736531"/>
            <a:ext cx="2359236" cy="317459"/>
          </a:xfrm>
          <a:prstGeom prst="rect">
            <a:avLst/>
          </a:prstGeom>
          <a:noFill/>
        </p:spPr>
        <p:txBody>
          <a:bodyPr wrap="none" rtlCol="0">
            <a:spAutoFit/>
          </a:bodyPr>
          <a:lstStyle/>
          <a:p>
            <a:r>
              <a:rPr lang="ru-RU" sz="1463" b="1" dirty="0"/>
              <a:t>Метод на основе 2,5</a:t>
            </a:r>
            <a:r>
              <a:rPr lang="en-US" sz="1463" b="1" dirty="0"/>
              <a:t>D</a:t>
            </a:r>
            <a:r>
              <a:rPr lang="ru-RU" sz="1463" b="1" dirty="0"/>
              <a:t> сети</a:t>
            </a:r>
          </a:p>
        </p:txBody>
      </p:sp>
      <p:sp>
        <p:nvSpPr>
          <p:cNvPr id="9" name="Прямоугольник 8"/>
          <p:cNvSpPr/>
          <p:nvPr/>
        </p:nvSpPr>
        <p:spPr>
          <a:xfrm>
            <a:off x="7783523" y="3435233"/>
            <a:ext cx="962920" cy="718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38" dirty="0">
                <a:solidFill>
                  <a:schemeClr val="bg1"/>
                </a:solidFill>
              </a:rPr>
              <a:t>U-Net</a:t>
            </a:r>
          </a:p>
          <a:p>
            <a:pPr algn="ctr"/>
            <a:r>
              <a:rPr lang="en-US" sz="1138" dirty="0"/>
              <a:t>(X </a:t>
            </a:r>
            <a:r>
              <a:rPr lang="ru-RU" sz="1138" dirty="0"/>
              <a:t>каналов</a:t>
            </a:r>
            <a:r>
              <a:rPr lang="en-US" sz="1138" dirty="0"/>
              <a:t>)</a:t>
            </a:r>
            <a:endParaRPr lang="ru-RU" sz="1138" dirty="0"/>
          </a:p>
        </p:txBody>
      </p:sp>
      <p:sp>
        <p:nvSpPr>
          <p:cNvPr id="10" name="Прямоугольник 9"/>
          <p:cNvSpPr/>
          <p:nvPr/>
        </p:nvSpPr>
        <p:spPr>
          <a:xfrm>
            <a:off x="6237788" y="2841871"/>
            <a:ext cx="1186725" cy="548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38" dirty="0"/>
              <a:t>Изображение 1</a:t>
            </a:r>
          </a:p>
        </p:txBody>
      </p:sp>
      <p:sp>
        <p:nvSpPr>
          <p:cNvPr id="11" name="Прямоугольник 10"/>
          <p:cNvSpPr/>
          <p:nvPr/>
        </p:nvSpPr>
        <p:spPr>
          <a:xfrm>
            <a:off x="6237788" y="3524986"/>
            <a:ext cx="1186726" cy="548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38" dirty="0"/>
              <a:t>Изображение </a:t>
            </a:r>
            <a:r>
              <a:rPr lang="en-US" sz="1138" dirty="0"/>
              <a:t>2</a:t>
            </a:r>
            <a:endParaRPr lang="ru-RU" sz="1138" dirty="0"/>
          </a:p>
        </p:txBody>
      </p:sp>
      <p:sp>
        <p:nvSpPr>
          <p:cNvPr id="12" name="Прямоугольник 11"/>
          <p:cNvSpPr/>
          <p:nvPr/>
        </p:nvSpPr>
        <p:spPr>
          <a:xfrm>
            <a:off x="6237787" y="4472372"/>
            <a:ext cx="1179536" cy="548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38" dirty="0"/>
              <a:t>Изображение </a:t>
            </a:r>
            <a:r>
              <a:rPr lang="en-US" sz="1138" dirty="0"/>
              <a:t>X</a:t>
            </a:r>
            <a:endParaRPr lang="ru-RU" sz="1138" dirty="0"/>
          </a:p>
        </p:txBody>
      </p:sp>
      <p:sp>
        <p:nvSpPr>
          <p:cNvPr id="13" name="TextBox 12"/>
          <p:cNvSpPr txBox="1"/>
          <p:nvPr/>
        </p:nvSpPr>
        <p:spPr>
          <a:xfrm>
            <a:off x="6679598" y="4103010"/>
            <a:ext cx="285656" cy="267446"/>
          </a:xfrm>
          <a:prstGeom prst="rect">
            <a:avLst/>
          </a:prstGeom>
          <a:noFill/>
        </p:spPr>
        <p:txBody>
          <a:bodyPr wrap="none" rtlCol="0">
            <a:spAutoFit/>
          </a:bodyPr>
          <a:lstStyle/>
          <a:p>
            <a:r>
              <a:rPr lang="en-US" sz="1138" dirty="0"/>
              <a:t>…</a:t>
            </a:r>
            <a:endParaRPr lang="ru-RU" sz="1138" dirty="0"/>
          </a:p>
        </p:txBody>
      </p:sp>
      <p:cxnSp>
        <p:nvCxnSpPr>
          <p:cNvPr id="15" name="Прямая со стрелкой 14"/>
          <p:cNvCxnSpPr>
            <a:stCxn id="10" idx="3"/>
            <a:endCxn id="9" idx="1"/>
          </p:cNvCxnSpPr>
          <p:nvPr/>
        </p:nvCxnSpPr>
        <p:spPr>
          <a:xfrm>
            <a:off x="7424514" y="3116114"/>
            <a:ext cx="359010" cy="67812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4"/>
          <p:cNvCxnSpPr>
            <a:stCxn id="11" idx="3"/>
            <a:endCxn id="9" idx="1"/>
          </p:cNvCxnSpPr>
          <p:nvPr/>
        </p:nvCxnSpPr>
        <p:spPr>
          <a:xfrm flipV="1">
            <a:off x="7424514" y="3794242"/>
            <a:ext cx="359010" cy="49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14"/>
          <p:cNvCxnSpPr>
            <a:stCxn id="12" idx="3"/>
            <a:endCxn id="9" idx="1"/>
          </p:cNvCxnSpPr>
          <p:nvPr/>
        </p:nvCxnSpPr>
        <p:spPr>
          <a:xfrm flipV="1">
            <a:off x="7417323" y="3794241"/>
            <a:ext cx="366200" cy="9523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8943687" y="3519999"/>
            <a:ext cx="644153" cy="548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38" dirty="0"/>
              <a:t>Маска</a:t>
            </a:r>
          </a:p>
        </p:txBody>
      </p:sp>
      <p:cxnSp>
        <p:nvCxnSpPr>
          <p:cNvPr id="29" name="Прямая со стрелкой 14"/>
          <p:cNvCxnSpPr>
            <a:stCxn id="9" idx="3"/>
            <a:endCxn id="28" idx="1"/>
          </p:cNvCxnSpPr>
          <p:nvPr/>
        </p:nvCxnSpPr>
        <p:spPr>
          <a:xfrm>
            <a:off x="8746444" y="3794242"/>
            <a:ext cx="197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U-Net Architecture Explained - GeeksforGeeks"/>
          <p:cNvPicPr>
            <a:picLocks noChangeAspect="1" noChangeArrowheads="1"/>
          </p:cNvPicPr>
          <p:nvPr/>
        </p:nvPicPr>
        <p:blipFill rotWithShape="1">
          <a:blip r:embed="rId2">
            <a:extLst>
              <a:ext uri="{28A0092B-C50C-407E-A947-70E740481C1C}">
                <a14:useLocalDpi xmlns:a14="http://schemas.microsoft.com/office/drawing/2010/main" val="0"/>
              </a:ext>
            </a:extLst>
          </a:blip>
          <a:srcRect l="77440" t="66559" r="2545" b="23179"/>
          <a:stretch/>
        </p:blipFill>
        <p:spPr bwMode="auto">
          <a:xfrm>
            <a:off x="1127942" y="5549285"/>
            <a:ext cx="1148162" cy="294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et Architecture Explained - GeeksforGeeks">
            <a:extLst>
              <a:ext uri="{FF2B5EF4-FFF2-40B4-BE49-F238E27FC236}">
                <a16:creationId xmlns:a16="http://schemas.microsoft.com/office/drawing/2014/main" xmlns="" id="{F6158F9D-BBBA-2309-CF04-D8FF106914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43"/>
          <a:stretch/>
        </p:blipFill>
        <p:spPr bwMode="auto">
          <a:xfrm>
            <a:off x="129304" y="2215705"/>
            <a:ext cx="5804668" cy="306941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xmlns="" id="{5F901762-EA98-FC0E-7753-9A12A3E2B1D8}"/>
              </a:ext>
            </a:extLst>
          </p:cNvPr>
          <p:cNvSpPr/>
          <p:nvPr/>
        </p:nvSpPr>
        <p:spPr>
          <a:xfrm>
            <a:off x="4639761" y="4068485"/>
            <a:ext cx="1297807" cy="1216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63"/>
          </a:p>
        </p:txBody>
      </p:sp>
      <p:pic>
        <p:nvPicPr>
          <p:cNvPr id="14" name="Picture 2" descr="U-Net Architecture Explained - GeeksforGeeks">
            <a:extLst>
              <a:ext uri="{FF2B5EF4-FFF2-40B4-BE49-F238E27FC236}">
                <a16:creationId xmlns:a16="http://schemas.microsoft.com/office/drawing/2014/main" xmlns="" id="{14C94FE6-A0B4-536D-E9C4-D664E25CF0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68" t="74967" r="3497" b="3318"/>
          <a:stretch/>
        </p:blipFill>
        <p:spPr bwMode="auto">
          <a:xfrm>
            <a:off x="3346516" y="5363942"/>
            <a:ext cx="1143600" cy="62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29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rPr>
              <a:t>График 2</a:t>
            </a:r>
            <a:r>
              <a:rPr lang="en-US" dirty="0">
                <a:solidFill>
                  <a:schemeClr val="tx1"/>
                </a:solidFill>
              </a:rPr>
              <a:t>D</a:t>
            </a:r>
            <a:endParaRPr lang="ru-RU" dirty="0">
              <a:solidFill>
                <a:schemeClr val="tx1"/>
              </a:solidFill>
            </a:endParaRPr>
          </a:p>
        </p:txBody>
      </p:sp>
      <p:graphicFrame>
        <p:nvGraphicFramePr>
          <p:cNvPr id="9" name="Диаграмма 8">
            <a:extLst>
              <a:ext uri="{FF2B5EF4-FFF2-40B4-BE49-F238E27FC236}">
                <a16:creationId xmlns:a16="http://schemas.microsoft.com/office/drawing/2014/main" xmlns="" id="{7A652692-B29C-569C-E37D-11D82FF74B6E}"/>
              </a:ext>
            </a:extLst>
          </p:cNvPr>
          <p:cNvGraphicFramePr>
            <a:graphicFrameLocks/>
          </p:cNvGraphicFramePr>
          <p:nvPr>
            <p:extLst/>
          </p:nvPr>
        </p:nvGraphicFramePr>
        <p:xfrm>
          <a:off x="1132637" y="1557438"/>
          <a:ext cx="6713809" cy="3839112"/>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a:extLst>
              <a:ext uri="{FF2B5EF4-FFF2-40B4-BE49-F238E27FC236}">
                <a16:creationId xmlns:a16="http://schemas.microsoft.com/office/drawing/2014/main" xmlns="" id="{4DADBE8F-3023-C763-416E-88C7B901F25F}"/>
              </a:ext>
            </a:extLst>
          </p:cNvPr>
          <p:cNvSpPr/>
          <p:nvPr/>
        </p:nvSpPr>
        <p:spPr>
          <a:xfrm>
            <a:off x="3270746" y="5445856"/>
            <a:ext cx="2103259" cy="617670"/>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ru-RU" sz="1138" b="1" dirty="0"/>
              <a:t>Одно исследование, участвовавшее в обучающей выборке</a:t>
            </a:r>
          </a:p>
        </p:txBody>
      </p:sp>
      <p:sp>
        <p:nvSpPr>
          <p:cNvPr id="11" name="Прямоугольник 10">
            <a:extLst>
              <a:ext uri="{FF2B5EF4-FFF2-40B4-BE49-F238E27FC236}">
                <a16:creationId xmlns:a16="http://schemas.microsoft.com/office/drawing/2014/main" xmlns="" id="{3908CAAF-323B-5340-C9C3-8796E33609C7}"/>
              </a:ext>
            </a:extLst>
          </p:cNvPr>
          <p:cNvSpPr/>
          <p:nvPr/>
        </p:nvSpPr>
        <p:spPr>
          <a:xfrm>
            <a:off x="1132638" y="5384166"/>
            <a:ext cx="2189903" cy="617670"/>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ru-RU" sz="1138" b="1" dirty="0"/>
              <a:t>Одно исследование, не участвовавшее в обучающей выборке</a:t>
            </a:r>
          </a:p>
        </p:txBody>
      </p:sp>
      <p:sp>
        <p:nvSpPr>
          <p:cNvPr id="12" name="Прямоугольник 11">
            <a:extLst>
              <a:ext uri="{FF2B5EF4-FFF2-40B4-BE49-F238E27FC236}">
                <a16:creationId xmlns:a16="http://schemas.microsoft.com/office/drawing/2014/main" xmlns="" id="{781D7447-0F84-50DE-45A4-CFE583295671}"/>
              </a:ext>
            </a:extLst>
          </p:cNvPr>
          <p:cNvSpPr/>
          <p:nvPr/>
        </p:nvSpPr>
        <p:spPr>
          <a:xfrm>
            <a:off x="5374005" y="5358332"/>
            <a:ext cx="2319624" cy="792781"/>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ru-RU" sz="1138" b="1" dirty="0"/>
              <a:t>Набор изображений, не участвовавших в обучающей выборке, взятых из разных исследований</a:t>
            </a:r>
          </a:p>
        </p:txBody>
      </p:sp>
      <p:sp>
        <p:nvSpPr>
          <p:cNvPr id="3" name="Облачко с текстом: овальное 2">
            <a:extLst>
              <a:ext uri="{FF2B5EF4-FFF2-40B4-BE49-F238E27FC236}">
                <a16:creationId xmlns:a16="http://schemas.microsoft.com/office/drawing/2014/main" xmlns="" id="{B8087949-30F0-193E-D13D-2E2CB9471121}"/>
              </a:ext>
            </a:extLst>
          </p:cNvPr>
          <p:cNvSpPr/>
          <p:nvPr/>
        </p:nvSpPr>
        <p:spPr>
          <a:xfrm>
            <a:off x="8527415" y="2698432"/>
            <a:ext cx="974090" cy="497777"/>
          </a:xfrm>
          <a:prstGeom prst="wedgeEllipseCallout">
            <a:avLst>
              <a:gd name="adj1" fmla="val -188987"/>
              <a:gd name="adj2" fmla="val 1006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3" dirty="0">
                <a:solidFill>
                  <a:schemeClr val="tx1"/>
                </a:solidFill>
              </a:rPr>
              <a:t>Dice</a:t>
            </a:r>
            <a:endParaRPr lang="ru-RU" sz="1463" dirty="0">
              <a:solidFill>
                <a:schemeClr val="tx1"/>
              </a:solidFill>
            </a:endParaRPr>
          </a:p>
        </p:txBody>
      </p:sp>
      <p:sp>
        <p:nvSpPr>
          <p:cNvPr id="5" name="Облачко с текстом: овальное 4">
            <a:extLst>
              <a:ext uri="{FF2B5EF4-FFF2-40B4-BE49-F238E27FC236}">
                <a16:creationId xmlns:a16="http://schemas.microsoft.com/office/drawing/2014/main" xmlns="" id="{B0E0C137-8AAB-1836-2FCE-24A84DC0EC69}"/>
              </a:ext>
            </a:extLst>
          </p:cNvPr>
          <p:cNvSpPr/>
          <p:nvPr/>
        </p:nvSpPr>
        <p:spPr>
          <a:xfrm>
            <a:off x="8527415" y="3241737"/>
            <a:ext cx="974090" cy="497777"/>
          </a:xfrm>
          <a:prstGeom prst="wedgeEllipseCallout">
            <a:avLst>
              <a:gd name="adj1" fmla="val -188987"/>
              <a:gd name="adj2" fmla="val 1006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3" dirty="0" err="1">
                <a:solidFill>
                  <a:schemeClr val="tx1"/>
                </a:solidFill>
              </a:rPr>
              <a:t>IoU</a:t>
            </a:r>
            <a:endParaRPr lang="ru-RU" sz="1463" dirty="0">
              <a:solidFill>
                <a:schemeClr val="tx1"/>
              </a:solidFill>
            </a:endParaRPr>
          </a:p>
        </p:txBody>
      </p:sp>
    </p:spTree>
    <p:extLst>
      <p:ext uri="{BB962C8B-B14F-4D97-AF65-F5344CB8AC3E}">
        <p14:creationId xmlns:p14="http://schemas.microsoft.com/office/powerpoint/2010/main" val="121270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rPr>
              <a:t>Результаты экспериментов</a:t>
            </a:r>
          </a:p>
        </p:txBody>
      </p:sp>
      <p:graphicFrame>
        <p:nvGraphicFramePr>
          <p:cNvPr id="8" name="Таблица 7">
            <a:extLst>
              <a:ext uri="{FF2B5EF4-FFF2-40B4-BE49-F238E27FC236}">
                <a16:creationId xmlns:a16="http://schemas.microsoft.com/office/drawing/2014/main" xmlns="" id="{1CC9937B-7D82-5E82-6CC2-E205732CB70E}"/>
              </a:ext>
            </a:extLst>
          </p:cNvPr>
          <p:cNvGraphicFramePr>
            <a:graphicFrameLocks noGrp="1"/>
          </p:cNvGraphicFramePr>
          <p:nvPr>
            <p:extLst>
              <p:ext uri="{D42A27DB-BD31-4B8C-83A1-F6EECF244321}">
                <p14:modId xmlns:p14="http://schemas.microsoft.com/office/powerpoint/2010/main" val="2740209939"/>
              </p:ext>
            </p:extLst>
          </p:nvPr>
        </p:nvGraphicFramePr>
        <p:xfrm>
          <a:off x="416496" y="2060848"/>
          <a:ext cx="9000529" cy="3939688"/>
        </p:xfrm>
        <a:graphic>
          <a:graphicData uri="http://schemas.openxmlformats.org/drawingml/2006/table">
            <a:tbl>
              <a:tblPr/>
              <a:tblGrid>
                <a:gridCol w="2911207">
                  <a:extLst>
                    <a:ext uri="{9D8B030D-6E8A-4147-A177-3AD203B41FA5}">
                      <a16:colId xmlns:a16="http://schemas.microsoft.com/office/drawing/2014/main" xmlns="" val="825968510"/>
                    </a:ext>
                  </a:extLst>
                </a:gridCol>
                <a:gridCol w="819021">
                  <a:extLst>
                    <a:ext uri="{9D8B030D-6E8A-4147-A177-3AD203B41FA5}">
                      <a16:colId xmlns:a16="http://schemas.microsoft.com/office/drawing/2014/main" xmlns="" val="3418074087"/>
                    </a:ext>
                  </a:extLst>
                </a:gridCol>
                <a:gridCol w="897731">
                  <a:extLst>
                    <a:ext uri="{9D8B030D-6E8A-4147-A177-3AD203B41FA5}">
                      <a16:colId xmlns:a16="http://schemas.microsoft.com/office/drawing/2014/main" xmlns="" val="1522779567"/>
                    </a:ext>
                  </a:extLst>
                </a:gridCol>
                <a:gridCol w="990821">
                  <a:extLst>
                    <a:ext uri="{9D8B030D-6E8A-4147-A177-3AD203B41FA5}">
                      <a16:colId xmlns:a16="http://schemas.microsoft.com/office/drawing/2014/main" xmlns="" val="2088142287"/>
                    </a:ext>
                  </a:extLst>
                </a:gridCol>
                <a:gridCol w="935206">
                  <a:extLst>
                    <a:ext uri="{9D8B030D-6E8A-4147-A177-3AD203B41FA5}">
                      <a16:colId xmlns:a16="http://schemas.microsoft.com/office/drawing/2014/main" xmlns="" val="1977562416"/>
                    </a:ext>
                  </a:extLst>
                </a:gridCol>
                <a:gridCol w="859787">
                  <a:extLst>
                    <a:ext uri="{9D8B030D-6E8A-4147-A177-3AD203B41FA5}">
                      <a16:colId xmlns:a16="http://schemas.microsoft.com/office/drawing/2014/main" xmlns="" val="2627296685"/>
                    </a:ext>
                  </a:extLst>
                </a:gridCol>
                <a:gridCol w="791909">
                  <a:extLst>
                    <a:ext uri="{9D8B030D-6E8A-4147-A177-3AD203B41FA5}">
                      <a16:colId xmlns:a16="http://schemas.microsoft.com/office/drawing/2014/main" xmlns="" val="3045316641"/>
                    </a:ext>
                  </a:extLst>
                </a:gridCol>
                <a:gridCol w="794847">
                  <a:extLst>
                    <a:ext uri="{9D8B030D-6E8A-4147-A177-3AD203B41FA5}">
                      <a16:colId xmlns:a16="http://schemas.microsoft.com/office/drawing/2014/main" xmlns="" val="4064370103"/>
                    </a:ext>
                  </a:extLst>
                </a:gridCol>
              </a:tblGrid>
              <a:tr h="568947">
                <a:tc>
                  <a:txBody>
                    <a:bodyPr/>
                    <a:lstStyle/>
                    <a:p>
                      <a:pPr algn="ctr" fontAlgn="t"/>
                      <a:r>
                        <a:rPr lang="en-US" sz="1100" b="1" i="0" u="none" strike="noStrike" dirty="0">
                          <a:solidFill>
                            <a:srgbClr val="000000"/>
                          </a:solidFill>
                          <a:effectLst/>
                          <a:latin typeface="Calibri" panose="020F0502020204030204" pitchFamily="34" charset="0"/>
                        </a:rPr>
                        <a:t>Model</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Calibri" panose="020F0502020204030204" pitchFamily="34" charset="0"/>
                        </a:rPr>
                        <a:t>Threshold</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Calibri" panose="020F0502020204030204" pitchFamily="34" charset="0"/>
                        </a:rPr>
                        <a:t>Test </a:t>
                      </a:r>
                      <a:r>
                        <a:rPr lang="en-US" sz="1100" b="1" i="0" u="none" strike="noStrike" dirty="0" err="1">
                          <a:solidFill>
                            <a:srgbClr val="000000"/>
                          </a:solidFill>
                          <a:effectLst/>
                          <a:latin typeface="Calibri" panose="020F0502020204030204" pitchFamily="34" charset="0"/>
                        </a:rPr>
                        <a:t>IoU</a:t>
                      </a:r>
                      <a:r>
                        <a:rPr lang="en-US" sz="1100" b="1" i="0" u="none" strike="noStrike" dirty="0">
                          <a:solidFill>
                            <a:srgbClr val="000000"/>
                          </a:solidFill>
                          <a:effectLst/>
                          <a:latin typeface="Calibri" panose="020F0502020204030204" pitchFamily="34" charset="0"/>
                        </a:rPr>
                        <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(test research)</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100" b="1" i="0" u="none" strike="noStrike" dirty="0">
                          <a:solidFill>
                            <a:srgbClr val="000000"/>
                          </a:solidFill>
                          <a:effectLst/>
                          <a:latin typeface="Calibri" panose="020F0502020204030204" pitchFamily="34" charset="0"/>
                        </a:rPr>
                        <a:t>Test Dice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(test research)</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100" b="1" i="0" u="none" strike="noStrike" dirty="0">
                          <a:solidFill>
                            <a:srgbClr val="000000"/>
                          </a:solidFill>
                          <a:effectLst/>
                          <a:latin typeface="Calibri" panose="020F0502020204030204" pitchFamily="34" charset="0"/>
                        </a:rPr>
                        <a:t>Test </a:t>
                      </a:r>
                      <a:r>
                        <a:rPr lang="en-US" sz="1100" b="1" i="0" u="none" strike="noStrike" dirty="0" err="1">
                          <a:solidFill>
                            <a:srgbClr val="000000"/>
                          </a:solidFill>
                          <a:effectLst/>
                          <a:latin typeface="Calibri" panose="020F0502020204030204" pitchFamily="34" charset="0"/>
                        </a:rPr>
                        <a:t>IoU</a:t>
                      </a:r>
                      <a:r>
                        <a:rPr lang="en-US" sz="1100" b="1" i="0" u="none" strike="noStrike" dirty="0">
                          <a:solidFill>
                            <a:srgbClr val="000000"/>
                          </a:solidFill>
                          <a:effectLst/>
                          <a:latin typeface="Calibri" panose="020F0502020204030204" pitchFamily="34" charset="0"/>
                        </a:rPr>
                        <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(from train)</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100" b="1" i="0" u="none" strike="noStrike" dirty="0">
                          <a:solidFill>
                            <a:srgbClr val="000000"/>
                          </a:solidFill>
                          <a:effectLst/>
                          <a:latin typeface="Calibri" panose="020F0502020204030204" pitchFamily="34" charset="0"/>
                        </a:rPr>
                        <a:t>Test Dice (from train)</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100" b="1" i="0" u="none" strike="noStrike" dirty="0">
                          <a:solidFill>
                            <a:srgbClr val="000000"/>
                          </a:solidFill>
                          <a:effectLst/>
                          <a:latin typeface="Calibri" panose="020F0502020204030204" pitchFamily="34" charset="0"/>
                        </a:rPr>
                        <a:t>Test </a:t>
                      </a:r>
                      <a:r>
                        <a:rPr lang="en-US" sz="1100" b="1" i="0" u="none" strike="noStrike" dirty="0" err="1">
                          <a:solidFill>
                            <a:srgbClr val="000000"/>
                          </a:solidFill>
                          <a:effectLst/>
                          <a:latin typeface="Calibri" panose="020F0502020204030204" pitchFamily="34" charset="0"/>
                        </a:rPr>
                        <a:t>IoU</a:t>
                      </a:r>
                      <a:r>
                        <a:rPr lang="en-US" sz="1100" b="1" i="0" u="none" strike="noStrike" dirty="0">
                          <a:solidFill>
                            <a:srgbClr val="000000"/>
                          </a:solidFill>
                          <a:effectLst/>
                          <a:latin typeface="Calibri" panose="020F0502020204030204" pitchFamily="34" charset="0"/>
                        </a:rPr>
                        <a:t> (mix)</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100" b="1" i="0" u="none" strike="noStrike" dirty="0">
                          <a:solidFill>
                            <a:srgbClr val="000000"/>
                          </a:solidFill>
                          <a:effectLst/>
                          <a:latin typeface="Calibri" panose="020F0502020204030204" pitchFamily="34" charset="0"/>
                        </a:rPr>
                        <a:t>Test Dice (mix)</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227"/>
                  </a:ext>
                </a:extLst>
              </a:tr>
              <a:tr h="294665">
                <a:tc>
                  <a:txBody>
                    <a:bodyPr/>
                    <a:lstStyle/>
                    <a:p>
                      <a:pPr algn="l" fontAlgn="t"/>
                      <a:r>
                        <a:rPr lang="en-US" sz="1100" b="0" i="0" u="none" strike="noStrike" dirty="0">
                          <a:solidFill>
                            <a:srgbClr val="000000"/>
                          </a:solidFill>
                          <a:effectLst/>
                          <a:latin typeface="Calibri" panose="020F0502020204030204" pitchFamily="34" charset="0"/>
                        </a:rPr>
                        <a:t>U-Net 2D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0.3</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0,5426</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ru-RU" sz="1100" b="0" i="0" u="none" strike="noStrike" dirty="0">
                          <a:solidFill>
                            <a:srgbClr val="000000"/>
                          </a:solidFill>
                          <a:effectLst/>
                          <a:latin typeface="Calibri" panose="020F0502020204030204" pitchFamily="34" charset="0"/>
                        </a:rPr>
                        <a:t>0,6505</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ru-RU" sz="1100" b="0" i="0" u="none" strike="noStrike">
                          <a:solidFill>
                            <a:srgbClr val="000000"/>
                          </a:solidFill>
                          <a:effectLst/>
                          <a:latin typeface="Calibri" panose="020F0502020204030204" pitchFamily="34" charset="0"/>
                        </a:rPr>
                        <a:t>0,9207</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0,9582</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0,6621</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0,7835</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58921535"/>
                  </a:ext>
                </a:extLst>
              </a:tr>
              <a:tr h="337638">
                <a:tc>
                  <a:txBody>
                    <a:bodyPr/>
                    <a:lstStyle/>
                    <a:p>
                      <a:pPr algn="l" fontAlgn="t"/>
                      <a:r>
                        <a:rPr lang="en-US" sz="1100" b="0" i="0" u="none" strike="noStrike" dirty="0">
                          <a:solidFill>
                            <a:srgbClr val="000000"/>
                          </a:solidFill>
                          <a:effectLst/>
                          <a:latin typeface="Calibri" panose="020F0502020204030204" pitchFamily="34" charset="0"/>
                        </a:rPr>
                        <a:t>U-Net 2D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0,5</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0,4282</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0,5382</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0,9723</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0,9858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0,6875</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0,8002</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2210248416"/>
                  </a:ext>
                </a:extLst>
              </a:tr>
              <a:tr h="368331">
                <a:tc>
                  <a:txBody>
                    <a:bodyPr/>
                    <a:lstStyle/>
                    <a:p>
                      <a:pPr algn="l" fontAlgn="t"/>
                      <a:r>
                        <a:rPr lang="en-US" sz="1100" b="0" i="0" u="none" strike="noStrike" dirty="0">
                          <a:solidFill>
                            <a:srgbClr val="000000"/>
                          </a:solidFill>
                          <a:effectLst/>
                          <a:latin typeface="Calibri" panose="020F0502020204030204" pitchFamily="34" charset="0"/>
                        </a:rPr>
                        <a:t>U-Net 2D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0,7</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0,4818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0,6091</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0,948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0,9728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dirty="0">
                          <a:solidFill>
                            <a:srgbClr val="000000"/>
                          </a:solidFill>
                          <a:effectLst/>
                          <a:latin typeface="Calibri" panose="020F0502020204030204" pitchFamily="34" charset="0"/>
                        </a:rPr>
                        <a:t>0,6821</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ru-RU" sz="1100" b="0" i="0" u="none" strike="noStrike">
                          <a:solidFill>
                            <a:srgbClr val="000000"/>
                          </a:solidFill>
                          <a:effectLst/>
                          <a:latin typeface="Calibri" panose="020F0502020204030204" pitchFamily="34" charset="0"/>
                        </a:rPr>
                        <a:t>0,799</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91432341"/>
                  </a:ext>
                </a:extLst>
              </a:tr>
              <a:tr h="280571">
                <a:tc>
                  <a:txBody>
                    <a:bodyPr/>
                    <a:lstStyle/>
                    <a:p>
                      <a:pPr algn="l" fontAlgn="t"/>
                      <a:r>
                        <a:rPr lang="en-US" sz="1100" b="0" i="0" u="none" strike="noStrike" dirty="0">
                          <a:solidFill>
                            <a:srgbClr val="000000"/>
                          </a:solidFill>
                          <a:effectLst/>
                          <a:latin typeface="Calibri" panose="020F0502020204030204" pitchFamily="34" charset="0"/>
                        </a:rPr>
                        <a:t>U-Net 2,5d (1 slice)</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dirty="0">
                          <a:solidFill>
                            <a:srgbClr val="000000"/>
                          </a:solidFill>
                          <a:effectLst/>
                          <a:latin typeface="Calibri" panose="020F0502020204030204" pitchFamily="34" charset="0"/>
                        </a:rPr>
                        <a:t>0,7</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dirty="0">
                          <a:solidFill>
                            <a:srgbClr val="000000"/>
                          </a:solidFill>
                          <a:effectLst/>
                          <a:latin typeface="Calibri" panose="020F0502020204030204" pitchFamily="34" charset="0"/>
                        </a:rPr>
                        <a:t>0,6063</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dirty="0">
                          <a:solidFill>
                            <a:srgbClr val="000000"/>
                          </a:solidFill>
                          <a:effectLst/>
                          <a:latin typeface="Calibri" panose="020F0502020204030204" pitchFamily="34" charset="0"/>
                        </a:rPr>
                        <a:t>0,7168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478247581"/>
                  </a:ext>
                </a:extLst>
              </a:tr>
              <a:tr h="294665">
                <a:tc>
                  <a:txBody>
                    <a:bodyPr/>
                    <a:lstStyle/>
                    <a:p>
                      <a:pPr algn="l" fontAlgn="t"/>
                      <a:r>
                        <a:rPr lang="en-US" sz="1100" b="0" i="0" u="none" strike="noStrike" dirty="0">
                          <a:solidFill>
                            <a:srgbClr val="000000"/>
                          </a:solidFill>
                          <a:effectLst/>
                          <a:latin typeface="Calibri" panose="020F0502020204030204" pitchFamily="34" charset="0"/>
                        </a:rPr>
                        <a:t>U-Net 2,5d (3 slice)</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dirty="0">
                          <a:solidFill>
                            <a:srgbClr val="000000"/>
                          </a:solidFill>
                          <a:effectLst/>
                          <a:latin typeface="Calibri" panose="020F0502020204030204" pitchFamily="34" charset="0"/>
                        </a:rPr>
                        <a:t>0,7</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dirty="0">
                          <a:solidFill>
                            <a:srgbClr val="000000"/>
                          </a:solidFill>
                          <a:effectLst/>
                          <a:latin typeface="Calibri" panose="020F0502020204030204" pitchFamily="34" charset="0"/>
                        </a:rPr>
                        <a:t>0,6071</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ru-RU" sz="1100" b="0" i="0" u="none" strike="noStrike" dirty="0">
                          <a:solidFill>
                            <a:srgbClr val="000000"/>
                          </a:solidFill>
                          <a:effectLst/>
                          <a:latin typeface="Calibri" panose="020F0502020204030204" pitchFamily="34" charset="0"/>
                        </a:rPr>
                        <a:t>0,7273</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t"/>
                      <a:r>
                        <a:rPr lang="ru-RU" sz="1100" b="0" i="0" u="none" strike="noStrike" kern="1200" dirty="0">
                          <a:solidFill>
                            <a:srgbClr val="000000"/>
                          </a:solidFill>
                          <a:effectLst/>
                          <a:latin typeface="Calibri" panose="020F0502020204030204" pitchFamily="34" charset="0"/>
                          <a:ea typeface="+mn-ea"/>
                          <a:cs typeface="+mn-cs"/>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2590779557"/>
                  </a:ext>
                </a:extLst>
              </a:tr>
              <a:tr h="294665">
                <a:tc>
                  <a:txBody>
                    <a:bodyPr/>
                    <a:lstStyle/>
                    <a:p>
                      <a:pPr algn="l" fontAlgn="t"/>
                      <a:r>
                        <a:rPr lang="nl-NL" sz="1100" b="0" i="0" u="none" strike="noStrike" dirty="0">
                          <a:solidFill>
                            <a:srgbClr val="000000"/>
                          </a:solidFill>
                          <a:effectLst/>
                          <a:latin typeface="Calibri" panose="020F0502020204030204" pitchFamily="34" charset="0"/>
                        </a:rPr>
                        <a:t>U-Net 2,5d (3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0,3</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dirty="0">
                          <a:solidFill>
                            <a:srgbClr val="800000"/>
                          </a:solidFill>
                          <a:effectLst/>
                          <a:latin typeface="Calibri" panose="020F0502020204030204" pitchFamily="34" charset="0"/>
                        </a:rPr>
                        <a:t>0,6699</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t" latinLnBrk="0" hangingPunct="1"/>
                      <a:r>
                        <a:rPr lang="ru-RU" sz="1100" b="1" i="0" u="none" strike="noStrike" kern="1200" dirty="0">
                          <a:solidFill>
                            <a:srgbClr val="800000"/>
                          </a:solidFill>
                          <a:effectLst/>
                          <a:latin typeface="Calibri" panose="020F0502020204030204" pitchFamily="34" charset="0"/>
                          <a:ea typeface="+mn-ea"/>
                          <a:cs typeface="+mn-cs"/>
                        </a:rPr>
                        <a:t>0,7798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81112667"/>
                  </a:ext>
                </a:extLst>
              </a:tr>
              <a:tr h="309268">
                <a:tc>
                  <a:txBody>
                    <a:bodyPr/>
                    <a:lstStyle/>
                    <a:p>
                      <a:pPr algn="l" fontAlgn="t"/>
                      <a:r>
                        <a:rPr lang="nl-NL" sz="1100" b="0" i="0" u="none" strike="noStrike" dirty="0">
                          <a:solidFill>
                            <a:srgbClr val="000000"/>
                          </a:solidFill>
                          <a:effectLst/>
                          <a:latin typeface="Calibri" panose="020F0502020204030204" pitchFamily="34" charset="0"/>
                        </a:rPr>
                        <a:t>U-Net 2,5d (3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0,5</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0,6697</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0,7798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33541899"/>
                  </a:ext>
                </a:extLst>
              </a:tr>
              <a:tr h="294665">
                <a:tc>
                  <a:txBody>
                    <a:bodyPr/>
                    <a:lstStyle/>
                    <a:p>
                      <a:pPr algn="l" fontAlgn="t"/>
                      <a:r>
                        <a:rPr lang="nl-NL" sz="1100" b="0" i="0" u="none" strike="noStrike" dirty="0">
                          <a:solidFill>
                            <a:srgbClr val="000000"/>
                          </a:solidFill>
                          <a:effectLst/>
                          <a:latin typeface="Calibri" panose="020F0502020204030204" pitchFamily="34" charset="0"/>
                        </a:rPr>
                        <a:t>U-Net 2,5d (3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0,7</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0,6695</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0,7798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949656026"/>
                  </a:ext>
                </a:extLst>
              </a:tr>
              <a:tr h="294665">
                <a:tc>
                  <a:txBody>
                    <a:bodyPr/>
                    <a:lstStyle/>
                    <a:p>
                      <a:pPr algn="l" fontAlgn="t"/>
                      <a:r>
                        <a:rPr lang="nl-NL" sz="1100" b="0" i="0" u="none" strike="noStrike" dirty="0">
                          <a:solidFill>
                            <a:srgbClr val="000000"/>
                          </a:solidFill>
                          <a:effectLst/>
                          <a:latin typeface="Calibri" panose="020F0502020204030204" pitchFamily="34" charset="0"/>
                        </a:rPr>
                        <a:t>U-Net 2,5d (5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0,3</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0,6650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0,7750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33258102"/>
                  </a:ext>
                </a:extLst>
              </a:tr>
              <a:tr h="294665">
                <a:tc>
                  <a:txBody>
                    <a:bodyPr/>
                    <a:lstStyle/>
                    <a:p>
                      <a:pPr algn="l" fontAlgn="t"/>
                      <a:r>
                        <a:rPr lang="nl-NL" sz="1100" b="0" i="0" u="none" strike="noStrike" dirty="0">
                          <a:solidFill>
                            <a:srgbClr val="000000"/>
                          </a:solidFill>
                          <a:effectLst/>
                          <a:latin typeface="Calibri" panose="020F0502020204030204" pitchFamily="34" charset="0"/>
                        </a:rPr>
                        <a:t>U-Net 2,5d (5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0,5</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0,6648</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0,7750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38506441"/>
                  </a:ext>
                </a:extLst>
              </a:tr>
              <a:tr h="306943">
                <a:tc>
                  <a:txBody>
                    <a:bodyPr/>
                    <a:lstStyle/>
                    <a:p>
                      <a:pPr algn="l" fontAlgn="t"/>
                      <a:r>
                        <a:rPr lang="nl-NL" sz="1100" b="0" i="0" u="none" strike="noStrike" dirty="0">
                          <a:solidFill>
                            <a:srgbClr val="000000"/>
                          </a:solidFill>
                          <a:effectLst/>
                          <a:latin typeface="Calibri" panose="020F0502020204030204" pitchFamily="34" charset="0"/>
                        </a:rPr>
                        <a:t>U-Net 2,5d (5 slice, cross-valid)</a:t>
                      </a:r>
                    </a:p>
                  </a:txBody>
                  <a:tcPr marL="6191" marR="6191" marT="61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0,7</a:t>
                      </a:r>
                    </a:p>
                  </a:txBody>
                  <a:tcPr marL="6191" marR="6191" marT="619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effectLst/>
                          <a:latin typeface="Calibri" panose="020F0502020204030204" pitchFamily="34" charset="0"/>
                        </a:rPr>
                        <a:t>0,6646</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a:solidFill>
                            <a:srgbClr val="000000"/>
                          </a:solidFill>
                          <a:effectLst/>
                          <a:latin typeface="Calibri" panose="020F0502020204030204" pitchFamily="34" charset="0"/>
                        </a:rPr>
                        <a:t>0,7750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Calibri" panose="020F0502020204030204" pitchFamily="34" charset="0"/>
                        </a:rPr>
                        <a:t>0</a:t>
                      </a:r>
                    </a:p>
                  </a:txBody>
                  <a:tcPr marL="6191" marR="6191" marT="619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65053927"/>
                  </a:ext>
                </a:extLst>
              </a:tr>
            </a:tbl>
          </a:graphicData>
        </a:graphic>
      </p:graphicFrame>
    </p:spTree>
    <p:extLst>
      <p:ext uri="{BB962C8B-B14F-4D97-AF65-F5344CB8AC3E}">
        <p14:creationId xmlns:p14="http://schemas.microsoft.com/office/powerpoint/2010/main" val="3046235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Прямоугольник 3"/>
          <p:cNvSpPr/>
          <p:nvPr/>
        </p:nvSpPr>
        <p:spPr>
          <a:xfrm>
            <a:off x="0" y="642938"/>
            <a:ext cx="9906000" cy="55721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pic>
        <p:nvPicPr>
          <p:cNvPr id="3" nam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 y="642938"/>
            <a:ext cx="8915400" cy="5572125"/>
          </a:xfrm>
          <a:prstGeom prst="rect">
            <a:avLst/>
          </a:prstGeom>
        </p:spPr>
      </p:pic>
    </p:spTree>
    <p:extLst>
      <p:ext uri="{BB962C8B-B14F-4D97-AF65-F5344CB8AC3E}">
        <p14:creationId xmlns:p14="http://schemas.microsoft.com/office/powerpoint/2010/main" val="266809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Заключение</a:t>
            </a:r>
            <a:endParaRPr lang="ru-RU" dirty="0"/>
          </a:p>
        </p:txBody>
      </p:sp>
      <p:sp>
        <p:nvSpPr>
          <p:cNvPr id="5" name="Объект 4"/>
          <p:cNvSpPr>
            <a:spLocks noGrp="1"/>
          </p:cNvSpPr>
          <p:nvPr>
            <p:ph idx="1"/>
          </p:nvPr>
        </p:nvSpPr>
        <p:spPr/>
        <p:txBody>
          <a:bodyPr/>
          <a:lstStyle/>
          <a:p>
            <a:r>
              <a:rPr lang="ru-RU" dirty="0" smtClean="0"/>
              <a:t>Представлены результаты исследований по тематике анализа </a:t>
            </a:r>
            <a:r>
              <a:rPr lang="ru-RU" dirty="0" err="1"/>
              <a:t>многомодальных</a:t>
            </a:r>
            <a:r>
              <a:rPr lang="ru-RU" dirty="0"/>
              <a:t> данных с </a:t>
            </a:r>
            <a:r>
              <a:rPr lang="ru-RU" dirty="0" err="1"/>
              <a:t>неинтрузивных</a:t>
            </a:r>
            <a:r>
              <a:rPr lang="ru-RU" dirty="0"/>
              <a:t> сенсоров о пользователе для определения его психофизиологического </a:t>
            </a:r>
            <a:r>
              <a:rPr lang="ru-RU" dirty="0" smtClean="0"/>
              <a:t>состояния:</a:t>
            </a:r>
          </a:p>
          <a:p>
            <a:pPr lvl="1"/>
            <a:r>
              <a:rPr lang="ru-RU" dirty="0"/>
              <a:t>з</a:t>
            </a:r>
            <a:r>
              <a:rPr lang="ru-RU" dirty="0" smtClean="0"/>
              <a:t>аписанные наборы данных (9 </a:t>
            </a:r>
            <a:r>
              <a:rPr lang="ru-RU" dirty="0" err="1" smtClean="0"/>
              <a:t>шт</a:t>
            </a:r>
            <a:r>
              <a:rPr lang="ru-RU" dirty="0" smtClean="0"/>
              <a:t>);</a:t>
            </a:r>
          </a:p>
          <a:p>
            <a:pPr lvl="1"/>
            <a:r>
              <a:rPr lang="ru-RU" dirty="0" smtClean="0"/>
              <a:t>представлены разработанные методы и модели;</a:t>
            </a:r>
          </a:p>
          <a:p>
            <a:pPr lvl="1"/>
            <a:r>
              <a:rPr lang="ru-RU" dirty="0" smtClean="0"/>
              <a:t>Представлены разработанные прототипы систем для демонстрации моделей и методов;</a:t>
            </a:r>
          </a:p>
          <a:p>
            <a:pPr lvl="1"/>
            <a:r>
              <a:rPr lang="ru-RU" dirty="0" smtClean="0"/>
              <a:t>опубликована серия научных статей по данной тематике (10 статей в журналах </a:t>
            </a:r>
            <a:r>
              <a:rPr lang="en-US" dirty="0" smtClean="0"/>
              <a:t>Q1</a:t>
            </a:r>
            <a:r>
              <a:rPr lang="ru-RU" dirty="0" smtClean="0"/>
              <a:t>)</a:t>
            </a:r>
            <a:r>
              <a:rPr lang="ru-RU" dirty="0"/>
              <a:t>.</a:t>
            </a:r>
          </a:p>
        </p:txBody>
      </p:sp>
      <p:sp>
        <p:nvSpPr>
          <p:cNvPr id="3" name="Номер слайда 2"/>
          <p:cNvSpPr>
            <a:spLocks noGrp="1"/>
          </p:cNvSpPr>
          <p:nvPr>
            <p:ph type="sldNum" sz="quarter" idx="4294967295"/>
          </p:nvPr>
        </p:nvSpPr>
        <p:spPr>
          <a:xfrm>
            <a:off x="8486775" y="6597650"/>
            <a:ext cx="1419225" cy="219075"/>
          </a:xfrm>
          <a:prstGeom prst="rect">
            <a:avLst/>
          </a:prstGeom>
        </p:spPr>
        <p:txBody>
          <a:bodyPr/>
          <a:lstStyle/>
          <a:p>
            <a:fld id="{36057C5E-17E8-4A71-839D-3981C720C118}" type="slidenum">
              <a:rPr lang="ru-RU" smtClean="0"/>
              <a:t>39</a:t>
            </a:fld>
            <a:endParaRPr lang="ru-RU"/>
          </a:p>
        </p:txBody>
      </p:sp>
    </p:spTree>
    <p:extLst>
      <p:ext uri="{BB962C8B-B14F-4D97-AF65-F5344CB8AC3E}">
        <p14:creationId xmlns:p14="http://schemas.microsoft.com/office/powerpoint/2010/main" val="4245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Собранные наборы данных за последние 5 лет (1)</a:t>
            </a:r>
            <a:endParaRPr lang="ru-RU" dirty="0"/>
          </a:p>
        </p:txBody>
      </p:sp>
      <p:sp>
        <p:nvSpPr>
          <p:cNvPr id="3" name="Объект 2"/>
          <p:cNvSpPr>
            <a:spLocks noGrp="1"/>
          </p:cNvSpPr>
          <p:nvPr>
            <p:ph idx="1"/>
          </p:nvPr>
        </p:nvSpPr>
        <p:spPr/>
        <p:txBody>
          <a:bodyPr>
            <a:normAutofit fontScale="92500" lnSpcReduction="10000"/>
          </a:bodyPr>
          <a:lstStyle/>
          <a:p>
            <a:r>
              <a:rPr lang="en-GB" b="1" dirty="0" err="1" smtClean="0"/>
              <a:t>OperatorEYEVP</a:t>
            </a:r>
            <a:r>
              <a:rPr lang="ru-RU" b="1" dirty="0" smtClean="0"/>
              <a:t> (</a:t>
            </a:r>
            <a:r>
              <a:rPr lang="ru-RU" sz="1700" b="1" dirty="0" smtClean="0"/>
              <a:t>определение утомления оператора критической инфраструктуры</a:t>
            </a:r>
            <a:r>
              <a:rPr lang="ru-RU" b="1" dirty="0" smtClean="0"/>
              <a:t>):</a:t>
            </a:r>
          </a:p>
          <a:p>
            <a:pPr lvl="1"/>
            <a:r>
              <a:rPr lang="ru-RU" dirty="0" smtClean="0"/>
              <a:t>10 человек, часовые записи три раза в день в течении 7 дней;</a:t>
            </a:r>
          </a:p>
          <a:p>
            <a:pPr lvl="1"/>
            <a:r>
              <a:rPr lang="ru-RU" dirty="0" smtClean="0"/>
              <a:t>модальности: </a:t>
            </a:r>
            <a:r>
              <a:rPr lang="ru-RU" dirty="0" err="1" smtClean="0"/>
              <a:t>трекер</a:t>
            </a:r>
            <a:r>
              <a:rPr lang="ru-RU" dirty="0" smtClean="0"/>
              <a:t> глаз, частота сердечного ритма, видео головы и торса, тест на сложную зрительно-моторную реакцию, тест </a:t>
            </a:r>
            <a:r>
              <a:rPr lang="en-US" dirty="0" smtClean="0"/>
              <a:t>VAS-F.</a:t>
            </a:r>
          </a:p>
          <a:p>
            <a:pPr marL="457200" lvl="1" indent="0">
              <a:buNone/>
            </a:pPr>
            <a:r>
              <a:rPr lang="en-GB" sz="1050" i="1" dirty="0" err="1" smtClean="0"/>
              <a:t>Kovalenko</a:t>
            </a:r>
            <a:r>
              <a:rPr lang="en-GB" sz="1050" i="1" dirty="0" smtClean="0"/>
              <a:t> </a:t>
            </a:r>
            <a:r>
              <a:rPr lang="en-GB" sz="1050" i="1" dirty="0"/>
              <a:t>S., </a:t>
            </a:r>
            <a:r>
              <a:rPr lang="en-GB" sz="1050" i="1" dirty="0" err="1"/>
              <a:t>Mamonov</a:t>
            </a:r>
            <a:r>
              <a:rPr lang="en-GB" sz="1050" i="1" dirty="0"/>
              <a:t> A., </a:t>
            </a:r>
            <a:r>
              <a:rPr lang="en-GB" sz="1050" i="1" dirty="0" err="1"/>
              <a:t>Kuznetsov</a:t>
            </a:r>
            <a:r>
              <a:rPr lang="en-GB" sz="1050" i="1" dirty="0"/>
              <a:t> V., </a:t>
            </a:r>
            <a:r>
              <a:rPr lang="en-GB" sz="1050" i="1" dirty="0" err="1"/>
              <a:t>Bulygin</a:t>
            </a:r>
            <a:r>
              <a:rPr lang="en-GB" sz="1050" i="1" dirty="0"/>
              <a:t> A., </a:t>
            </a:r>
            <a:r>
              <a:rPr lang="en-GB" sz="1050" i="1" dirty="0" err="1"/>
              <a:t>Shoshina</a:t>
            </a:r>
            <a:r>
              <a:rPr lang="en-GB" sz="1050" i="1" dirty="0"/>
              <a:t> I., </a:t>
            </a:r>
            <a:r>
              <a:rPr lang="en-GB" sz="1050" i="1" dirty="0" err="1"/>
              <a:t>Brak</a:t>
            </a:r>
            <a:r>
              <a:rPr lang="en-GB" sz="1050" i="1" dirty="0"/>
              <a:t> I., Kashevnik A. </a:t>
            </a:r>
            <a:r>
              <a:rPr lang="en-GB" sz="1050" i="1" dirty="0" err="1"/>
              <a:t>OperatorEYEVP</a:t>
            </a:r>
            <a:r>
              <a:rPr lang="en-GB" sz="1050" i="1" dirty="0"/>
              <a:t>: Operator Dataset for Fatigue Detection Based on Eye Movements, Heart Rate Data, and Video Information. Smartphones and Wearable Devices for Human </a:t>
            </a:r>
            <a:r>
              <a:rPr lang="en-GB" sz="1050" i="1" dirty="0" err="1"/>
              <a:t>Behavior</a:t>
            </a:r>
            <a:r>
              <a:rPr lang="en-GB" sz="1050" i="1" dirty="0"/>
              <a:t> Monitoring, Sensors, MDPI AG, Basel, Switzerland. 2023. Vol. 23(13). P. 1–35</a:t>
            </a:r>
            <a:r>
              <a:rPr lang="en-GB" sz="1050" i="1" dirty="0" smtClean="0"/>
              <a:t>.</a:t>
            </a:r>
            <a:endParaRPr lang="ru-RU" sz="1050" i="1" dirty="0" smtClean="0"/>
          </a:p>
          <a:p>
            <a:pPr marL="457200" lvl="1" indent="0">
              <a:buNone/>
            </a:pPr>
            <a:r>
              <a:rPr lang="en-US" sz="1050" dirty="0">
                <a:hlinkClick r:id="rId2"/>
              </a:rPr>
              <a:t>https://</a:t>
            </a:r>
            <a:r>
              <a:rPr lang="en-US" sz="1050" dirty="0" smtClean="0">
                <a:hlinkClick r:id="rId2"/>
              </a:rPr>
              <a:t>disk.yandex.ru/d/KmdoodhhveGZng</a:t>
            </a:r>
            <a:endParaRPr lang="ru-RU" sz="1050" dirty="0" smtClean="0"/>
          </a:p>
          <a:p>
            <a:r>
              <a:rPr lang="ru-RU" dirty="0" smtClean="0"/>
              <a:t> </a:t>
            </a:r>
            <a:r>
              <a:rPr lang="en-US" b="1" dirty="0" err="1" smtClean="0"/>
              <a:t>DriverMVT</a:t>
            </a:r>
            <a:r>
              <a:rPr lang="ru-RU" b="1" dirty="0" smtClean="0"/>
              <a:t> (</a:t>
            </a:r>
            <a:r>
              <a:rPr lang="ru-RU" sz="1700" b="1" dirty="0" smtClean="0"/>
              <a:t>оценка поведения водителя по видео данным</a:t>
            </a:r>
            <a:r>
              <a:rPr lang="ru-RU" b="1" dirty="0" smtClean="0"/>
              <a:t>):</a:t>
            </a:r>
            <a:endParaRPr lang="en-US" b="1" dirty="0" smtClean="0"/>
          </a:p>
          <a:p>
            <a:pPr lvl="1"/>
            <a:r>
              <a:rPr lang="en-US" dirty="0" smtClean="0"/>
              <a:t>9 </a:t>
            </a:r>
            <a:r>
              <a:rPr lang="ru-RU" dirty="0" smtClean="0"/>
              <a:t>водителей, общее время записи 36 часов за рулем транспортного средства;</a:t>
            </a:r>
          </a:p>
          <a:p>
            <a:pPr lvl="1"/>
            <a:r>
              <a:rPr lang="ru-RU" dirty="0" smtClean="0"/>
              <a:t>модальности: видео головы и торса, частота сердечного ритма, данные встроенных в смартфон датчиков: </a:t>
            </a:r>
            <a:r>
              <a:rPr lang="en-US" dirty="0" smtClean="0"/>
              <a:t>GPS / </a:t>
            </a:r>
            <a:r>
              <a:rPr lang="ru-RU" dirty="0"/>
              <a:t>ГЛОНАСС, </a:t>
            </a:r>
            <a:r>
              <a:rPr lang="ru-RU" dirty="0" smtClean="0"/>
              <a:t>гироскопа, освещенности.</a:t>
            </a:r>
          </a:p>
          <a:p>
            <a:pPr marL="457200" lvl="1" indent="0">
              <a:buNone/>
            </a:pPr>
            <a:r>
              <a:rPr lang="en-US" sz="1050" i="1" dirty="0" smtClean="0"/>
              <a:t>Othman </a:t>
            </a:r>
            <a:r>
              <a:rPr lang="en-US" sz="1050" i="1" dirty="0"/>
              <a:t>W., Kashevnik A., Ali A., Shilov N. </a:t>
            </a:r>
            <a:r>
              <a:rPr lang="en-US" sz="1050" i="1" dirty="0" err="1"/>
              <a:t>DriverMVT</a:t>
            </a:r>
            <a:r>
              <a:rPr lang="en-US" sz="1050" i="1" dirty="0"/>
              <a:t>: In-Cabin Dataset for Driver Monitoring Including Video and Vehicle Telemetry Information. Data, MDPI AG, Basel, Switzerland. 2022. Vol. 7(5). P. </a:t>
            </a:r>
            <a:r>
              <a:rPr lang="en-US" sz="1050" i="1" dirty="0"/>
              <a:t>1–13</a:t>
            </a:r>
            <a:r>
              <a:rPr lang="en-US" sz="1050" i="1" dirty="0" smtClean="0"/>
              <a:t>.</a:t>
            </a:r>
            <a:endParaRPr lang="ru-RU" sz="1050" i="1" dirty="0" smtClean="0"/>
          </a:p>
          <a:p>
            <a:pPr marL="457200" lvl="1" indent="0">
              <a:buNone/>
            </a:pPr>
            <a:r>
              <a:rPr lang="en-GB" sz="1050" dirty="0" smtClean="0">
                <a:hlinkClick r:id="rId3"/>
              </a:rPr>
              <a:t>https</a:t>
            </a:r>
            <a:r>
              <a:rPr lang="en-GB" sz="1050" dirty="0">
                <a:hlinkClick r:id="rId3"/>
              </a:rPr>
              <a:t>://</a:t>
            </a:r>
            <a:r>
              <a:rPr lang="en-GB" sz="1050" dirty="0" smtClean="0">
                <a:hlinkClick r:id="rId3"/>
              </a:rPr>
              <a:t>1drv.ms/u/s!Ar_DU2ygGWIUhPAz7dO4BUHEwshxKA?e=o9bsm4</a:t>
            </a:r>
            <a:endParaRPr lang="en-US" sz="1050" i="1" dirty="0"/>
          </a:p>
          <a:p>
            <a:r>
              <a:rPr lang="en-US" b="1" dirty="0" err="1" smtClean="0"/>
              <a:t>DriverSVT</a:t>
            </a:r>
            <a:r>
              <a:rPr lang="ru-RU" b="1" dirty="0" smtClean="0"/>
              <a:t> (</a:t>
            </a:r>
            <a:r>
              <a:rPr lang="ru-RU" sz="1700" b="1" dirty="0" smtClean="0"/>
              <a:t>оценка </a:t>
            </a:r>
            <a:r>
              <a:rPr lang="ru-RU" sz="1700" b="1" dirty="0"/>
              <a:t>поведения водителя по </a:t>
            </a:r>
            <a:r>
              <a:rPr lang="ru-RU" sz="1700" b="1" dirty="0" smtClean="0"/>
              <a:t>данным сенсоров</a:t>
            </a:r>
            <a:r>
              <a:rPr lang="ru-RU" b="1" dirty="0" smtClean="0"/>
              <a:t>):</a:t>
            </a:r>
            <a:endParaRPr lang="en-US" b="1" dirty="0" smtClean="0"/>
          </a:p>
          <a:p>
            <a:pPr lvl="1"/>
            <a:r>
              <a:rPr lang="en-US" dirty="0" smtClean="0"/>
              <a:t>633 </a:t>
            </a:r>
            <a:r>
              <a:rPr lang="ru-RU" dirty="0" smtClean="0"/>
              <a:t>водителя, более 17 млн примеров, описывающих поведение водителя </a:t>
            </a:r>
            <a:r>
              <a:rPr lang="ru-RU" dirty="0"/>
              <a:t>за рулем транспортного </a:t>
            </a:r>
            <a:r>
              <a:rPr lang="ru-RU" dirty="0" smtClean="0"/>
              <a:t>средства;</a:t>
            </a:r>
          </a:p>
          <a:p>
            <a:pPr lvl="1"/>
            <a:r>
              <a:rPr lang="ru-RU" dirty="0" smtClean="0"/>
              <a:t>модальности: </a:t>
            </a:r>
            <a:r>
              <a:rPr lang="ru-RU" dirty="0"/>
              <a:t>частота сердечного ритма, данные встроенных в </a:t>
            </a:r>
            <a:r>
              <a:rPr lang="ru-RU" dirty="0" smtClean="0"/>
              <a:t>смартфон </a:t>
            </a:r>
            <a:r>
              <a:rPr lang="ru-RU" dirty="0"/>
              <a:t>датчиков: </a:t>
            </a:r>
            <a:r>
              <a:rPr lang="en-US" dirty="0"/>
              <a:t>GPS / </a:t>
            </a:r>
            <a:r>
              <a:rPr lang="ru-RU" dirty="0"/>
              <a:t>ГЛОНАСС, гироскопа, </a:t>
            </a:r>
            <a:r>
              <a:rPr lang="ru-RU" dirty="0" smtClean="0"/>
              <a:t>освещенности.</a:t>
            </a:r>
            <a:endParaRPr lang="en-US" dirty="0" smtClean="0"/>
          </a:p>
          <a:p>
            <a:pPr marL="447675" indent="0">
              <a:buNone/>
            </a:pPr>
            <a:r>
              <a:rPr lang="en-GB" sz="1050" i="1" dirty="0"/>
              <a:t>Othman </a:t>
            </a:r>
            <a:r>
              <a:rPr lang="en-GB" sz="1050" i="1" dirty="0"/>
              <a:t>W., Kashevnik A., Hamoud B., Shilov N. </a:t>
            </a:r>
            <a:r>
              <a:rPr lang="en-GB" sz="1050" i="1" dirty="0" err="1"/>
              <a:t>DriverSVT</a:t>
            </a:r>
            <a:r>
              <a:rPr lang="en-GB" sz="1050" i="1" dirty="0"/>
              <a:t>: Smartphone-Measured Vehicle Telemetry Data for Driver State Identification. Data, MDPI AG, Basel, Switzerland. 2022. Vol. 7(12). P. </a:t>
            </a:r>
            <a:r>
              <a:rPr lang="en-GB" sz="1050" i="1" dirty="0"/>
              <a:t>1–11</a:t>
            </a:r>
            <a:r>
              <a:rPr lang="en-GB" sz="1050" i="1" dirty="0" smtClean="0"/>
              <a:t>.</a:t>
            </a:r>
            <a:endParaRPr lang="ru-RU" sz="1050" i="1" dirty="0" smtClean="0"/>
          </a:p>
          <a:p>
            <a:pPr marL="447675" indent="0">
              <a:buNone/>
            </a:pPr>
            <a:r>
              <a:rPr lang="en-GB" sz="1050" dirty="0" smtClean="0">
                <a:hlinkClick r:id="rId4"/>
              </a:rPr>
              <a:t>https</a:t>
            </a:r>
            <a:r>
              <a:rPr lang="en-GB" sz="1050" dirty="0">
                <a:hlinkClick r:id="rId4"/>
              </a:rPr>
              <a:t>://</a:t>
            </a:r>
            <a:r>
              <a:rPr lang="en-GB" sz="1050" dirty="0" smtClean="0">
                <a:hlinkClick r:id="rId4"/>
              </a:rPr>
              <a:t>doi.org/10.5281/zenodo.7385340</a:t>
            </a:r>
            <a:endParaRPr lang="ru-RU" sz="1050" dirty="0" smtClean="0"/>
          </a:p>
        </p:txBody>
      </p:sp>
    </p:spTree>
    <p:extLst>
      <p:ext uri="{BB962C8B-B14F-4D97-AF65-F5344CB8AC3E}">
        <p14:creationId xmlns:p14="http://schemas.microsoft.com/office/powerpoint/2010/main" val="2847809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Аннотация</a:t>
            </a:r>
            <a:endParaRPr lang="ru-RU" dirty="0"/>
          </a:p>
        </p:txBody>
      </p:sp>
      <p:sp>
        <p:nvSpPr>
          <p:cNvPr id="3" name="Объект 2"/>
          <p:cNvSpPr>
            <a:spLocks noGrp="1"/>
          </p:cNvSpPr>
          <p:nvPr>
            <p:ph idx="1"/>
          </p:nvPr>
        </p:nvSpPr>
        <p:spPr/>
        <p:txBody>
          <a:bodyPr/>
          <a:lstStyle/>
          <a:p>
            <a:r>
              <a:rPr lang="ru-RU" dirty="0"/>
              <a:t>Мониторинг действия пользователей является актуальной на сегодняшний день задачей и может успешно внедряться в различных сферах жизни: водители транспортных средств, диспетчеры сложных технических установок, операторы ПК и т.п. Актуальной задачей является определение психофизиологического состояния, для определения которого необходимо осуществлять мониторинг поведенческих характеристик пользователя, а также его физиологических параметров. При этом использование различных контактных датчиков является неудобным и часто ненадежным методом мониторинга (пользователь может забыть или намеренно не использовать сенсор). В работе предложен комплекс методов и моделей для анализа </a:t>
            </a:r>
            <a:r>
              <a:rPr lang="ru-RU" dirty="0" err="1"/>
              <a:t>многомодальных</a:t>
            </a:r>
            <a:r>
              <a:rPr lang="ru-RU" dirty="0"/>
              <a:t>  данных о пользователе с целью определения его психофизиологического состояния на основе обработки </a:t>
            </a:r>
            <a:r>
              <a:rPr lang="ru-RU" dirty="0" err="1"/>
              <a:t>неинтрузивных</a:t>
            </a:r>
            <a:r>
              <a:rPr lang="ru-RU" dirty="0"/>
              <a:t> сенсоров (предложено использовать камеру и </a:t>
            </a:r>
            <a:r>
              <a:rPr lang="ru-RU" dirty="0" err="1"/>
              <a:t>трекер</a:t>
            </a:r>
            <a:r>
              <a:rPr lang="ru-RU" dirty="0"/>
              <a:t> глазных движений).</a:t>
            </a:r>
          </a:p>
        </p:txBody>
      </p:sp>
    </p:spTree>
    <p:extLst>
      <p:ext uri="{BB962C8B-B14F-4D97-AF65-F5344CB8AC3E}">
        <p14:creationId xmlns:p14="http://schemas.microsoft.com/office/powerpoint/2010/main" val="69951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Собранные наборы данных за последние 5 лет (2)</a:t>
            </a:r>
            <a:endParaRPr lang="ru-RU" dirty="0"/>
          </a:p>
        </p:txBody>
      </p:sp>
      <p:sp>
        <p:nvSpPr>
          <p:cNvPr id="3" name="Объект 2"/>
          <p:cNvSpPr>
            <a:spLocks noGrp="1"/>
          </p:cNvSpPr>
          <p:nvPr>
            <p:ph idx="1"/>
          </p:nvPr>
        </p:nvSpPr>
        <p:spPr/>
        <p:txBody>
          <a:bodyPr>
            <a:normAutofit lnSpcReduction="10000"/>
          </a:bodyPr>
          <a:lstStyle/>
          <a:p>
            <a:r>
              <a:rPr lang="en-GB" b="1" dirty="0" smtClean="0"/>
              <a:t>RUSAVIC</a:t>
            </a:r>
            <a:r>
              <a:rPr lang="ru-RU" b="1" dirty="0" smtClean="0"/>
              <a:t> (</a:t>
            </a:r>
            <a:r>
              <a:rPr lang="ru-RU" sz="1700" b="1" dirty="0" smtClean="0"/>
              <a:t>аудиовизуальное распознавание речи в кабине транспортного средства</a:t>
            </a:r>
            <a:r>
              <a:rPr lang="ru-RU" b="1" dirty="0" smtClean="0"/>
              <a:t>):</a:t>
            </a:r>
          </a:p>
          <a:p>
            <a:pPr lvl="1"/>
            <a:r>
              <a:rPr lang="ru-RU" dirty="0" smtClean="0"/>
              <a:t>20 водителей, 10 повторений фраз для каждого водителя;</a:t>
            </a:r>
          </a:p>
          <a:p>
            <a:pPr lvl="1"/>
            <a:r>
              <a:rPr lang="ru-RU" dirty="0" smtClean="0"/>
              <a:t>модальности: речевые фразы, видео головы и торса, </a:t>
            </a:r>
            <a:r>
              <a:rPr lang="ru-RU" dirty="0"/>
              <a:t>данные встроенных в смартфон датчиков: </a:t>
            </a:r>
            <a:r>
              <a:rPr lang="en-US" dirty="0"/>
              <a:t>GPS / </a:t>
            </a:r>
            <a:r>
              <a:rPr lang="ru-RU" dirty="0"/>
              <a:t>ГЛОНАСС, гироскопа, освещенности</a:t>
            </a:r>
            <a:r>
              <a:rPr lang="en-US" dirty="0" smtClean="0"/>
              <a:t>.</a:t>
            </a:r>
          </a:p>
          <a:p>
            <a:pPr marL="457200" lvl="1" indent="0">
              <a:buNone/>
            </a:pPr>
            <a:r>
              <a:rPr lang="en-GB" sz="1050" i="1" dirty="0"/>
              <a:t>Ivanko D., Ryumin D., Axyonov A., Kashevnik A., Karpov A. RUSAVIC Corpus: Russian Audio-Visual Speech in Cars. Proceedings of the 13th Language Resources and Evaluation Conference (LREC), Marseille, France, 20-25 June 2022Electronic, WWW. 2022. P. 1555–1559</a:t>
            </a:r>
            <a:r>
              <a:rPr lang="en-GB" sz="1050" i="1" dirty="0" smtClean="0"/>
              <a:t>.</a:t>
            </a:r>
            <a:endParaRPr lang="ru-RU" sz="1050" i="1" dirty="0" smtClean="0"/>
          </a:p>
          <a:p>
            <a:pPr marL="457200" lvl="1" indent="0">
              <a:buNone/>
            </a:pPr>
            <a:r>
              <a:rPr lang="en-US" sz="1050" dirty="0" smtClean="0">
                <a:hlinkClick r:id="rId2"/>
              </a:rPr>
              <a:t>https</a:t>
            </a:r>
            <a:r>
              <a:rPr lang="en-US" sz="1050" dirty="0">
                <a:hlinkClick r:id="rId2"/>
              </a:rPr>
              <a:t>://</a:t>
            </a:r>
            <a:r>
              <a:rPr lang="en-US" sz="1050" dirty="0" smtClean="0">
                <a:hlinkClick r:id="rId2"/>
              </a:rPr>
              <a:t>mobiledrivesafely.com/corpus-rusavic</a:t>
            </a:r>
            <a:endParaRPr lang="ru-RU" sz="1050" dirty="0" smtClean="0"/>
          </a:p>
          <a:p>
            <a:pPr marL="342900" lvl="1" indent="-342900">
              <a:buFont typeface="Arial" pitchFamily="34" charset="0"/>
              <a:buChar char="•"/>
            </a:pPr>
            <a:r>
              <a:rPr lang="en-US" sz="1800" b="1" dirty="0" smtClean="0"/>
              <a:t>VPTD</a:t>
            </a:r>
            <a:r>
              <a:rPr lang="ru-RU" sz="1800" b="1" dirty="0" smtClean="0"/>
              <a:t> (</a:t>
            </a:r>
            <a:r>
              <a:rPr lang="ru-RU" sz="1700" b="1" dirty="0" smtClean="0"/>
              <a:t>оценка способности человека к работе в продажах</a:t>
            </a:r>
            <a:r>
              <a:rPr lang="ru-RU" sz="1800" b="1" dirty="0" smtClean="0"/>
              <a:t>):</a:t>
            </a:r>
            <a:endParaRPr lang="en-US" sz="1800" b="1" dirty="0"/>
          </a:p>
          <a:p>
            <a:pPr lvl="1"/>
            <a:r>
              <a:rPr lang="en-US" dirty="0" smtClean="0"/>
              <a:t>38 </a:t>
            </a:r>
            <a:r>
              <a:rPr lang="ru-RU" dirty="0" smtClean="0"/>
              <a:t>человек, общее время записи 36 часов за рулем транспортного средства;</a:t>
            </a:r>
          </a:p>
          <a:p>
            <a:pPr lvl="1"/>
            <a:r>
              <a:rPr lang="ru-RU" dirty="0" smtClean="0"/>
              <a:t>модальности: видео головы и торса, частота сердечного ритма, данные встроенных в смартфон датчиков: </a:t>
            </a:r>
            <a:r>
              <a:rPr lang="en-US" dirty="0" smtClean="0"/>
              <a:t>GPS / </a:t>
            </a:r>
            <a:r>
              <a:rPr lang="ru-RU" dirty="0"/>
              <a:t>ГЛОНАСС, </a:t>
            </a:r>
            <a:r>
              <a:rPr lang="ru-RU" dirty="0" smtClean="0"/>
              <a:t>гироскопа, освещенности.</a:t>
            </a:r>
          </a:p>
          <a:p>
            <a:pPr marL="457200" lvl="1" indent="0">
              <a:buNone/>
            </a:pPr>
            <a:r>
              <a:rPr lang="en-US" sz="1050" i="1" dirty="0"/>
              <a:t>Kassab K., Kashevnik A., </a:t>
            </a:r>
            <a:r>
              <a:rPr lang="en-US" sz="1050" i="1" dirty="0" err="1"/>
              <a:t>Maiatin</a:t>
            </a:r>
            <a:r>
              <a:rPr lang="en-US" sz="1050" i="1" dirty="0"/>
              <a:t> A., Zubok D. VPTD: Human Face Video Dataset for Personality Traits Detection. Data, MDPI AG, Basel, Switzerland. 2023. Vol. 8(7). P. 1–12</a:t>
            </a:r>
            <a:r>
              <a:rPr lang="en-US" sz="1050" i="1" dirty="0" smtClean="0"/>
              <a:t>.</a:t>
            </a:r>
          </a:p>
          <a:p>
            <a:pPr marL="457200" lvl="1" indent="0">
              <a:buNone/>
            </a:pPr>
            <a:r>
              <a:rPr lang="en-US" sz="1050" i="1" dirty="0" smtClean="0">
                <a:hlinkClick r:id="rId3"/>
              </a:rPr>
              <a:t>https</a:t>
            </a:r>
            <a:r>
              <a:rPr lang="en-US" sz="1050" i="1" dirty="0">
                <a:hlinkClick r:id="rId3"/>
              </a:rPr>
              <a:t>://</a:t>
            </a:r>
            <a:r>
              <a:rPr lang="en-US" sz="1050" i="1" dirty="0" smtClean="0">
                <a:hlinkClick r:id="rId3"/>
              </a:rPr>
              <a:t>doi.org/10.5281/zenodo.8068262</a:t>
            </a:r>
            <a:endParaRPr lang="en-US" sz="1050" i="1" dirty="0" smtClean="0"/>
          </a:p>
          <a:p>
            <a:r>
              <a:rPr lang="en-US" b="1" dirty="0"/>
              <a:t>Meditation Video </a:t>
            </a:r>
            <a:r>
              <a:rPr lang="en-US" b="1" dirty="0" smtClean="0"/>
              <a:t>Dataset (</a:t>
            </a:r>
            <a:r>
              <a:rPr lang="ru-RU" b="1" dirty="0" smtClean="0"/>
              <a:t>оценка навыков концентрации внимания</a:t>
            </a:r>
            <a:r>
              <a:rPr lang="en-US" b="1" dirty="0" smtClean="0"/>
              <a:t>)</a:t>
            </a:r>
            <a:r>
              <a:rPr lang="ru-RU" b="1" dirty="0" smtClean="0"/>
              <a:t>:</a:t>
            </a:r>
            <a:endParaRPr lang="en-US" b="1" dirty="0" smtClean="0"/>
          </a:p>
          <a:p>
            <a:pPr lvl="1"/>
            <a:r>
              <a:rPr lang="ru-RU" dirty="0" smtClean="0"/>
              <a:t>17</a:t>
            </a:r>
            <a:r>
              <a:rPr lang="en-US" dirty="0" smtClean="0"/>
              <a:t> </a:t>
            </a:r>
            <a:r>
              <a:rPr lang="ru-RU" dirty="0" smtClean="0"/>
              <a:t>человек, более 70 видео по 15-20 минут</a:t>
            </a:r>
            <a:r>
              <a:rPr lang="ru-RU" dirty="0"/>
              <a:t>;</a:t>
            </a:r>
            <a:endParaRPr lang="ru-RU" dirty="0" smtClean="0"/>
          </a:p>
          <a:p>
            <a:pPr lvl="1"/>
            <a:r>
              <a:rPr lang="ru-RU" dirty="0" smtClean="0"/>
              <a:t>модальности: </a:t>
            </a:r>
            <a:r>
              <a:rPr lang="ru-RU" dirty="0"/>
              <a:t>видео головы и торса, </a:t>
            </a:r>
            <a:r>
              <a:rPr lang="ru-RU" dirty="0" smtClean="0"/>
              <a:t>частота </a:t>
            </a:r>
            <a:r>
              <a:rPr lang="ru-RU" dirty="0"/>
              <a:t>сердечного </a:t>
            </a:r>
            <a:r>
              <a:rPr lang="ru-RU" dirty="0" smtClean="0"/>
              <a:t>ритма.</a:t>
            </a:r>
            <a:endParaRPr lang="en-US" dirty="0" smtClean="0"/>
          </a:p>
          <a:p>
            <a:pPr marL="447675" indent="0">
              <a:buNone/>
            </a:pPr>
            <a:r>
              <a:rPr lang="en-GB" sz="1050" i="1" dirty="0"/>
              <a:t>Kashevnik A., Kruglov M., Lashkov I., Teslya N., Mikhailova P., Ripachev E., Vladislav M., Saveliev N., Ryabchikov I. Human Psychophysiological </a:t>
            </a:r>
            <a:r>
              <a:rPr lang="en-GB" sz="1050" i="1" dirty="0" smtClean="0"/>
              <a:t>Activity </a:t>
            </a:r>
            <a:r>
              <a:rPr lang="en-GB" sz="1050" i="1" dirty="0"/>
              <a:t>Estimation Based on Smartphone Camera and Wearable Electronics. Future Internet, MDPI AG, </a:t>
            </a:r>
            <a:r>
              <a:rPr lang="en-GB" sz="1050" i="1" dirty="0" smtClean="0"/>
              <a:t>2020</a:t>
            </a:r>
            <a:r>
              <a:rPr lang="en-GB" sz="1050" i="1" dirty="0"/>
              <a:t>. Vol. 12(7). P. 1–27</a:t>
            </a:r>
            <a:r>
              <a:rPr lang="en-GB" sz="1050" i="1" dirty="0" smtClean="0"/>
              <a:t>.</a:t>
            </a:r>
            <a:endParaRPr lang="ru-RU" sz="1050" i="1" dirty="0" smtClean="0"/>
          </a:p>
          <a:p>
            <a:pPr marL="447675" indent="0">
              <a:buNone/>
            </a:pPr>
            <a:r>
              <a:rPr lang="en-GB" sz="1050" dirty="0">
                <a:hlinkClick r:id="rId4"/>
              </a:rPr>
              <a:t>https://</a:t>
            </a:r>
            <a:r>
              <a:rPr lang="en-GB" sz="1050" dirty="0" smtClean="0">
                <a:hlinkClick r:id="rId4"/>
              </a:rPr>
              <a:t>cais.iias.spb.su/meditation/index.html</a:t>
            </a:r>
            <a:endParaRPr lang="ru-RU" sz="1050" i="1" dirty="0"/>
          </a:p>
        </p:txBody>
      </p:sp>
    </p:spTree>
    <p:extLst>
      <p:ext uri="{BB962C8B-B14F-4D97-AF65-F5344CB8AC3E}">
        <p14:creationId xmlns:p14="http://schemas.microsoft.com/office/powerpoint/2010/main" val="1788357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Собранные наборы данных за последние 5 лет </a:t>
            </a:r>
            <a:r>
              <a:rPr lang="ru-RU" dirty="0" smtClean="0"/>
              <a:t>(3)</a:t>
            </a:r>
            <a:endParaRPr lang="ru-RU" dirty="0"/>
          </a:p>
        </p:txBody>
      </p:sp>
      <p:sp>
        <p:nvSpPr>
          <p:cNvPr id="3" name="Объект 2"/>
          <p:cNvSpPr>
            <a:spLocks noGrp="1"/>
          </p:cNvSpPr>
          <p:nvPr>
            <p:ph idx="1"/>
          </p:nvPr>
        </p:nvSpPr>
        <p:spPr/>
        <p:txBody>
          <a:bodyPr>
            <a:normAutofit/>
          </a:bodyPr>
          <a:lstStyle/>
          <a:p>
            <a:r>
              <a:rPr lang="ru-RU" b="1" dirty="0"/>
              <a:t>Набор данных КТ исследований для сегментации хронических </a:t>
            </a:r>
            <a:r>
              <a:rPr lang="ru-RU" b="1" dirty="0" err="1"/>
              <a:t>субдуральных</a:t>
            </a:r>
            <a:r>
              <a:rPr lang="ru-RU" b="1" dirty="0"/>
              <a:t> гематом</a:t>
            </a:r>
            <a:r>
              <a:rPr lang="ru-RU" b="1" dirty="0"/>
              <a:t>:</a:t>
            </a:r>
            <a:endParaRPr lang="ru-RU" b="1" dirty="0"/>
          </a:p>
          <a:p>
            <a:pPr lvl="1"/>
            <a:r>
              <a:rPr lang="ru-RU" sz="1500" dirty="0"/>
              <a:t>53 пациента с обнаруженными хроническими </a:t>
            </a:r>
            <a:r>
              <a:rPr lang="ru-RU" sz="1500" dirty="0" err="1"/>
              <a:t>субдуральными</a:t>
            </a:r>
            <a:r>
              <a:rPr lang="ru-RU" sz="1500" dirty="0"/>
              <a:t> </a:t>
            </a:r>
            <a:r>
              <a:rPr lang="ru-RU" sz="1500" dirty="0" smtClean="0"/>
              <a:t>гематомами</a:t>
            </a:r>
            <a:r>
              <a:rPr lang="ru-RU" sz="1500" dirty="0"/>
              <a:t>;</a:t>
            </a:r>
          </a:p>
          <a:p>
            <a:pPr lvl="1"/>
            <a:r>
              <a:rPr lang="ru-RU" sz="1500" dirty="0" smtClean="0"/>
              <a:t>модальности</a:t>
            </a:r>
            <a:r>
              <a:rPr lang="ru-RU" sz="1500" dirty="0"/>
              <a:t>: КТ исследования, разметка </a:t>
            </a:r>
            <a:r>
              <a:rPr lang="ru-RU" sz="1500" dirty="0" smtClean="0"/>
              <a:t>гематом</a:t>
            </a:r>
            <a:r>
              <a:rPr lang="en-US" sz="1500" dirty="0" smtClean="0"/>
              <a:t>.</a:t>
            </a:r>
            <a:endParaRPr lang="ru-RU" sz="1500" dirty="0"/>
          </a:p>
          <a:p>
            <a:pPr marL="457200" lvl="1" indent="0">
              <a:buNone/>
            </a:pPr>
            <a:r>
              <a:rPr lang="en-GB" sz="1050" i="1" dirty="0"/>
              <a:t>Andrey Petrov</a:t>
            </a:r>
            <a:r>
              <a:rPr lang="ru-RU" sz="1050" i="1" dirty="0"/>
              <a:t>,</a:t>
            </a:r>
            <a:r>
              <a:rPr lang="en-GB" sz="1050" i="1" dirty="0"/>
              <a:t> Alexey Kashevnik, Mikhail </a:t>
            </a:r>
            <a:r>
              <a:rPr lang="en-GB" sz="1050" i="1" dirty="0" err="1"/>
              <a:t>Haleev</a:t>
            </a:r>
            <a:r>
              <a:rPr lang="en-GB" sz="1050" i="1" dirty="0"/>
              <a:t>, Ammar Ali, Arkady Ivanov</a:t>
            </a:r>
            <a:r>
              <a:rPr lang="ru-RU" sz="1050" i="1" dirty="0"/>
              <a:t>,</a:t>
            </a:r>
            <a:r>
              <a:rPr lang="en-GB" sz="1050" i="1" dirty="0"/>
              <a:t> Konstantin </a:t>
            </a:r>
            <a:r>
              <a:rPr lang="en-GB" sz="1050" i="1" dirty="0" err="1"/>
              <a:t>Samochernykh</a:t>
            </a:r>
            <a:r>
              <a:rPr lang="en-GB" sz="1050" i="1" dirty="0"/>
              <a:t>, Larisa </a:t>
            </a:r>
            <a:r>
              <a:rPr lang="en-GB" sz="1050" i="1" dirty="0" err="1"/>
              <a:t>Rozhchenko</a:t>
            </a:r>
            <a:r>
              <a:rPr lang="ru-RU" sz="1050" i="1" dirty="0"/>
              <a:t>, </a:t>
            </a:r>
            <a:r>
              <a:rPr lang="en-US" sz="1050" i="1" dirty="0"/>
              <a:t>Intelligent Approach to Human Health Monitoring Auto-2 </a:t>
            </a:r>
            <a:r>
              <a:rPr lang="en-US" sz="1050" i="1" dirty="0" err="1"/>
              <a:t>mation</a:t>
            </a:r>
            <a:r>
              <a:rPr lang="en-US" sz="1050" i="1" dirty="0"/>
              <a:t> Based on Chronic Subdural Hematoma Segmenta-3 </a:t>
            </a:r>
            <a:r>
              <a:rPr lang="en-US" sz="1050" i="1" dirty="0" err="1"/>
              <a:t>tion</a:t>
            </a:r>
            <a:r>
              <a:rPr lang="en-US" sz="1050" i="1" dirty="0"/>
              <a:t> of Computer Tomography Images</a:t>
            </a:r>
            <a:r>
              <a:rPr lang="ru-RU" sz="1050" i="1" dirty="0"/>
              <a:t>, </a:t>
            </a:r>
            <a:r>
              <a:rPr lang="en-US" sz="1050" i="1" dirty="0"/>
              <a:t>Sensors (</a:t>
            </a:r>
            <a:r>
              <a:rPr lang="ru-RU" sz="1050" i="1" dirty="0"/>
              <a:t>подана</a:t>
            </a:r>
            <a:r>
              <a:rPr lang="en-US" sz="1050" i="1" dirty="0"/>
              <a:t>)</a:t>
            </a:r>
            <a:r>
              <a:rPr lang="ru-RU" sz="1050" i="1" dirty="0"/>
              <a:t>.</a:t>
            </a:r>
          </a:p>
          <a:p>
            <a:r>
              <a:rPr lang="ru-RU" sz="1600" b="1" dirty="0"/>
              <a:t>Н</a:t>
            </a:r>
            <a:r>
              <a:rPr lang="ru-RU" b="1" dirty="0" smtClean="0"/>
              <a:t>абор </a:t>
            </a:r>
            <a:r>
              <a:rPr lang="ru-RU" b="1" dirty="0"/>
              <a:t>данных для анализа когнитивных функций </a:t>
            </a:r>
            <a:r>
              <a:rPr lang="ru-RU" b="1" dirty="0" smtClean="0"/>
              <a:t>пользователя</a:t>
            </a:r>
            <a:r>
              <a:rPr lang="ru-RU" b="1" dirty="0"/>
              <a:t>:</a:t>
            </a:r>
            <a:endParaRPr lang="ru-RU" b="1" dirty="0" smtClean="0"/>
          </a:p>
          <a:p>
            <a:pPr lvl="1"/>
            <a:r>
              <a:rPr lang="ru-RU" dirty="0" smtClean="0"/>
              <a:t>20 человек, выполняющих имитацию операторской деятельности</a:t>
            </a:r>
            <a:r>
              <a:rPr lang="ru-RU" dirty="0"/>
              <a:t>;</a:t>
            </a:r>
            <a:endParaRPr lang="ru-RU" dirty="0" smtClean="0"/>
          </a:p>
          <a:p>
            <a:pPr lvl="1"/>
            <a:r>
              <a:rPr lang="ru-RU" dirty="0" smtClean="0"/>
              <a:t>модальности: </a:t>
            </a:r>
            <a:r>
              <a:rPr lang="ru-RU" dirty="0" err="1" smtClean="0"/>
              <a:t>трекер</a:t>
            </a:r>
            <a:r>
              <a:rPr lang="ru-RU" dirty="0" smtClean="0"/>
              <a:t> глаз, частота сердечного ритма, ЭЭГ</a:t>
            </a:r>
            <a:r>
              <a:rPr lang="ru-RU" dirty="0"/>
              <a:t>, видео головы и </a:t>
            </a:r>
            <a:r>
              <a:rPr lang="ru-RU" dirty="0" smtClean="0"/>
              <a:t>торса,</a:t>
            </a:r>
            <a:r>
              <a:rPr lang="en-US" dirty="0" smtClean="0"/>
              <a:t> </a:t>
            </a:r>
            <a:r>
              <a:rPr lang="ru-RU" dirty="0"/>
              <a:t>видео головы и </a:t>
            </a:r>
            <a:r>
              <a:rPr lang="ru-RU" dirty="0" smtClean="0"/>
              <a:t>торса</a:t>
            </a:r>
            <a:r>
              <a:rPr lang="en-US" dirty="0"/>
              <a:t>,</a:t>
            </a:r>
            <a:r>
              <a:rPr lang="ru-RU" dirty="0" smtClean="0"/>
              <a:t> тест VAS-F, тест </a:t>
            </a:r>
            <a:r>
              <a:rPr lang="en-US" dirty="0" smtClean="0"/>
              <a:t>NASA-TLX.</a:t>
            </a:r>
            <a:endParaRPr lang="ru-RU" dirty="0" smtClean="0"/>
          </a:p>
          <a:p>
            <a:r>
              <a:rPr lang="ru-RU" b="1" dirty="0" smtClean="0"/>
              <a:t>Набор нейрофизиологических данных медитирующих людей:</a:t>
            </a:r>
          </a:p>
          <a:p>
            <a:pPr lvl="1"/>
            <a:r>
              <a:rPr lang="ru-RU" dirty="0" smtClean="0"/>
              <a:t>6 человек, выполняющих техники концентрации внимания;</a:t>
            </a:r>
          </a:p>
          <a:p>
            <a:pPr lvl="1"/>
            <a:r>
              <a:rPr lang="ru-RU" dirty="0" smtClean="0"/>
              <a:t>модальности: </a:t>
            </a:r>
            <a:r>
              <a:rPr lang="ru-RU" dirty="0"/>
              <a:t>ЭЭГ, видео головы и </a:t>
            </a:r>
            <a:r>
              <a:rPr lang="ru-RU" dirty="0" smtClean="0"/>
              <a:t>торса.</a:t>
            </a:r>
          </a:p>
          <a:p>
            <a:pPr marL="457200" lvl="1" indent="0">
              <a:buNone/>
            </a:pPr>
            <a:endParaRPr lang="ru-RU" dirty="0" smtClean="0"/>
          </a:p>
          <a:p>
            <a:pPr marL="457200" lvl="1" indent="0">
              <a:buNone/>
            </a:pPr>
            <a:endParaRPr lang="ru-RU" dirty="0"/>
          </a:p>
        </p:txBody>
      </p:sp>
    </p:spTree>
    <p:extLst>
      <p:ext uri="{BB962C8B-B14F-4D97-AF65-F5344CB8AC3E}">
        <p14:creationId xmlns:p14="http://schemas.microsoft.com/office/powerpoint/2010/main" val="161387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smtClean="0"/>
          </a:p>
          <a:p>
            <a:pPr marL="0" indent="0" algn="ctr">
              <a:buNone/>
            </a:pPr>
            <a:endParaRPr lang="ru-RU" sz="3600" dirty="0"/>
          </a:p>
          <a:p>
            <a:pPr marL="0" indent="0" algn="ctr">
              <a:buNone/>
            </a:pPr>
            <a:endParaRPr lang="ru-RU" sz="3600" dirty="0" smtClean="0"/>
          </a:p>
          <a:p>
            <a:pPr marL="0" indent="0" algn="ctr">
              <a:buNone/>
            </a:pPr>
            <a:r>
              <a:rPr lang="ru-RU" sz="3600" dirty="0" smtClean="0"/>
              <a:t>Видеоданные торса и головы</a:t>
            </a:r>
            <a:endParaRPr lang="ru-RU" sz="3600" dirty="0"/>
          </a:p>
        </p:txBody>
      </p:sp>
    </p:spTree>
    <p:extLst>
      <p:ext uri="{BB962C8B-B14F-4D97-AF65-F5344CB8AC3E}">
        <p14:creationId xmlns:p14="http://schemas.microsoft.com/office/powerpoint/2010/main" val="70103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Характеристики человека</a:t>
            </a:r>
            <a:endParaRPr lang="ru-RU" dirty="0"/>
          </a:p>
        </p:txBody>
      </p:sp>
      <p:sp>
        <p:nvSpPr>
          <p:cNvPr id="3" name="Объект 2"/>
          <p:cNvSpPr>
            <a:spLocks noGrp="1"/>
          </p:cNvSpPr>
          <p:nvPr>
            <p:ph idx="1"/>
          </p:nvPr>
        </p:nvSpPr>
        <p:spPr>
          <a:xfrm>
            <a:off x="247650" y="1639341"/>
            <a:ext cx="6289526" cy="4886003"/>
          </a:xfrm>
        </p:spPr>
        <p:txBody>
          <a:bodyPr/>
          <a:lstStyle/>
          <a:p>
            <a:r>
              <a:rPr lang="ru-RU" dirty="0" smtClean="0"/>
              <a:t>Голова:</a:t>
            </a:r>
          </a:p>
          <a:p>
            <a:pPr lvl="1"/>
            <a:r>
              <a:rPr lang="ru-RU" dirty="0" smtClean="0"/>
              <a:t>углы поворота / наклона / рыскания головы;</a:t>
            </a:r>
          </a:p>
          <a:p>
            <a:pPr lvl="1"/>
            <a:r>
              <a:rPr lang="ru-RU" dirty="0" smtClean="0"/>
              <a:t>открытость / закрытость глаз;</a:t>
            </a:r>
          </a:p>
          <a:p>
            <a:pPr lvl="1"/>
            <a:r>
              <a:rPr lang="ru-RU" dirty="0" smtClean="0"/>
              <a:t>открытость / закрытость рта;</a:t>
            </a:r>
          </a:p>
          <a:p>
            <a:pPr lvl="1"/>
            <a:r>
              <a:rPr lang="ru-RU" dirty="0" smtClean="0"/>
              <a:t>частота сердечного ритма;</a:t>
            </a:r>
          </a:p>
          <a:p>
            <a:pPr lvl="1"/>
            <a:r>
              <a:rPr lang="ru-RU" dirty="0" smtClean="0"/>
              <a:t>кровяное давление;</a:t>
            </a:r>
          </a:p>
          <a:p>
            <a:pPr lvl="1"/>
            <a:r>
              <a:rPr lang="ru-RU" dirty="0" smtClean="0"/>
              <a:t>насыщенность крови кислородом;</a:t>
            </a:r>
          </a:p>
          <a:p>
            <a:pPr lvl="1"/>
            <a:r>
              <a:rPr lang="ru-RU" dirty="0" smtClean="0"/>
              <a:t>личностные черты.</a:t>
            </a:r>
          </a:p>
          <a:p>
            <a:r>
              <a:rPr lang="ru-RU" dirty="0" smtClean="0"/>
              <a:t>Скелет (ключевые точки) и тепловые карты:</a:t>
            </a:r>
          </a:p>
          <a:p>
            <a:pPr lvl="1"/>
            <a:r>
              <a:rPr lang="ru-RU" dirty="0" smtClean="0"/>
              <a:t>движение каждой из точек в разных плоскостях:</a:t>
            </a:r>
          </a:p>
          <a:p>
            <a:pPr lvl="2"/>
            <a:r>
              <a:rPr lang="ru-RU" dirty="0" smtClean="0"/>
              <a:t>частота, стабильность и ритмичность дыхания;</a:t>
            </a:r>
          </a:p>
          <a:p>
            <a:pPr lvl="2"/>
            <a:r>
              <a:rPr lang="ru-RU" dirty="0" smtClean="0"/>
              <a:t>движения и микродвижения конечностей;</a:t>
            </a:r>
          </a:p>
          <a:p>
            <a:pPr lvl="2"/>
            <a:r>
              <a:rPr lang="ru-RU" dirty="0" smtClean="0"/>
              <a:t>движения и микродвижения тела;</a:t>
            </a:r>
          </a:p>
        </p:txBody>
      </p:sp>
      <p:sp>
        <p:nvSpPr>
          <p:cNvPr id="4" name="Прямоугольник 3"/>
          <p:cNvSpPr/>
          <p:nvPr/>
        </p:nvSpPr>
        <p:spPr>
          <a:xfrm>
            <a:off x="6897216" y="2011932"/>
            <a:ext cx="17281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Сонливость</a:t>
            </a:r>
            <a:endParaRPr lang="ru-RU" dirty="0"/>
          </a:p>
        </p:txBody>
      </p:sp>
      <p:sp>
        <p:nvSpPr>
          <p:cNvPr id="5" name="Прямоугольник 4"/>
          <p:cNvSpPr/>
          <p:nvPr/>
        </p:nvSpPr>
        <p:spPr>
          <a:xfrm>
            <a:off x="7617296" y="2708920"/>
            <a:ext cx="20882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Ослабленное внимание</a:t>
            </a:r>
            <a:endParaRPr lang="ru-RU" dirty="0"/>
          </a:p>
        </p:txBody>
      </p:sp>
      <p:sp>
        <p:nvSpPr>
          <p:cNvPr id="6" name="Прямоугольник 5"/>
          <p:cNvSpPr/>
          <p:nvPr/>
        </p:nvSpPr>
        <p:spPr>
          <a:xfrm>
            <a:off x="6537176" y="3405908"/>
            <a:ext cx="20882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Утомление</a:t>
            </a:r>
            <a:endParaRPr lang="ru-RU" dirty="0"/>
          </a:p>
        </p:txBody>
      </p:sp>
      <p:sp>
        <p:nvSpPr>
          <p:cNvPr id="7" name="Прямоугольник 6"/>
          <p:cNvSpPr/>
          <p:nvPr/>
        </p:nvSpPr>
        <p:spPr>
          <a:xfrm>
            <a:off x="7401272" y="4112463"/>
            <a:ext cx="20882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Жизненно важные показатели</a:t>
            </a:r>
            <a:endParaRPr lang="ru-RU" dirty="0"/>
          </a:p>
        </p:txBody>
      </p:sp>
      <p:sp>
        <p:nvSpPr>
          <p:cNvPr id="8" name="Прямоугольник 7"/>
          <p:cNvSpPr/>
          <p:nvPr/>
        </p:nvSpPr>
        <p:spPr>
          <a:xfrm>
            <a:off x="6249144" y="4838166"/>
            <a:ext cx="216024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Профессиональные способности</a:t>
            </a:r>
            <a:endParaRPr lang="ru-RU" dirty="0"/>
          </a:p>
        </p:txBody>
      </p:sp>
      <p:sp>
        <p:nvSpPr>
          <p:cNvPr id="9" name="Стрелка вправо 8"/>
          <p:cNvSpPr/>
          <p:nvPr/>
        </p:nvSpPr>
        <p:spPr>
          <a:xfrm>
            <a:off x="5529064" y="3133498"/>
            <a:ext cx="720080" cy="1062563"/>
          </a:xfrm>
          <a:prstGeom prst="rightArrow">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084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07F070C-789F-4207-A1BA-96A76CFA0190}"/>
              </a:ext>
            </a:extLst>
          </p:cNvPr>
          <p:cNvSpPr>
            <a:spLocks noGrp="1"/>
          </p:cNvSpPr>
          <p:nvPr>
            <p:ph type="title"/>
          </p:nvPr>
        </p:nvSpPr>
        <p:spPr>
          <a:xfrm>
            <a:off x="894086" y="1240160"/>
            <a:ext cx="8516614" cy="460648"/>
          </a:xfrm>
        </p:spPr>
        <p:txBody>
          <a:bodyPr/>
          <a:lstStyle/>
          <a:p>
            <a:r>
              <a:rPr lang="ru-RU" dirty="0" smtClean="0"/>
              <a:t>Углы поворота / наклона / рыскания головы</a:t>
            </a:r>
            <a:endParaRPr lang="ru-RU" dirty="0"/>
          </a:p>
        </p:txBody>
      </p:sp>
      <p:sp>
        <p:nvSpPr>
          <p:cNvPr id="3" name="Объект 2">
            <a:extLst>
              <a:ext uri="{FF2B5EF4-FFF2-40B4-BE49-F238E27FC236}">
                <a16:creationId xmlns:a16="http://schemas.microsoft.com/office/drawing/2014/main" xmlns="" id="{2E40F04B-80A8-4798-AAAC-6F988E391770}"/>
              </a:ext>
            </a:extLst>
          </p:cNvPr>
          <p:cNvSpPr>
            <a:spLocks noGrp="1"/>
          </p:cNvSpPr>
          <p:nvPr>
            <p:ph idx="1"/>
          </p:nvPr>
        </p:nvSpPr>
        <p:spPr>
          <a:xfrm>
            <a:off x="632520" y="1844824"/>
            <a:ext cx="8599488" cy="4608512"/>
          </a:xfrm>
        </p:spPr>
        <p:txBody>
          <a:bodyPr>
            <a:normAutofit fontScale="92500" lnSpcReduction="10000"/>
          </a:bodyPr>
          <a:lstStyle/>
          <a:p>
            <a:r>
              <a:rPr lang="en-US" dirty="0" err="1"/>
              <a:t>Dlib</a:t>
            </a:r>
            <a:endParaRPr lang="en-US" dirty="0"/>
          </a:p>
          <a:p>
            <a:pPr lvl="1"/>
            <a:r>
              <a:rPr lang="ru-RU" dirty="0"/>
              <a:t>Лицевые характеристики (68 точек)</a:t>
            </a:r>
            <a:endParaRPr lang="en-US" dirty="0"/>
          </a:p>
          <a:p>
            <a:pPr lvl="1"/>
            <a:r>
              <a:rPr lang="ru-RU" dirty="0"/>
              <a:t>Определение углов: -30 – 30 градусов</a:t>
            </a:r>
            <a:endParaRPr lang="en-US" dirty="0"/>
          </a:p>
          <a:p>
            <a:r>
              <a:rPr lang="en-US" dirty="0"/>
              <a:t>Face reconstruction based on 3DDFA</a:t>
            </a:r>
            <a:endParaRPr lang="ru-RU" dirty="0"/>
          </a:p>
          <a:p>
            <a:pPr lvl="1"/>
            <a:r>
              <a:rPr lang="ru-RU" dirty="0"/>
              <a:t>Определение углов -70 – 70 градусов</a:t>
            </a:r>
            <a:endParaRPr lang="en-US" dirty="0"/>
          </a:p>
          <a:p>
            <a:pPr marL="0" indent="0">
              <a:buNone/>
            </a:pPr>
            <a:endParaRPr lang="en-US" b="0" i="0" dirty="0">
              <a:solidFill>
                <a:srgbClr val="212529"/>
              </a:solidFill>
              <a:effectLst/>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ru-RU" sz="1400" i="1" dirty="0" smtClean="0">
              <a:solidFill>
                <a:srgbClr val="212529"/>
              </a:solidFill>
              <a:latin typeface="-apple-system"/>
            </a:endParaRPr>
          </a:p>
          <a:p>
            <a:pPr marL="0" indent="0">
              <a:buNone/>
            </a:pPr>
            <a:endParaRPr lang="ru-RU" sz="1400" i="1" dirty="0">
              <a:solidFill>
                <a:srgbClr val="212529"/>
              </a:solidFill>
              <a:latin typeface="-apple-system"/>
            </a:endParaRPr>
          </a:p>
          <a:p>
            <a:pPr marL="0" indent="0">
              <a:buNone/>
            </a:pPr>
            <a:endParaRPr lang="ru-RU" sz="1400" i="1" dirty="0" smtClean="0">
              <a:solidFill>
                <a:srgbClr val="212529"/>
              </a:solidFill>
              <a:latin typeface="-apple-system"/>
            </a:endParaRPr>
          </a:p>
          <a:p>
            <a:pPr marL="0" indent="0">
              <a:buNone/>
            </a:pPr>
            <a:endParaRPr lang="ru-RU" sz="1100" i="1" dirty="0" smtClean="0">
              <a:solidFill>
                <a:srgbClr val="212529"/>
              </a:solidFill>
              <a:latin typeface="-apple-system"/>
            </a:endParaRPr>
          </a:p>
          <a:p>
            <a:pPr marL="0" indent="0">
              <a:buNone/>
            </a:pPr>
            <a:endParaRPr lang="ru-RU" sz="1100" i="1" dirty="0">
              <a:solidFill>
                <a:srgbClr val="212529"/>
              </a:solidFill>
              <a:latin typeface="-apple-system"/>
            </a:endParaRPr>
          </a:p>
          <a:p>
            <a:pPr marL="0" indent="0">
              <a:buNone/>
            </a:pPr>
            <a:endParaRPr lang="ru-RU" sz="1100" i="1" dirty="0" smtClean="0">
              <a:solidFill>
                <a:srgbClr val="212529"/>
              </a:solidFill>
              <a:latin typeface="-apple-system"/>
            </a:endParaRPr>
          </a:p>
          <a:p>
            <a:pPr marL="0" indent="0">
              <a:buNone/>
            </a:pPr>
            <a:r>
              <a:rPr lang="en-US" sz="1100" i="1" dirty="0" smtClean="0">
                <a:solidFill>
                  <a:srgbClr val="212529"/>
                </a:solidFill>
                <a:latin typeface="-apple-system"/>
              </a:rPr>
              <a:t>Kashevnik </a:t>
            </a:r>
            <a:r>
              <a:rPr lang="en-US" sz="1100" i="1" dirty="0">
                <a:solidFill>
                  <a:srgbClr val="212529"/>
                </a:solidFill>
                <a:latin typeface="-apple-system"/>
              </a:rPr>
              <a:t>A., Ali A., Lashkov I., Zubok D. </a:t>
            </a:r>
            <a:r>
              <a:rPr lang="en-US" sz="1100" i="1" dirty="0">
                <a:solidFill>
                  <a:srgbClr val="212529"/>
                </a:solidFill>
                <a:latin typeface="-apple-system"/>
              </a:rPr>
              <a:t>Human Head Angle Detection Based on Image Analysis. </a:t>
            </a:r>
            <a:r>
              <a:rPr lang="en-US" sz="1100" i="1" dirty="0" err="1">
                <a:solidFill>
                  <a:srgbClr val="212529"/>
                </a:solidFill>
                <a:latin typeface="-apple-system"/>
              </a:rPr>
              <a:t>Proceedigns</a:t>
            </a:r>
            <a:r>
              <a:rPr lang="en-US" sz="1100" i="1" dirty="0">
                <a:solidFill>
                  <a:srgbClr val="212529"/>
                </a:solidFill>
                <a:latin typeface="-apple-system"/>
              </a:rPr>
              <a:t> of the Future Technologies Conference, Vancouver, USA, 5-6 November 2020, Advances in Intelligent Systems and Computing, Springer. 2020. P. 233–242.</a:t>
            </a:r>
            <a:endParaRPr lang="ru-RU" sz="1700" i="1" dirty="0"/>
          </a:p>
        </p:txBody>
      </p:sp>
      <p:sp>
        <p:nvSpPr>
          <p:cNvPr id="4" name="Номер слайда 3">
            <a:extLst>
              <a:ext uri="{FF2B5EF4-FFF2-40B4-BE49-F238E27FC236}">
                <a16:creationId xmlns:a16="http://schemas.microsoft.com/office/drawing/2014/main" xmlns="" id="{8393662F-F315-4549-9028-64C3B3893BC4}"/>
              </a:ext>
            </a:extLst>
          </p:cNvPr>
          <p:cNvSpPr>
            <a:spLocks noGrp="1"/>
          </p:cNvSpPr>
          <p:nvPr>
            <p:ph type="sldNum" sz="quarter" idx="12"/>
          </p:nvPr>
        </p:nvSpPr>
        <p:spPr/>
        <p:txBody>
          <a:bodyPr/>
          <a:lstStyle/>
          <a:p>
            <a:pPr>
              <a:defRPr/>
            </a:pPr>
            <a:fld id="{E31854B7-EA64-4DF7-9F3B-EDD2BE4CAF1D}" type="slidenum">
              <a:rPr lang="ru-RU" altLang="en-US" smtClean="0"/>
              <a:pPr>
                <a:defRPr/>
              </a:pPr>
              <a:t>9</a:t>
            </a:fld>
            <a:endParaRPr lang="ru-RU" altLang="en-US"/>
          </a:p>
        </p:txBody>
      </p:sp>
      <p:pic>
        <p:nvPicPr>
          <p:cNvPr id="6" name="Рисунок 5">
            <a:extLst>
              <a:ext uri="{FF2B5EF4-FFF2-40B4-BE49-F238E27FC236}">
                <a16:creationId xmlns:a16="http://schemas.microsoft.com/office/drawing/2014/main" xmlns="" id="{493179F3-A2DE-45A0-8775-FDA81090D4BD}"/>
              </a:ext>
            </a:extLst>
          </p:cNvPr>
          <p:cNvPicPr/>
          <p:nvPr/>
        </p:nvPicPr>
        <p:blipFill rotWithShape="1">
          <a:blip r:embed="rId2">
            <a:extLst>
              <a:ext uri="{28A0092B-C50C-407E-A947-70E740481C1C}">
                <a14:useLocalDpi xmlns:a14="http://schemas.microsoft.com/office/drawing/2010/main" val="0"/>
              </a:ext>
            </a:extLst>
          </a:blip>
          <a:srcRect r="68946"/>
          <a:stretch/>
        </p:blipFill>
        <p:spPr bwMode="auto">
          <a:xfrm>
            <a:off x="2432720" y="3429000"/>
            <a:ext cx="2003955" cy="2272359"/>
          </a:xfrm>
          <a:prstGeom prst="rect">
            <a:avLst/>
          </a:prstGeom>
          <a:noFill/>
          <a:ln>
            <a:noFill/>
          </a:ln>
        </p:spPr>
      </p:pic>
      <p:pic>
        <p:nvPicPr>
          <p:cNvPr id="7" name="Рисунок 6">
            <a:extLst>
              <a:ext uri="{FF2B5EF4-FFF2-40B4-BE49-F238E27FC236}">
                <a16:creationId xmlns:a16="http://schemas.microsoft.com/office/drawing/2014/main" xmlns="" id="{C18308DF-E020-4F0A-807D-DA0CB70182BF}"/>
              </a:ext>
            </a:extLst>
          </p:cNvPr>
          <p:cNvPicPr/>
          <p:nvPr/>
        </p:nvPicPr>
        <p:blipFill rotWithShape="1">
          <a:blip r:embed="rId2">
            <a:extLst>
              <a:ext uri="{28A0092B-C50C-407E-A947-70E740481C1C}">
                <a14:useLocalDpi xmlns:a14="http://schemas.microsoft.com/office/drawing/2010/main" val="0"/>
              </a:ext>
            </a:extLst>
          </a:blip>
          <a:srcRect l="66461"/>
          <a:stretch/>
        </p:blipFill>
        <p:spPr bwMode="auto">
          <a:xfrm>
            <a:off x="5421373" y="3428999"/>
            <a:ext cx="2089272" cy="2193608"/>
          </a:xfrm>
          <a:prstGeom prst="rect">
            <a:avLst/>
          </a:prstGeom>
          <a:noFill/>
          <a:ln>
            <a:noFill/>
          </a:ln>
        </p:spPr>
      </p:pic>
    </p:spTree>
    <p:extLst>
      <p:ext uri="{BB962C8B-B14F-4D97-AF65-F5344CB8AC3E}">
        <p14:creationId xmlns:p14="http://schemas.microsoft.com/office/powerpoint/2010/main" val="11165061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21326</TotalTime>
  <Words>2106</Words>
  <Application>Microsoft Office PowerPoint</Application>
  <PresentationFormat>Лист A4 (210x297 мм)</PresentationFormat>
  <Paragraphs>512</Paragraphs>
  <Slides>40</Slides>
  <Notes>4</Notes>
  <HiddenSlides>0</HiddenSlides>
  <MMClips>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40</vt:i4>
      </vt:variant>
    </vt:vector>
  </HeadingPairs>
  <TitlesOfParts>
    <vt:vector size="47" baseType="lpstr">
      <vt:lpstr>SimSun</vt:lpstr>
      <vt:lpstr>-apple-system</vt:lpstr>
      <vt:lpstr>Arial</vt:lpstr>
      <vt:lpstr>Calibri</vt:lpstr>
      <vt:lpstr>Century Gothic</vt:lpstr>
      <vt:lpstr>Times New Roman</vt:lpstr>
      <vt:lpstr>Тема Office</vt:lpstr>
      <vt:lpstr>Модели и методы анализа многомодальных данных с неинтрузивных сенсоров о пользователе для определения его психофизиологического состояния</vt:lpstr>
      <vt:lpstr>Презентация PowerPoint</vt:lpstr>
      <vt:lpstr>Концептуальная модель анализа мультимодальных данных</vt:lpstr>
      <vt:lpstr>Собранные наборы данных за последние 5 лет (1)</vt:lpstr>
      <vt:lpstr>Собранные наборы данных за последние 5 лет (2)</vt:lpstr>
      <vt:lpstr>Собранные наборы данных за последние 5 лет (3)</vt:lpstr>
      <vt:lpstr>Презентация PowerPoint</vt:lpstr>
      <vt:lpstr>Характеристики человека</vt:lpstr>
      <vt:lpstr>Углы поворота / наклона / рыскания головы</vt:lpstr>
      <vt:lpstr>Определение невнимательности</vt:lpstr>
      <vt:lpstr>Открытость / закрытость глаз</vt:lpstr>
      <vt:lpstr>Определение сонливости на основе открытости глаз</vt:lpstr>
      <vt:lpstr>Частота сердечных сокращений</vt:lpstr>
      <vt:lpstr>Кровяное давление</vt:lpstr>
      <vt:lpstr>Определение опасных состояний на примере водителя ТС</vt:lpstr>
      <vt:lpstr>Метод построения трехмерного скелета человека и использования оптического потока</vt:lpstr>
      <vt:lpstr>Движения ключевых точек в разных плоскостях</vt:lpstr>
      <vt:lpstr>Определение черт личности и проф. способностей человека</vt:lpstr>
      <vt:lpstr>Проф. Способности на примере менеджера по продажам</vt:lpstr>
      <vt:lpstr>Реализация прототипа: Система DriveSafely</vt:lpstr>
      <vt:lpstr>Система мониторинга водителя (2)</vt:lpstr>
      <vt:lpstr>Прототип системы мониторинга оператора ПК</vt:lpstr>
      <vt:lpstr>Набор данных</vt:lpstr>
      <vt:lpstr>Результаты на собственном наборе данных</vt:lpstr>
      <vt:lpstr>Презентация PowerPoint</vt:lpstr>
      <vt:lpstr>Набор данных OperatorEYEVP</vt:lpstr>
      <vt:lpstr>Презентация PowerPoint</vt:lpstr>
      <vt:lpstr>Результаты прогнозирования утомления</vt:lpstr>
      <vt:lpstr>Презентация PowerPoint</vt:lpstr>
      <vt:lpstr>Метод анализ ЭЭГ</vt:lpstr>
      <vt:lpstr>Презентация PowerPoint</vt:lpstr>
      <vt:lpstr>Прототип: пример удаления артифактов</vt:lpstr>
      <vt:lpstr>Презентация PowerPoint</vt:lpstr>
      <vt:lpstr>Набор данных</vt:lpstr>
      <vt:lpstr>Подход к решению задачи</vt:lpstr>
      <vt:lpstr>График 2D</vt:lpstr>
      <vt:lpstr>Результаты экспериментов</vt:lpstr>
      <vt:lpstr>Презентация PowerPoint</vt:lpstr>
      <vt:lpstr>Заключение</vt:lpstr>
      <vt:lpstr>Аннотация</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Alexey M. Kashevnik</cp:lastModifiedBy>
  <cp:revision>526</cp:revision>
  <cp:lastPrinted>2020-10-26T09:59:36Z</cp:lastPrinted>
  <dcterms:created xsi:type="dcterms:W3CDTF">2020-10-07T12:33:06Z</dcterms:created>
  <dcterms:modified xsi:type="dcterms:W3CDTF">2023-12-14T17:03:24Z</dcterms:modified>
</cp:coreProperties>
</file>