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487" r:id="rId2"/>
    <p:sldId id="596" r:id="rId3"/>
    <p:sldId id="592" r:id="rId4"/>
    <p:sldId id="525" r:id="rId5"/>
    <p:sldId id="547" r:id="rId6"/>
    <p:sldId id="598" r:id="rId7"/>
    <p:sldId id="595" r:id="rId8"/>
    <p:sldId id="602" r:id="rId9"/>
    <p:sldId id="593" r:id="rId10"/>
    <p:sldId id="612" r:id="rId11"/>
    <p:sldId id="600" r:id="rId12"/>
    <p:sldId id="603" r:id="rId13"/>
    <p:sldId id="604" r:id="rId14"/>
    <p:sldId id="605" r:id="rId15"/>
    <p:sldId id="606" r:id="rId16"/>
    <p:sldId id="618" r:id="rId17"/>
    <p:sldId id="613" r:id="rId18"/>
    <p:sldId id="526" r:id="rId19"/>
    <p:sldId id="594" r:id="rId20"/>
    <p:sldId id="556" r:id="rId21"/>
    <p:sldId id="557" r:id="rId22"/>
    <p:sldId id="558" r:id="rId23"/>
    <p:sldId id="559" r:id="rId24"/>
    <p:sldId id="560" r:id="rId25"/>
    <p:sldId id="561" r:id="rId26"/>
    <p:sldId id="562" r:id="rId27"/>
    <p:sldId id="563" r:id="rId28"/>
    <p:sldId id="564" r:id="rId29"/>
    <p:sldId id="565" r:id="rId30"/>
    <p:sldId id="579" r:id="rId31"/>
    <p:sldId id="611" r:id="rId32"/>
    <p:sldId id="620" r:id="rId33"/>
    <p:sldId id="621" r:id="rId34"/>
    <p:sldId id="619" r:id="rId35"/>
    <p:sldId id="622" r:id="rId36"/>
    <p:sldId id="609" r:id="rId37"/>
    <p:sldId id="607" r:id="rId38"/>
    <p:sldId id="608" r:id="rId39"/>
    <p:sldId id="623" r:id="rId40"/>
    <p:sldId id="569" r:id="rId41"/>
    <p:sldId id="570" r:id="rId42"/>
    <p:sldId id="571" r:id="rId43"/>
    <p:sldId id="572" r:id="rId44"/>
    <p:sldId id="573" r:id="rId45"/>
    <p:sldId id="587" r:id="rId46"/>
    <p:sldId id="567" r:id="rId47"/>
    <p:sldId id="552" r:id="rId48"/>
    <p:sldId id="574" r:id="rId49"/>
    <p:sldId id="527" r:id="rId50"/>
    <p:sldId id="497" r:id="rId51"/>
    <p:sldId id="578" r:id="rId52"/>
    <p:sldId id="302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332" autoAdjust="0"/>
  </p:normalViewPr>
  <p:slideViewPr>
    <p:cSldViewPr>
      <p:cViewPr varScale="1">
        <p:scale>
          <a:sx n="91" d="100"/>
          <a:sy n="91" d="100"/>
        </p:scale>
        <p:origin x="1210" y="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8F176-AD9C-4393-A8F1-B14FDF00975A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07327-2BA7-4984-9492-6647F03295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07327-2BA7-4984-9492-6647F032951A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38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DDA87-FC58-4A79-9C06-CC439BBFC366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73F6-C40F-4A55-A6AC-29256F48F0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DDA87-FC58-4A79-9C06-CC439BBFC366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73F6-C40F-4A55-A6AC-29256F48F0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DDA87-FC58-4A79-9C06-CC439BBFC366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73F6-C40F-4A55-A6AC-29256F48F0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DDA87-FC58-4A79-9C06-CC439BBFC366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73F6-C40F-4A55-A6AC-29256F48F0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DDA87-FC58-4A79-9C06-CC439BBFC366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73F6-C40F-4A55-A6AC-29256F48F0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DDA87-FC58-4A79-9C06-CC439BBFC366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73F6-C40F-4A55-A6AC-29256F48F0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DDA87-FC58-4A79-9C06-CC439BBFC366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73F6-C40F-4A55-A6AC-29256F48F0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DDA87-FC58-4A79-9C06-CC439BBFC366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73F6-C40F-4A55-A6AC-29256F48F0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DDA87-FC58-4A79-9C06-CC439BBFC366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73F6-C40F-4A55-A6AC-29256F48F0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DDA87-FC58-4A79-9C06-CC439BBFC366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73F6-C40F-4A55-A6AC-29256F48F0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DDA87-FC58-4A79-9C06-CC439BBFC366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73F6-C40F-4A55-A6AC-29256F48F0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DDA87-FC58-4A79-9C06-CC439BBFC366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273F6-C40F-4A55-A6AC-29256F48F0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mailto:zaliman@mail.r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одзаголовок 54"/>
          <p:cNvSpPr>
            <a:spLocks noGrp="1"/>
          </p:cNvSpPr>
          <p:nvPr>
            <p:ph type="subTitle" idx="1"/>
          </p:nvPr>
        </p:nvSpPr>
        <p:spPr>
          <a:xfrm>
            <a:off x="35496" y="2204864"/>
            <a:ext cx="9052865" cy="1122395"/>
          </a:xfrm>
        </p:spPr>
        <p:txBody>
          <a:bodyPr anchor="b">
            <a:noAutofit/>
          </a:bodyPr>
          <a:lstStyle/>
          <a:p>
            <a:pPr>
              <a:spcBef>
                <a:spcPts val="0"/>
              </a:spcBef>
            </a:pPr>
            <a:r>
              <a:rPr lang="ru-RU" sz="2300" i="1" dirty="0">
                <a:solidFill>
                  <a:srgbClr val="2C2D2E"/>
                </a:solidFill>
                <a:effectLst/>
                <a:latin typeface="Century Gothic" panose="020B0502020202020204" pitchFamily="34" charset="0"/>
              </a:rPr>
              <a:t>Основные принципы создания </a:t>
            </a:r>
          </a:p>
          <a:p>
            <a:pPr>
              <a:spcBef>
                <a:spcPts val="0"/>
              </a:spcBef>
            </a:pPr>
            <a:r>
              <a:rPr lang="ru-RU" sz="2300" i="1" dirty="0">
                <a:solidFill>
                  <a:srgbClr val="2C2D2E"/>
                </a:solidFill>
                <a:effectLst/>
                <a:latin typeface="Century Gothic" panose="020B0502020202020204" pitchFamily="34" charset="0"/>
              </a:rPr>
              <a:t>системы общего искусственного интеллекта</a:t>
            </a:r>
            <a:br>
              <a:rPr lang="ru-RU" sz="2300" i="1" dirty="0">
                <a:solidFill>
                  <a:srgbClr val="2C2D2E"/>
                </a:solidFill>
                <a:effectLst/>
                <a:latin typeface="Century Gothic" panose="020B0502020202020204" pitchFamily="34" charset="0"/>
              </a:rPr>
            </a:br>
            <a:r>
              <a:rPr lang="ru-RU" sz="2300" i="1" dirty="0">
                <a:solidFill>
                  <a:srgbClr val="2C2D2E"/>
                </a:solidFill>
                <a:effectLst/>
                <a:latin typeface="Century Gothic" panose="020B0502020202020204" pitchFamily="34" charset="0"/>
              </a:rPr>
              <a:t>на основе мультиагентных нейрокогнитивных архитектур</a:t>
            </a:r>
            <a:endParaRPr lang="ru-RU" sz="2300" i="1" dirty="0">
              <a:solidFill>
                <a:schemeClr val="tx1"/>
              </a:solidFill>
              <a:latin typeface="Century Gothic" panose="020B0502020202020204" pitchFamily="34" charset="0"/>
              <a:ea typeface="Yu Gothic Light" panose="020B0300000000000000" pitchFamily="34" charset="-128"/>
              <a:cs typeface="Lucida Sans Unicode" panose="020B0602030504020204" pitchFamily="34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0" y="44624"/>
            <a:ext cx="9144000" cy="1571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900" dirty="0">
              <a:latin typeface="Century Gothic" panose="020B0502020202020204" pitchFamily="34" charset="0"/>
              <a:ea typeface="+mj-ea"/>
              <a:cs typeface="Calibri" pitchFamily="34" charset="0"/>
            </a:endParaRPr>
          </a:p>
          <a:p>
            <a:pPr lvl="0" algn="ctr">
              <a:defRPr/>
            </a:pPr>
            <a:r>
              <a:rPr lang="ru-RU" sz="1900" dirty="0">
                <a:latin typeface="Century Gothic" panose="020B0502020202020204" pitchFamily="34" charset="0"/>
                <a:cs typeface="Calibri" pitchFamily="34" charset="0"/>
              </a:rPr>
              <a:t>Министерство науки и высшего образования РФ</a:t>
            </a:r>
          </a:p>
          <a:p>
            <a:pPr lvl="0" algn="ctr">
              <a:defRPr/>
            </a:pPr>
            <a:r>
              <a:rPr lang="ru-RU" sz="1900" dirty="0">
                <a:latin typeface="Century Gothic" panose="020B0502020202020204" pitchFamily="34" charset="0"/>
                <a:cs typeface="Calibri" pitchFamily="34" charset="0"/>
              </a:rPr>
              <a:t>Российская академия наук</a:t>
            </a:r>
          </a:p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lang="ru-RU" sz="1900" dirty="0">
                <a:latin typeface="Century Gothic" panose="020B0502020202020204" pitchFamily="34" charset="0"/>
                <a:ea typeface="+mj-ea"/>
                <a:cs typeface="Calibri" pitchFamily="34" charset="0"/>
              </a:rPr>
              <a:t>Кабардино-Балкарский научный центр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900" dirty="0">
              <a:latin typeface="Century Gothic" panose="020B0502020202020204" pitchFamily="34" charset="0"/>
              <a:ea typeface="+mj-ea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900" dirty="0">
              <a:latin typeface="Century Gothic" panose="020B0502020202020204" pitchFamily="34" charset="0"/>
              <a:ea typeface="+mj-ea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900" dirty="0">
              <a:latin typeface="Century Gothic" panose="020B0502020202020204" pitchFamily="34" charset="0"/>
              <a:ea typeface="+mj-ea"/>
              <a:cs typeface="Calibri" pitchFamily="34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0" y="6000768"/>
            <a:ext cx="9144000" cy="895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00" dirty="0">
                <a:latin typeface="Century Gothic" panose="020B0502020202020204" pitchFamily="34" charset="0"/>
                <a:ea typeface="+mj-ea"/>
                <a:cs typeface="Calibri" pitchFamily="34" charset="0"/>
              </a:rPr>
              <a:t>  Санкт-Петербург, 2 декабря 2022 г.</a:t>
            </a:r>
            <a:endParaRPr kumimoji="0" lang="ru-RU" sz="17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Calibri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36512" y="3929636"/>
            <a:ext cx="9144000" cy="723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100" dirty="0">
                <a:latin typeface="Century Gothic" panose="020B0502020202020204" pitchFamily="34" charset="0"/>
                <a:ea typeface="+mj-ea"/>
                <a:cs typeface="Calibri" pitchFamily="34" charset="0"/>
              </a:rPr>
              <a:t>З. В. Нагоев</a:t>
            </a:r>
          </a:p>
          <a:p>
            <a:pPr algn="ctr">
              <a:lnSpc>
                <a:spcPct val="170000"/>
              </a:lnSpc>
              <a:spcBef>
                <a:spcPct val="0"/>
              </a:spcBef>
              <a:defRPr/>
            </a:pPr>
            <a:endParaRPr lang="ru-RU" sz="2100" dirty="0">
              <a:latin typeface="Century Gothic" panose="020B0502020202020204" pitchFamily="34" charset="0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100" dirty="0">
              <a:latin typeface="Century Gothic" panose="020B0502020202020204" pitchFamily="34" charset="0"/>
              <a:ea typeface="+mj-ea"/>
              <a:cs typeface="Calibri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4623" y="4797152"/>
            <a:ext cx="9144000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ru-RU" sz="1700" b="0" i="0" dirty="0">
                <a:solidFill>
                  <a:srgbClr val="2C2D2E"/>
                </a:solidFill>
                <a:effectLst/>
                <a:latin typeface="Century Gothic" panose="020B0502020202020204" pitchFamily="34" charset="0"/>
              </a:rPr>
              <a:t>Постоянно действующий городской семинар</a:t>
            </a:r>
            <a:br>
              <a:rPr lang="ru-RU" sz="1700" dirty="0">
                <a:latin typeface="Century Gothic" panose="020B0502020202020204" pitchFamily="34" charset="0"/>
              </a:rPr>
            </a:br>
            <a:r>
              <a:rPr lang="ru-RU" sz="1700" b="0" i="0" dirty="0">
                <a:solidFill>
                  <a:srgbClr val="2C2D2E"/>
                </a:solidFill>
                <a:effectLst/>
                <a:latin typeface="Century Gothic" panose="020B0502020202020204" pitchFamily="34" charset="0"/>
              </a:rPr>
              <a:t>при Научном совете по информатизации Санкт-Петербурга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ru-RU" sz="1700" b="0" i="0" dirty="0">
                <a:solidFill>
                  <a:srgbClr val="2C2D2E"/>
                </a:solidFill>
                <a:effectLst/>
                <a:latin typeface="Century Gothic" panose="020B0502020202020204" pitchFamily="34" charset="0"/>
              </a:rPr>
              <a:t>“Информатика и автоматизация”, СПб ФИЦ РАН</a:t>
            </a:r>
            <a:br>
              <a:rPr lang="ru-RU" sz="1700" dirty="0">
                <a:latin typeface="Century Gothic" panose="020B0502020202020204" pitchFamily="34" charset="0"/>
              </a:rPr>
            </a:br>
            <a:endParaRPr lang="ru-RU" sz="1700" b="1" i="1" dirty="0">
              <a:latin typeface="Century Gothic" panose="020B0502020202020204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492" y="197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300" dirty="0"/>
              <a:t>Эмпирический и теоретический методы идентификации общего искусственного интеллекта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1"/>
            <a:ext cx="9144000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sz="3700" dirty="0"/>
          </a:p>
          <a:p>
            <a:pPr marL="0" indent="0" algn="ctr">
              <a:buNone/>
            </a:pPr>
            <a:r>
              <a:rPr lang="ru-RU" sz="3700" dirty="0"/>
              <a:t>Чтобы идентифицировать аппаратно-программный комплекс как систему общего искусственного интеллекта, необходимо построить формализацию вычислительной абстракции многоклеточной системы общего искусственного интеллекта и доказать, что аппаратно-программный комплекс искусственного интеллекта реализован на основе этой формализации </a:t>
            </a:r>
          </a:p>
          <a:p>
            <a:pPr marL="0" indent="0" algn="ctr">
              <a:buNone/>
            </a:pPr>
            <a:endParaRPr lang="ru-RU" sz="3700" dirty="0"/>
          </a:p>
        </p:txBody>
      </p:sp>
    </p:spTree>
    <p:extLst>
      <p:ext uri="{BB962C8B-B14F-4D97-AF65-F5344CB8AC3E}">
        <p14:creationId xmlns:p14="http://schemas.microsoft.com/office/powerpoint/2010/main" val="1482342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300" dirty="0"/>
              <a:t>Как добиться универсальности (общности) самостоятельно решаемых ОИИ проблем?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4000" dirty="0"/>
              <a:t>Основная метафора проектирования системы общего искусственного интеллекта – интеллектуальный программный агент</a:t>
            </a:r>
            <a:endParaRPr lang="ru-RU" sz="3700" dirty="0"/>
          </a:p>
          <a:p>
            <a:pPr marL="0" indent="0" algn="ctr">
              <a:buNone/>
            </a:pPr>
            <a:endParaRPr lang="ru-RU" sz="4000" dirty="0"/>
          </a:p>
          <a:p>
            <a:pPr marL="0" indent="0" algn="ctr">
              <a:buNone/>
            </a:pPr>
            <a:r>
              <a:rPr lang="ru-RU" sz="4000" dirty="0"/>
              <a:t>Обобщение процесса идентификации и решения проблем – синтез поведения автономного агента, погруженного в реальную среду</a:t>
            </a:r>
          </a:p>
          <a:p>
            <a:pPr marL="0" indent="0" algn="ctr">
              <a:buNone/>
            </a:pPr>
            <a:endParaRPr lang="ru-RU" sz="3700" dirty="0"/>
          </a:p>
          <a:p>
            <a:pPr marL="0" indent="0" algn="ctr">
              <a:buNone/>
            </a:pPr>
            <a:r>
              <a:rPr lang="ru-RU" sz="4000" dirty="0"/>
              <a:t>Поведение – </a:t>
            </a:r>
            <a:r>
              <a:rPr lang="ru-RU" sz="4000" dirty="0" err="1"/>
              <a:t>автодетерминированная</a:t>
            </a:r>
            <a:r>
              <a:rPr lang="ru-RU" sz="4000" dirty="0"/>
              <a:t> целенаправленная смена состояний в графе проблемной ситуации</a:t>
            </a:r>
          </a:p>
          <a:p>
            <a:pPr marL="0" indent="0" algn="ctr">
              <a:buNone/>
            </a:pPr>
            <a:endParaRPr lang="ru-RU" sz="3700" dirty="0"/>
          </a:p>
        </p:txBody>
      </p:sp>
    </p:spTree>
    <p:extLst>
      <p:ext uri="{BB962C8B-B14F-4D97-AF65-F5344CB8AC3E}">
        <p14:creationId xmlns:p14="http://schemas.microsoft.com/office/powerpoint/2010/main" val="1383594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A10FE-E4B0-1556-8877-2084F6287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432048"/>
          </a:xfrm>
        </p:spPr>
        <p:txBody>
          <a:bodyPr>
            <a:noAutofit/>
          </a:bodyPr>
          <a:lstStyle/>
          <a:p>
            <a:r>
              <a:rPr lang="ru-RU" sz="3100" dirty="0"/>
              <a:t>Целевая функция энергии интеллектуального агента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025E6FC2-F002-42C9-6C6E-928105EA15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7504" y="1268760"/>
                <a:ext cx="8928992" cy="5040560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1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b>
                          <m:sSub>
                            <m:sSub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he-IL" sz="2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נ</m:t>
                              </m:r>
                            </m:e>
                            <m:sub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𝑘𝑇</m:t>
                              </m:r>
                            </m:sub>
                            <m:sup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  <m:d>
                                <m:dPr>
                                  <m:ctrlP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e-IL" sz="2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ל</m:t>
                                  </m:r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ru-RU" sz="2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ru-RU" sz="2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𝑘𝑇𝑏</m:t>
                          </m:r>
                        </m:sub>
                        <m:sup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𝑖𝑗</m:t>
                          </m:r>
                        </m:sup>
                      </m:sSubSup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ru-RU" sz="2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𝑖𝑗</m:t>
                          </m:r>
                        </m:sup>
                      </m:sSubSup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∗∆</m:t>
                      </m:r>
                      <m:sSubSup>
                        <m:sSubSup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p>
                      </m:sSubSup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ru-RU" sz="2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Ν</m:t>
                      </m:r>
                      <m:d>
                        <m:d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  <m:sSub>
                                <m:sSubPr>
                                  <m:ctrlP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bSup>
                        </m:e>
                      </m:d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ru-RU" sz="2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ru-RU" sz="2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Ν</m:t>
                          </m:r>
                        </m:e>
                        <m:sub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𝑘𝑦</m:t>
                          </m:r>
                        </m:sub>
                        <m:sup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𝑖𝑗𝑥</m:t>
                          </m:r>
                        </m:sup>
                      </m:sSubSup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m:oMathPara>
                </a14:m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ru-RU" sz="21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ru-RU" sz="2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Ν</m:t>
                          </m:r>
                        </m:e>
                        <m:sup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sup>
                      </m:sSup>
                      <m:d>
                        <m:d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  <m:sSub>
                                <m:sSubPr>
                                  <m:ctrlP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bSup>
                        </m:e>
                      </m:d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ru-RU" sz="2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ru-RU" sz="2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Ν</m:t>
                          </m:r>
                        </m:e>
                        <m:sub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𝑦𝑘</m:t>
                          </m:r>
                        </m:sub>
                        <m:sup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𝑖𝑗𝑥</m:t>
                          </m:r>
                        </m:sup>
                      </m:sSubSup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ru-RU" sz="2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p>
                        <m:sSup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ru-RU" sz="2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Ν</m:t>
                          </m:r>
                        </m:e>
                        <m:sup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sup>
                      </m:sSup>
                      <m:d>
                        <m:d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  <m:sSub>
                                <m:sSubPr>
                                  <m:ctrlP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bSup>
                        </m:e>
                      </m:d>
                      <m:r>
                        <a:rPr lang="ru-RU" sz="21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:r>
                  <a:rPr lang="ru-RU" sz="2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где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Δ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sSub>
                          <m:sSub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sub>
                        </m:sSub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sSub>
                          <m:sSub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sSub>
                              <m:sSubPr>
                                <m:ctrlP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sub>
                            </m:sSub>
                          </m:sub>
                          <m:sup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  <m:sSub>
                              <m:sSubPr>
                                <m:ctrlP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</m:sSub>
                          </m:sup>
                        </m:sSubSup>
                      </m:e>
                    </m:d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множество действий (операций, функций, планов)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sSub>
                          <m:sSub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sub>
                        </m:sSub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sSub>
                          <m:sSub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которые агент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he-IL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נ</m:t>
                        </m:r>
                      </m:e>
                      <m:sub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𝑘𝑇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  <m:d>
                          <m:d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e-IL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ל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ru-RU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выполняет на отрезке времени (на протяжении своей «жизни»)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…</m:t>
                        </m:r>
                        <m:sSub>
                          <m:sSub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а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Ν</m:t>
                    </m:r>
                    <m:d>
                      <m:d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sSub>
                              <m:sSubPr>
                                <m:ctrlP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sub>
                            </m:sSub>
                          </m:sub>
                          <m:sup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  <m:sSub>
                              <m:sSubPr>
                                <m:ctrlP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</m:sSub>
                          </m:sup>
                        </m:sSubSup>
                      </m:e>
                    </m:d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количество энергии, которое он, соответственно, на это затрачивает; </a:t>
                </a:r>
                <a:endParaRPr lang="ru-RU" sz="21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025E6FC2-F002-42C9-6C6E-928105EA15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268760"/>
                <a:ext cx="8928992" cy="5040560"/>
              </a:xfrm>
              <a:blipFill>
                <a:blip r:embed="rId2"/>
                <a:stretch>
                  <a:fillRect l="-820" r="-8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5883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8D9E26E2-AD12-1BE1-7BB5-8867F436BF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7504" y="1124744"/>
                <a:ext cx="8928992" cy="4525963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sz="2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ru-RU" sz="2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Ν</m:t>
                          </m:r>
                        </m:e>
                        <m:sub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𝑘𝑦</m:t>
                          </m:r>
                        </m:sub>
                        <m:sup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𝑖𝑗𝑥</m:t>
                          </m:r>
                        </m:sup>
                      </m:sSubSup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𝜏</m:t>
                          </m:r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he-IL" sz="2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מ</m:t>
                                      </m:r>
                                    </m:e>
                                    <m:sub>
                                      <m: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he-IL" sz="2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ל</m:t>
                                      </m:r>
                                    </m:sup>
                                  </m:sSubSup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,  </m:t>
                                  </m:r>
                                  <m:sSubSup>
                                    <m:sSubSupPr>
                                      <m:ctrlP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he-IL" sz="2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ק</m:t>
                                      </m:r>
                                    </m:e>
                                    <m:sub>
                                      <m: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𝑥𝑇</m:t>
                                      </m:r>
                                    </m:sub>
                                    <m:sup>
                                      <m:r>
                                        <a:rPr lang="en-US" sz="21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e>
                              </m:d>
                            </m:sup>
                            <m:e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=</m:t>
                                  </m:r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  <m:d>
                                    <m:dPr>
                                      <m:ctrlP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ru-RU" sz="21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he-IL" sz="2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ק</m:t>
                                          </m:r>
                                        </m:e>
                                        <m:sub>
                                          <m:r>
                                            <a:rPr lang="ru-RU" sz="21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𝑥𝑇</m:t>
                                          </m:r>
                                        </m:sub>
                                        <m:sup>
                                          <m:r>
                                            <a:rPr lang="en-US" sz="21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  <m: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,  </m:t>
                                      </m:r>
                                      <m:sSubSup>
                                        <m:sSubSupPr>
                                          <m:ctrlPr>
                                            <a:rPr lang="ru-RU" sz="21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he-IL" sz="2100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נ</m:t>
                                          </m:r>
                                        </m:e>
                                        <m:sub>
                                          <m:r>
                                            <a:rPr lang="en-US" sz="21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  <m:sup>
                                          <m:r>
                                            <a:rPr lang="en-US" sz="21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𝑖𝑥</m:t>
                                          </m:r>
                                          <m:d>
                                            <m:dPr>
                                              <m:ctrlPr>
                                                <a:rPr lang="ru-RU" sz="21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he-IL" sz="2100">
                                                  <a:effectLst/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ל</m:t>
                                              </m:r>
                                              <m:r>
                                                <a:rPr lang="ru-RU" sz="21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ru-RU" sz="2100">
                                                  <a:effectLst/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1</m:t>
                                              </m:r>
                                            </m:e>
                                          </m:d>
                                        </m:sup>
                                      </m:sSubSup>
                                    </m:e>
                                  </m:d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ru-RU" sz="2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Δ</m:t>
                                  </m:r>
                                  <m:sSubSup>
                                    <m:sSubSupPr>
                                      <m:ctrlP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𝑘𝑦</m:t>
                                      </m:r>
                                    </m:sub>
                                    <m:sup>
                                      <m:r>
                                        <a:rPr lang="en-US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𝑖𝑗𝑥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общее количество энергии, которое агент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he-IL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נ</m:t>
                        </m:r>
                      </m:e>
                      <m:sub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𝑘𝑇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  <m:d>
                          <m:d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e-IL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ל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ru-RU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отправил в качестве вознаграждения другим агентам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he-IL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נ</m:t>
                        </m:r>
                      </m:e>
                      <m:sub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𝑖𝑥</m:t>
                        </m:r>
                        <m:d>
                          <m:d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e-IL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ל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ru-RU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 обмен на предоставляемую ими информацию, или на обязательства, в соответствии с которыми эти агенты должны выполнить некоторые действия;</a:t>
                </a:r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ru-RU" sz="21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8D9E26E2-AD12-1BE1-7BB5-8867F436BF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124744"/>
                <a:ext cx="8928992" cy="4525963"/>
              </a:xfrm>
              <a:blipFill>
                <a:blip r:embed="rId2"/>
                <a:stretch>
                  <a:fillRect l="-820" r="-888" b="-82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6F50802-D259-AB3C-8B6D-A77F3666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432048"/>
          </a:xfrm>
        </p:spPr>
        <p:txBody>
          <a:bodyPr>
            <a:noAutofit/>
          </a:bodyPr>
          <a:lstStyle/>
          <a:p>
            <a:r>
              <a:rPr lang="ru-RU" sz="3100" dirty="0"/>
              <a:t>Целевая функция энергии интеллектуального агента</a:t>
            </a:r>
            <a:br>
              <a:rPr lang="ru-RU" sz="3100" dirty="0"/>
            </a:br>
            <a:r>
              <a:rPr lang="ru-RU" sz="3100" dirty="0"/>
              <a:t>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1205186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F91ACBB-7533-5DCA-9C8A-33A46C3854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7504" y="1340769"/>
                <a:ext cx="8928992" cy="4785396"/>
              </a:xfrm>
            </p:spPr>
            <p:txBody>
              <a:bodyPr>
                <a:noAutofit/>
              </a:bodyPr>
              <a:lstStyle/>
              <a:p>
                <a:pPr marL="0" indent="0" algn="ctr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ru-RU" sz="21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ru-RU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sup>
                    </m:sSup>
                    <m:d>
                      <m:d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sSub>
                              <m:sSubPr>
                                <m:ctrlP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sub>
                            </m:sSub>
                          </m:sub>
                          <m:sup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  <m:sSub>
                              <m:sSubPr>
                                <m:ctrlP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</m:sSub>
                          </m:sup>
                        </m:sSubSup>
                      </m:e>
                    </m:d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𝜏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sup>
                      <m:e>
                        <m:nary>
                          <m:naryPr>
                            <m:chr m:val="∑"/>
                            <m:limLoc m:val="undOvr"/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  <m:sup>
                            <m:d>
                              <m:dPr>
                                <m:begChr m:val="|"/>
                                <m:endChr m:val="|"/>
                                <m:ctrlP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ru-RU" sz="21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ru-RU" sz="21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𝑘</m:t>
                                    </m:r>
                                    <m:sSub>
                                      <m:sSubPr>
                                        <m:ctrlPr>
                                          <a:rPr lang="ru-RU" sz="2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ru-RU" sz="2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ru-RU" sz="21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𝑖𝑗</m:t>
                                    </m:r>
                                    <m:r>
                                      <a:rPr lang="ru-RU" sz="21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  <m:sSub>
                                      <m:sSubPr>
                                        <m:ctrlPr>
                                          <a:rPr lang="ru-RU" sz="2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ru-RU" sz="2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sup>
                                </m:sSubSup>
                              </m:e>
                            </m:d>
                          </m:sup>
                          <m:e>
                            <m:r>
                              <m:rPr>
                                <m:sty m:val="p"/>
                              </m:rPr>
                              <a:rPr lang="ru-RU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</m:sub>
                              <m:sup>
                                <m:r>
                                  <a:rPr lang="en-US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𝑖𝑗𝑤</m:t>
                                </m:r>
                              </m:sup>
                            </m:sSubSup>
                          </m:e>
                        </m:nary>
                      </m:e>
                    </m:nary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0" indent="0" algn="ctr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he-IL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נ</m:t>
                        </m:r>
                      </m:e>
                      <m:sub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  <m:d>
                          <m:d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e-IL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ל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ru-RU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sz="2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Μ</m:t>
                        </m:r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sSubSup>
                      <m:sSubSupPr>
                        <m:ctrlPr>
                          <a:rPr lang="ru-RU" sz="21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he-IL" sz="2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נ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  <m:sup>
                        <m:r>
                          <a:rPr lang="en-US" sz="21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  <m:d>
                          <m:dPr>
                            <m:ctrlPr>
                              <a:rPr lang="ru-RU" sz="21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e-IL" sz="2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ל</m:t>
                            </m:r>
                            <m:r>
                              <a:rPr lang="ru-RU" sz="21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ru-RU" sz="2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sSub>
                      <m:sSub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m:rPr>
                            <m:sty m:val="p"/>
                          </m:rPr>
                          <a:rPr lang="en-US" sz="2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Μ</m:t>
                        </m:r>
                      </m:sub>
                    </m:sSub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∨</m:t>
                    </m:r>
                    <m:r>
                      <a:rPr lang="en-US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𝑊</m:t>
                    </m:r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 </m:t>
                    </m:r>
                    <m:r>
                      <m:rPr>
                        <m:sty m:val="p"/>
                      </m:rPr>
                      <a:rPr lang="ru-RU" sz="2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𝑖𝑗𝑤</m:t>
                        </m:r>
                      </m:sup>
                    </m:sSubSup>
                  </m:oMath>
                </a14:m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:r>
                  <a:rPr lang="ru-RU" sz="2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общее количество энергии, которое агент теряет в результате выполнения некоторого поведения, состоящего из действий, входящих в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Δ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sSub>
                          <m:sSub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sub>
                        </m:sSub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sSub>
                          <m:sSub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передавая эту энергию либо другим агентам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he-IL" sz="2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נ</m:t>
                        </m:r>
                      </m:e>
                      <m:sub>
                        <m:r>
                          <a:rPr lang="en-US" sz="21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  <m:sup>
                        <m:r>
                          <a:rPr lang="en-US" sz="21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  <m:d>
                          <m:dPr>
                            <m:ctrlPr>
                              <a:rPr lang="ru-RU" sz="21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e-IL" sz="2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ל</m:t>
                            </m:r>
                            <m:r>
                              <a:rPr lang="ru-RU" sz="21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ru-RU" sz="2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либо непосредственно во внешнюю по отношению к интеллектуальному агенту среду.</a:t>
                </a:r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ru-RU" sz="21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F91ACBB-7533-5DCA-9C8A-33A46C3854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340769"/>
                <a:ext cx="8928992" cy="4785396"/>
              </a:xfrm>
              <a:blipFill>
                <a:blip r:embed="rId2"/>
                <a:stretch>
                  <a:fillRect l="-820" r="-8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B54E7B0-08BD-261D-81E1-586D32332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432048"/>
          </a:xfrm>
        </p:spPr>
        <p:txBody>
          <a:bodyPr>
            <a:noAutofit/>
          </a:bodyPr>
          <a:lstStyle/>
          <a:p>
            <a:r>
              <a:rPr lang="ru-RU" sz="3100" dirty="0"/>
              <a:t>Целевая функция энергии интеллектуального агента</a:t>
            </a:r>
            <a:br>
              <a:rPr lang="ru-RU" sz="3100" dirty="0"/>
            </a:br>
            <a:r>
              <a:rPr lang="ru-RU" sz="3100" dirty="0"/>
              <a:t>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847369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A4EF26F-EC78-137C-0515-715B8BE598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3508" y="1412776"/>
                <a:ext cx="8856984" cy="4525963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sz="210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ru-RU" sz="2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Ν</m:t>
                          </m:r>
                        </m:e>
                        <m:sub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𝑦𝑘</m:t>
                          </m:r>
                        </m:sub>
                        <m:sup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𝑖𝑗𝑥</m:t>
                          </m:r>
                        </m:sup>
                      </m:sSubSup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𝜏</m:t>
                          </m:r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he-IL" sz="2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מ</m:t>
                                      </m:r>
                                    </m:e>
                                    <m:sub>
                                      <m: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he-IL" sz="2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ל</m:t>
                                      </m:r>
                                    </m:sup>
                                  </m:sSubSup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,  </m:t>
                                  </m:r>
                                  <m:sSubSup>
                                    <m:sSubSupPr>
                                      <m:ctrlP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he-IL" sz="2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ק</m:t>
                                      </m:r>
                                    </m:e>
                                    <m:sub>
                                      <m: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𝑥𝑇</m:t>
                                      </m:r>
                                    </m:sub>
                                    <m:sup>
                                      <m:r>
                                        <a:rPr lang="en-US" sz="21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e>
                              </m:d>
                            </m:sup>
                            <m:e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=</m:t>
                                  </m:r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  <m:d>
                                    <m:dPr>
                                      <m:ctrlP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ru-RU" sz="21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he-IL" sz="2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ק</m:t>
                                          </m:r>
                                        </m:e>
                                        <m:sub>
                                          <m:r>
                                            <a:rPr lang="ru-RU" sz="21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𝑥𝑇</m:t>
                                          </m:r>
                                        </m:sub>
                                        <m:sup>
                                          <m:r>
                                            <a:rPr lang="en-US" sz="21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  <m: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,  </m:t>
                                      </m:r>
                                      <m:sSubSup>
                                        <m:sSubSupPr>
                                          <m:ctrlPr>
                                            <a:rPr lang="ru-RU" sz="21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he-IL" sz="2100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נ</m:t>
                                          </m:r>
                                        </m:e>
                                        <m:sub>
                                          <m:r>
                                            <a:rPr lang="en-US" sz="21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  <m:sup>
                                          <m:r>
                                            <a:rPr lang="en-US" sz="21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𝑖𝑥</m:t>
                                          </m:r>
                                          <m:d>
                                            <m:dPr>
                                              <m:ctrlPr>
                                                <a:rPr lang="ru-RU" sz="21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he-IL" sz="2100">
                                                  <a:effectLst/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ל</m:t>
                                              </m:r>
                                              <m:r>
                                                <a:rPr lang="ru-RU" sz="21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ru-RU" sz="2100">
                                                  <a:effectLst/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1</m:t>
                                              </m:r>
                                            </m:e>
                                          </m:d>
                                        </m:sup>
                                      </m:sSubSup>
                                    </m:e>
                                  </m:d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ru-RU" sz="2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Δ</m:t>
                                  </m:r>
                                  <m:sSubSup>
                                    <m:sSubSupPr>
                                      <m:ctrlP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𝑦𝑘</m:t>
                                      </m:r>
                                    </m:sub>
                                    <m:sup>
                                      <m:r>
                                        <a:rPr lang="en-US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𝑖𝑗</m:t>
                                      </m:r>
                                      <m: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общее количество энергии, которое агент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he-IL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נ</m:t>
                        </m:r>
                      </m:e>
                      <m:sub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𝑘𝑇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  <m:d>
                          <m:d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e-IL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ל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ru-RU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получил в качестве вознаграждения от других агентов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he-IL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נ</m:t>
                        </m:r>
                      </m:e>
                      <m:sub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𝑖𝑥</m:t>
                        </m:r>
                        <m:d>
                          <m:d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e-IL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ל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ru-RU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в обмен на предоставляемую им информацию, или на обязательства, в соответствии с которыми этот агент должен выполнить некоторые действия;</a:t>
                </a:r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ru-RU" sz="21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A4EF26F-EC78-137C-0515-715B8BE598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3508" y="1412776"/>
                <a:ext cx="8856984" cy="4525963"/>
              </a:xfrm>
              <a:blipFill>
                <a:blip r:embed="rId2"/>
                <a:stretch>
                  <a:fillRect l="-826" r="-895" b="-82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0483577-A6B9-CFA8-6728-5EF2106A2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432048"/>
          </a:xfrm>
        </p:spPr>
        <p:txBody>
          <a:bodyPr>
            <a:noAutofit/>
          </a:bodyPr>
          <a:lstStyle/>
          <a:p>
            <a:r>
              <a:rPr lang="ru-RU" sz="3100" dirty="0"/>
              <a:t>Целевая функция энергии интеллектуального агента</a:t>
            </a:r>
            <a:br>
              <a:rPr lang="ru-RU" sz="3100" dirty="0"/>
            </a:br>
            <a:r>
              <a:rPr lang="ru-RU" sz="3100" dirty="0"/>
              <a:t>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1624934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537982BE-B960-92E5-B407-8EE7ED2A04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marL="0" indent="0" algn="ctr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32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sSup>
                      <m:sSupPr>
                        <m:ctrlPr>
                          <a:rPr lang="ru-RU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ru-RU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p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sup>
                    </m:sSup>
                    <m:d>
                      <m:dPr>
                        <m:ctrlPr>
                          <a:rPr lang="ru-RU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ru-RU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ru-RU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sSub>
                              <m:sSubPr>
                                <m:ctrlPr>
                                  <a:rPr lang="ru-RU" sz="3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3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ru-RU" sz="3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sub>
                            </m:sSub>
                          </m:sub>
                          <m:sup>
                            <m:r>
                              <a:rPr lang="ru-RU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</m:t>
                            </m:r>
                            <m:r>
                              <a:rPr lang="ru-RU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  <m:sSub>
                              <m:sSubPr>
                                <m:ctrlPr>
                                  <a:rPr lang="ru-RU" sz="3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3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ru-RU" sz="3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</m:sSub>
                          </m:sup>
                        </m:sSubSup>
                      </m:e>
                    </m:d>
                    <m:r>
                      <a:rPr lang="ru-RU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ctrlPr>
                          <a:rPr lang="ru-RU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ru-RU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𝜏</m:t>
                        </m:r>
                        <m:r>
                          <a:rPr lang="ru-RU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ru-RU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ru-RU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ru-RU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ru-RU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sup>
                      <m:e>
                        <m:nary>
                          <m:naryPr>
                            <m:chr m:val="∑"/>
                            <m:limLoc m:val="undOvr"/>
                            <m:ctrlPr>
                              <a:rPr lang="ru-RU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a:rPr lang="ru-RU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  <m:r>
                              <a:rPr lang="ru-RU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ru-RU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  <m:sup>
                            <m:d>
                              <m:dPr>
                                <m:begChr m:val="|"/>
                                <m:endChr m:val="|"/>
                                <m:ctrlPr>
                                  <a:rPr lang="ru-RU" sz="3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ru-RU" sz="32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32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ru-RU" sz="32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𝑘</m:t>
                                    </m:r>
                                    <m:sSub>
                                      <m:sSubPr>
                                        <m:ctrlPr>
                                          <a:rPr lang="ru-RU" sz="32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32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ru-RU" sz="32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ru-RU" sz="32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𝑖𝑗</m:t>
                                    </m:r>
                                    <m:r>
                                      <a:rPr lang="ru-RU" sz="32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  <m:sSub>
                                      <m:sSubPr>
                                        <m:ctrlPr>
                                          <a:rPr lang="ru-RU" sz="32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32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ru-RU" sz="32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sup>
                                </m:sSubSup>
                              </m:e>
                            </m:d>
                          </m:sup>
                          <m:e>
                            <m:r>
                              <m:rPr>
                                <m:sty m:val="p"/>
                              </m:rPr>
                              <a:rPr lang="ru-RU" sz="32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ru-RU" sz="3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ru-RU" sz="3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ru-RU" sz="3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  <m:r>
                                  <a:rPr lang="ru-RU" sz="3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</m:sub>
                              <m:sup>
                                <m:r>
                                  <a:rPr lang="en-US" sz="32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𝑖𝑗𝑟</m:t>
                                </m:r>
                              </m:sup>
                            </m:sSubSup>
                          </m:e>
                        </m:nary>
                      </m:e>
                    </m:nary>
                  </m:oMath>
                </a14:m>
                <a:r>
                  <a:rPr lang="ru-RU" sz="3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he-IL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מ</m:t>
                        </m:r>
                      </m:e>
                      <m:sub>
                        <m:r>
                          <a:rPr lang="ru-RU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he-IL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ל</m:t>
                        </m:r>
                      </m:sup>
                    </m:sSubSup>
                    <m:r>
                      <a:rPr lang="ru-RU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sSub>
                      <m:sSubPr>
                        <m:ctrlPr>
                          <a:rPr lang="ru-RU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m:rPr>
                            <m:sty m:val="p"/>
                          </m:rPr>
                          <a:rPr lang="en-US" sz="3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Μ</m:t>
                        </m:r>
                      </m:sub>
                    </m:sSub>
                    <m:r>
                      <a:rPr lang="ru-RU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sSubSup>
                      <m:sSubSupPr>
                        <m:ctrlPr>
                          <a:rPr lang="ru-RU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he-IL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נ</m:t>
                        </m:r>
                      </m:e>
                      <m:sub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  <m:d>
                          <m:dPr>
                            <m:ctrlPr>
                              <a:rPr lang="ru-RU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e-IL" sz="32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ל</m:t>
                            </m:r>
                            <m:r>
                              <a:rPr lang="ru-RU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ru-RU" sz="32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ru-RU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sSubSup>
                      <m:sSubSupPr>
                        <m:ctrlPr>
                          <a:rPr lang="ru-RU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sz="3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Μ</m:t>
                        </m:r>
                      </m:sub>
                      <m:sup>
                        <m:r>
                          <a:rPr lang="ru-RU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</m:sup>
                    </m:sSubSup>
                    <m:r>
                      <a:rPr lang="ru-RU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 </m:t>
                    </m:r>
                    <m:r>
                      <m:rPr>
                        <m:sty m:val="p"/>
                      </m:rPr>
                      <a:rPr lang="ru-RU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sSubSup>
                      <m:sSubSupPr>
                        <m:ctrlPr>
                          <a:rPr lang="ru-RU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  <m:sub>
                        <m:r>
                          <a:rPr lang="ru-RU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  <m:sup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𝑖𝑗𝑟</m:t>
                        </m:r>
                      </m:sup>
                    </m:sSubSup>
                  </m:oMath>
                </a14:m>
                <a:endParaRPr lang="ru-RU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:r>
                  <a:rPr lang="ru-RU" sz="3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:r>
                  <a:rPr lang="ru-RU" sz="32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общее количество энергии, которое агент получает в результате выполнения некоторого поведения, состоящего из действий, входящих в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3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Δ</m:t>
                        </m:r>
                      </m:e>
                      <m:sub>
                        <m:r>
                          <a:rPr lang="ru-RU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sSub>
                          <m:sSubPr>
                            <m:ctrlPr>
                              <a:rPr lang="ru-RU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ru-RU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sub>
                        </m:sSub>
                      </m:sub>
                      <m:sup>
                        <m:r>
                          <a:rPr lang="ru-RU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ru-RU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sSub>
                          <m:sSubPr>
                            <m:ctrlPr>
                              <a:rPr lang="ru-RU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ru-RU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ru-RU" sz="3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537982BE-B960-92E5-B407-8EE7ED2A04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07" r="-14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CD84917-0E24-6B6E-E722-342BA171E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432048"/>
          </a:xfrm>
        </p:spPr>
        <p:txBody>
          <a:bodyPr>
            <a:noAutofit/>
          </a:bodyPr>
          <a:lstStyle/>
          <a:p>
            <a:r>
              <a:rPr lang="ru-RU" sz="3100" dirty="0"/>
              <a:t>Целевая функция энергии интеллектуального агента</a:t>
            </a:r>
            <a:br>
              <a:rPr lang="ru-RU" sz="3100" dirty="0"/>
            </a:br>
            <a:r>
              <a:rPr lang="ru-RU" sz="3100" dirty="0"/>
              <a:t>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3860347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FA283D42-4F91-0FD9-9C7E-14F5770ADF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07504" y="-99392"/>
                <a:ext cx="9144000" cy="4525963"/>
              </a:xfrm>
            </p:spPr>
            <p:txBody>
              <a:bodyPr>
                <a:noAutofit/>
              </a:bodyPr>
              <a:lstStyle/>
              <a:p>
                <a:pPr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:r>
                  <a:rPr lang="ru-RU" sz="2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Если каждый из </a:t>
                </a:r>
                <a14:m>
                  <m:oMath xmlns:m="http://schemas.openxmlformats.org/officeDocument/2006/math"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ru-RU" sz="2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входных рецепторов агента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ℵ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sz="2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способен принимать </a:t>
                </a:r>
                <a14:m>
                  <m:oMath xmlns:m="http://schemas.openxmlformats.org/officeDocument/2006/math"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𝑞</m:t>
                    </m:r>
                  </m:oMath>
                </a14:m>
                <a:r>
                  <a:rPr lang="ru-RU" sz="2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состояний, то можно оценить количество состояний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ru-RU" sz="2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агента на одном шаге времени как: </a:t>
                </a:r>
              </a:p>
              <a:p>
                <a:pPr marL="0" indent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𝑇</m:t>
                      </m:r>
                      <m:d>
                        <m:d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𝑞</m:t>
                          </m:r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</m:d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</m:t>
                      </m:r>
                      <m:d>
                        <m:d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:r>
                  <a:rPr lang="ru-RU" sz="2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Аналогично, приняв, что каждый из </a:t>
                </a:r>
                <a14:m>
                  <m:oMath xmlns:m="http://schemas.openxmlformats.org/officeDocument/2006/math"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ru-RU" sz="2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эффекторов агента может иметь </a:t>
                </a:r>
                <a14:m>
                  <m:oMath xmlns:m="http://schemas.openxmlformats.org/officeDocument/2006/math"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𝑙</m:t>
                    </m:r>
                  </m:oMath>
                </a14:m>
                <a:r>
                  <a:rPr lang="ru-RU" sz="2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состояний, получим оценку для количества действий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𝑗𝑘</m:t>
                        </m:r>
                        <m:sSub>
                          <m:sSub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ru-RU" sz="2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которые могут выполняться агентом на каждом шаге времени: </a:t>
                </a:r>
              </a:p>
              <a:p>
                <a:pPr marL="0" indent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𝑇</m:t>
                      </m:r>
                      <m:d>
                        <m:d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</m:t>
                          </m:r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</m:d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</m:t>
                      </m:r>
                      <m:d>
                        <m:d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d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:r>
                  <a:rPr lang="ru-RU" sz="2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Поэтому поиск максимума энергии и проверка допустимости на одном шаге могут в худшем случае быть ограниченны проверкой всех возможных действий для всех возможных состояний: </a:t>
                </a:r>
              </a:p>
              <a:p>
                <a:pPr marL="0" indent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𝑇</m:t>
                      </m:r>
                      <m:d>
                        <m:d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𝑞</m:t>
                          </m:r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</m:t>
                          </m:r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</m:d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</m:t>
                      </m:r>
                      <m:d>
                        <m:d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</m:sSup>
                          <m:sSup>
                            <m:sSup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d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ru-RU" sz="21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FA283D42-4F91-0FD9-9C7E-14F5770ADF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07504" y="-99392"/>
                <a:ext cx="9144000" cy="4525963"/>
              </a:xfrm>
              <a:blipFill>
                <a:blip r:embed="rId2"/>
                <a:stretch>
                  <a:fillRect r="-800" b="-497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8092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2293"/>
            <a:ext cx="9036496" cy="1143000"/>
          </a:xfrm>
        </p:spPr>
        <p:txBody>
          <a:bodyPr>
            <a:noAutofit/>
          </a:bodyPr>
          <a:lstStyle/>
          <a:p>
            <a:r>
              <a:rPr lang="ru-RU" sz="2900" dirty="0"/>
              <a:t>Свойства автономного агента общего искусственного интеллекта в реальной среде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400599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Автодетерминированная система</a:t>
            </a:r>
          </a:p>
          <a:p>
            <a:r>
              <a:rPr lang="ru-RU" dirty="0"/>
              <a:t>Наличие целевой функции</a:t>
            </a:r>
          </a:p>
          <a:p>
            <a:r>
              <a:rPr lang="ru-RU" dirty="0"/>
              <a:t>Интеграция в реальную среду функционирования с помощью сенсоров и эффекторов</a:t>
            </a:r>
          </a:p>
          <a:p>
            <a:r>
              <a:rPr lang="ru-RU" dirty="0"/>
              <a:t>Функция формирования пространства состояний </a:t>
            </a:r>
          </a:p>
          <a:p>
            <a:r>
              <a:rPr lang="ru-RU" dirty="0"/>
              <a:t>Функция разметки пространства состояний </a:t>
            </a:r>
          </a:p>
          <a:p>
            <a:r>
              <a:rPr lang="ru-RU" dirty="0"/>
              <a:t>Проактивный алгоритм синтеза поведения</a:t>
            </a:r>
          </a:p>
          <a:p>
            <a:r>
              <a:rPr lang="ru-RU" dirty="0"/>
              <a:t>Механизм приоритезации задач </a:t>
            </a:r>
          </a:p>
          <a:p>
            <a:r>
              <a:rPr lang="ru-RU" dirty="0"/>
              <a:t>Алгоритмы редукции сложности проблем</a:t>
            </a:r>
          </a:p>
          <a:p>
            <a:r>
              <a:rPr lang="ru-RU" dirty="0"/>
              <a:t>Алгоритмы редукции времени решения проблем</a:t>
            </a:r>
          </a:p>
          <a:p>
            <a:r>
              <a:rPr lang="ru-RU" dirty="0"/>
              <a:t>Алгоритмы самообучения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1440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92696"/>
          </a:xfrm>
        </p:spPr>
        <p:txBody>
          <a:bodyPr>
            <a:noAutofit/>
          </a:bodyPr>
          <a:lstStyle/>
          <a:p>
            <a:r>
              <a:rPr lang="ru-RU" sz="2700" dirty="0"/>
              <a:t>Свойства среды и вытекающие из них требования к системе управления интеллектуального агента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8928992" cy="5904656"/>
          </a:xfrm>
        </p:spPr>
        <p:txBody>
          <a:bodyPr>
            <a:normAutofit fontScale="62500" lnSpcReduction="20000"/>
          </a:bodyPr>
          <a:lstStyle/>
          <a:p>
            <a:r>
              <a:rPr lang="ru-RU" sz="4000" b="1" dirty="0"/>
              <a:t>Активная</a:t>
            </a:r>
            <a:r>
              <a:rPr lang="ru-RU" sz="4000" dirty="0"/>
              <a:t> – </a:t>
            </a:r>
            <a:r>
              <a:rPr lang="ru-RU" sz="4000" i="1" dirty="0"/>
              <a:t>при планировании необходимо учитывать действия среды</a:t>
            </a:r>
          </a:p>
          <a:p>
            <a:r>
              <a:rPr lang="ru-RU" sz="3700" b="1" dirty="0"/>
              <a:t>Социальная</a:t>
            </a:r>
            <a:r>
              <a:rPr lang="ru-RU" sz="3700" dirty="0"/>
              <a:t> – </a:t>
            </a:r>
            <a:r>
              <a:rPr lang="ru-RU" sz="3700" i="1" dirty="0"/>
              <a:t>необходимо взаимодействовать с другими агентами</a:t>
            </a:r>
          </a:p>
          <a:p>
            <a:r>
              <a:rPr lang="ru-RU" sz="3700" b="1" dirty="0"/>
              <a:t>Динамическая</a:t>
            </a:r>
            <a:r>
              <a:rPr lang="ru-RU" sz="3700" dirty="0"/>
              <a:t> – </a:t>
            </a:r>
            <a:r>
              <a:rPr lang="ru-RU" sz="3700" i="1" dirty="0"/>
              <a:t>необходимо учитывать время</a:t>
            </a:r>
          </a:p>
          <a:p>
            <a:r>
              <a:rPr lang="ru-RU" sz="3700" b="1" dirty="0"/>
              <a:t>Эпизодическая, частично наблюдаемая, физически корректная</a:t>
            </a:r>
          </a:p>
          <a:p>
            <a:r>
              <a:rPr lang="ru-RU" sz="3700" dirty="0"/>
              <a:t> – </a:t>
            </a:r>
            <a:r>
              <a:rPr lang="ru-RU" sz="3700" i="1" dirty="0"/>
              <a:t>необходимы внутренние имитационные модели объектов и явлений, обеспечивающие идею постоянства существования и непрерывности изменений</a:t>
            </a:r>
          </a:p>
          <a:p>
            <a:r>
              <a:rPr lang="ru-RU" sz="3700" b="1" dirty="0"/>
              <a:t>Стохастическая и неопределенная</a:t>
            </a:r>
            <a:r>
              <a:rPr lang="ru-RU" sz="3700" dirty="0"/>
              <a:t> – </a:t>
            </a:r>
            <a:r>
              <a:rPr lang="ru-RU" sz="3700" i="1" dirty="0"/>
              <a:t>имитационные модели должны обладать точностью и прогностической силой</a:t>
            </a:r>
          </a:p>
          <a:p>
            <a:r>
              <a:rPr lang="ru-RU" sz="3700" b="1" dirty="0"/>
              <a:t>С дефицитом энергии</a:t>
            </a:r>
            <a:r>
              <a:rPr lang="ru-RU" sz="3700" dirty="0"/>
              <a:t> – </a:t>
            </a:r>
            <a:r>
              <a:rPr lang="ru-RU" sz="3700" i="1" dirty="0"/>
              <a:t>необходимы алгоритмы синтеза </a:t>
            </a:r>
            <a:r>
              <a:rPr lang="ru-RU" sz="3700" i="1" dirty="0" err="1"/>
              <a:t>проактивного</a:t>
            </a:r>
            <a:r>
              <a:rPr lang="ru-RU" sz="3700" i="1" dirty="0"/>
              <a:t> поведения</a:t>
            </a:r>
          </a:p>
          <a:p>
            <a:r>
              <a:rPr lang="ru-RU" sz="3700" b="1" dirty="0"/>
              <a:t>Неструктурированная</a:t>
            </a:r>
            <a:r>
              <a:rPr lang="ru-RU" sz="3700" dirty="0"/>
              <a:t> – </a:t>
            </a:r>
            <a:r>
              <a:rPr lang="ru-RU" sz="3700" i="1" dirty="0"/>
              <a:t>необходимы алгоритмы разметки потоков неструктурированных многомодальных данных на основе обучения</a:t>
            </a:r>
          </a:p>
          <a:p>
            <a:pPr marL="0" indent="0" algn="ctr">
              <a:buNone/>
            </a:pPr>
            <a:endParaRPr lang="ru-RU" sz="3700" dirty="0"/>
          </a:p>
          <a:p>
            <a:pPr marL="0" indent="0" algn="ctr">
              <a:buNone/>
            </a:pPr>
            <a:endParaRPr lang="ru-RU" sz="3700" dirty="0"/>
          </a:p>
          <a:p>
            <a:pPr marL="0" indent="0" algn="ctr">
              <a:buNone/>
            </a:pPr>
            <a:endParaRPr lang="ru-RU" sz="3700" dirty="0"/>
          </a:p>
          <a:p>
            <a:pPr marL="0" indent="0" algn="ctr">
              <a:buNone/>
            </a:pPr>
            <a:endParaRPr lang="ru-RU" sz="3700" dirty="0"/>
          </a:p>
          <a:p>
            <a:pPr marL="0" indent="0" algn="ctr">
              <a:buNone/>
            </a:pPr>
            <a:endParaRPr lang="ru-RU" sz="3700" dirty="0"/>
          </a:p>
          <a:p>
            <a:pPr marL="0" indent="0" algn="ctr">
              <a:buNone/>
            </a:pPr>
            <a:endParaRPr lang="ru-RU" sz="3700" dirty="0"/>
          </a:p>
          <a:p>
            <a:pPr marL="0" indent="0" algn="ctr">
              <a:buNone/>
            </a:pPr>
            <a:endParaRPr lang="ru-RU" sz="3700" dirty="0"/>
          </a:p>
          <a:p>
            <a:pPr marL="0" indent="0" algn="ctr">
              <a:buNone/>
            </a:pPr>
            <a:endParaRPr lang="ru-RU" sz="3700" dirty="0"/>
          </a:p>
          <a:p>
            <a:pPr marL="0" indent="0" algn="ctr">
              <a:buNone/>
            </a:pPr>
            <a:endParaRPr lang="ru-RU" sz="3700" dirty="0"/>
          </a:p>
          <a:p>
            <a:pPr marL="0" indent="0" algn="ctr">
              <a:buNone/>
            </a:pPr>
            <a:endParaRPr lang="ru-RU" sz="3700" dirty="0"/>
          </a:p>
          <a:p>
            <a:pPr marL="0" indent="0" algn="ctr">
              <a:buNone/>
            </a:pPr>
            <a:endParaRPr lang="ru-RU" sz="3700" dirty="0"/>
          </a:p>
        </p:txBody>
      </p:sp>
    </p:spTree>
    <p:extLst>
      <p:ext uri="{BB962C8B-B14F-4D97-AF65-F5344CB8AC3E}">
        <p14:creationId xmlns:p14="http://schemas.microsoft.com/office/powerpoint/2010/main" val="1391413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49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300" dirty="0"/>
              <a:t>Что такое общий искусственный интеллект</a:t>
            </a:r>
            <a:r>
              <a:rPr lang="en-US" sz="3300" dirty="0"/>
              <a:t> </a:t>
            </a:r>
            <a:r>
              <a:rPr lang="ru-RU" sz="3300" dirty="0"/>
              <a:t>(</a:t>
            </a:r>
            <a:r>
              <a:rPr lang="en-US" sz="3300" dirty="0"/>
              <a:t>Artificial</a:t>
            </a:r>
            <a:r>
              <a:rPr lang="ru-RU" sz="3300" dirty="0"/>
              <a:t> </a:t>
            </a:r>
            <a:r>
              <a:rPr lang="en-US" sz="3300" dirty="0"/>
              <a:t>General Intelligence)</a:t>
            </a:r>
            <a:r>
              <a:rPr lang="ru-RU" sz="3300" dirty="0"/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300" dirty="0"/>
              <a:t>На содержательном уровне:</a:t>
            </a:r>
          </a:p>
          <a:p>
            <a:pPr marL="0" indent="0">
              <a:buNone/>
            </a:pPr>
            <a:r>
              <a:rPr lang="ru-RU" sz="2300" dirty="0"/>
              <a:t> – система искусственного интеллекта «уровня человека», </a:t>
            </a:r>
            <a:r>
              <a:rPr lang="ru-RU" sz="2300" i="1" dirty="0" err="1"/>
              <a:t>Н.Бостром</a:t>
            </a:r>
            <a:r>
              <a:rPr lang="ru-RU" sz="2300" i="1" dirty="0"/>
              <a:t>;</a:t>
            </a:r>
          </a:p>
          <a:p>
            <a:pPr marL="0" indent="0">
              <a:buNone/>
            </a:pPr>
            <a:r>
              <a:rPr lang="ru-RU" sz="23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 свойство искусственных систем выполнять творческие функции, которые традиционно считаются прерогативой человека,</a:t>
            </a:r>
            <a:endParaRPr lang="ru-RU" sz="2300" dirty="0"/>
          </a:p>
          <a:p>
            <a:pPr marL="0" indent="0">
              <a:buNone/>
            </a:pPr>
            <a:r>
              <a:rPr lang="ru-RU" sz="2300" i="1" dirty="0"/>
              <a:t>Д.А. Поспелов</a:t>
            </a:r>
            <a:endParaRPr lang="ru-RU" sz="2300" dirty="0"/>
          </a:p>
          <a:p>
            <a:pPr marL="0" indent="0">
              <a:buNone/>
            </a:pPr>
            <a:endParaRPr lang="ru-RU" sz="2300" dirty="0"/>
          </a:p>
          <a:p>
            <a:pPr marL="0" indent="0">
              <a:buNone/>
            </a:pPr>
            <a:r>
              <a:rPr lang="ru-RU" sz="2300" dirty="0"/>
              <a:t>На уровне интуитивного восприятия: </a:t>
            </a:r>
          </a:p>
          <a:p>
            <a:pPr marL="0" indent="0">
              <a:buNone/>
            </a:pPr>
            <a:r>
              <a:rPr lang="ru-RU" sz="2300" dirty="0"/>
              <a:t>- система, способная самостоятельно решать универсальный спектр задач искусственного интеллекта</a:t>
            </a:r>
          </a:p>
        </p:txBody>
      </p:sp>
    </p:spTree>
    <p:extLst>
      <p:ext uri="{BB962C8B-B14F-4D97-AF65-F5344CB8AC3E}">
        <p14:creationId xmlns:p14="http://schemas.microsoft.com/office/powerpoint/2010/main" val="418952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679"/>
            <a:ext cx="9144000" cy="65207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872" y="-139393"/>
            <a:ext cx="8229600" cy="648072"/>
          </a:xfrm>
        </p:spPr>
        <p:txBody>
          <a:bodyPr>
            <a:normAutofit/>
          </a:bodyPr>
          <a:lstStyle/>
          <a:p>
            <a:r>
              <a:rPr lang="ru-RU" sz="3100" dirty="0"/>
              <a:t>Мультиагентная нейрокогнитивная архитектура</a:t>
            </a:r>
          </a:p>
        </p:txBody>
      </p:sp>
    </p:spTree>
    <p:extLst>
      <p:ext uri="{BB962C8B-B14F-4D97-AF65-F5344CB8AC3E}">
        <p14:creationId xmlns:p14="http://schemas.microsoft.com/office/powerpoint/2010/main" val="3192972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39"/>
            <a:ext cx="9144000" cy="652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27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39"/>
            <a:ext cx="9144000" cy="652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99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39"/>
            <a:ext cx="9144000" cy="652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08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39"/>
            <a:ext cx="9144000" cy="652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36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39"/>
            <a:ext cx="9144000" cy="652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39"/>
            <a:ext cx="9144000" cy="652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72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39"/>
            <a:ext cx="9144000" cy="652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26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39"/>
            <a:ext cx="9144000" cy="652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75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25"/>
            <a:ext cx="9144000" cy="65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56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49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300" dirty="0"/>
              <a:t>Что такое общий искусственный интеллект?</a:t>
            </a:r>
            <a:br>
              <a:rPr lang="ru-RU" sz="3300" dirty="0"/>
            </a:br>
            <a:r>
              <a:rPr lang="ru-RU" sz="3300" dirty="0"/>
              <a:t>(системный анализ понятия)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«Уровень человека» относится к системе интеллектуального управления поведением человека </a:t>
            </a:r>
          </a:p>
          <a:p>
            <a:r>
              <a:rPr lang="ru-RU" dirty="0"/>
              <a:t>«Универсальный спектр» относится к типологии задач интеллектуальной обработки информации</a:t>
            </a:r>
            <a:endParaRPr lang="en-US" dirty="0"/>
          </a:p>
          <a:p>
            <a:r>
              <a:rPr lang="ru-RU" dirty="0"/>
              <a:t>Спектр проблем ограничен пространством состояний «человек – реальная среда» (экологической нишей человека)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518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25"/>
            <a:ext cx="9144000" cy="65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90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D3AFC6-6A22-0210-302B-E4A5D7FC4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/>
          </a:bodyPr>
          <a:lstStyle/>
          <a:p>
            <a:r>
              <a:rPr lang="ru-RU" sz="3300" dirty="0"/>
              <a:t>Мультиагентность узлов когнитивной архитектуры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FD75835F-C486-1BF6-B3FA-9B8F0DCBEE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56792"/>
                <a:ext cx="8229600" cy="4392488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he-IL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נ</m:t>
                        </m:r>
                      </m:e>
                      <m:sub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𝑘𝑇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  <m:d>
                          <m:d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e-IL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ל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ru-RU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𝛫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𝑖𝑗𝑘</m:t>
                            </m:r>
                          </m:sup>
                        </m:sSub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𝛫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sub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𝑖𝑗𝑘</m:t>
                            </m:r>
                          </m:sup>
                        </m:sSub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𝛫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sub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𝑖𝑗𝑘</m:t>
                            </m:r>
                          </m:sup>
                        </m:sSub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𝛫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𝑖𝑗𝑘</m:t>
                            </m:r>
                          </m:sup>
                        </m:sSub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𝛫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</m:sub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𝑖𝑗𝑘</m:t>
                            </m:r>
                          </m:sup>
                        </m:sSubSup>
                      </m:e>
                    </m:d>
                  </m:oMath>
                </a14:m>
                <a:r>
                  <a:rPr lang="ru-RU" sz="2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ru-RU" sz="2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he-IL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נ</m:t>
                        </m:r>
                      </m:e>
                      <m:sub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𝑘𝑇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  <m:d>
                          <m:d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e-IL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ל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ru-RU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sup>
                        </m:sSup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∪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</m:t>
                            </m:r>
                          </m:sup>
                        </m:sSup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∪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p>
                        </m:sSup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∪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sup>
                        </m:sSup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ru-RU" sz="2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he-IL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נ</m:t>
                        </m:r>
                      </m:e>
                      <m:sub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𝑘𝑇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  <m:d>
                          <m:d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e-IL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ל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ru-RU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sup>
                        </m:sSup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∪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sup>
                        </m:sSup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ru-RU" sz="2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he-IL" sz="2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נ</m:t>
                          </m:r>
                        </m:e>
                        <m:sub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𝑘𝑇</m:t>
                          </m:r>
                        </m:sub>
                        <m:sup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𝑖𝑗</m:t>
                          </m:r>
                          <m:d>
                            <m:d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he-IL" sz="2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ל</m:t>
                              </m:r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ru-RU" sz="2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bSup>
                        <m:sSubSup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𝛫</m:t>
                          </m:r>
                        </m:e>
                        <m:sub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</m:t>
                          </m:r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𝑖𝑗𝑘</m:t>
                          </m:r>
                        </m:sup>
                      </m:sSubSup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𝛫</m:t>
                          </m:r>
                        </m:e>
                        <m:sub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</m:t>
                          </m:r>
                          <m:sSup>
                            <m:sSup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sup>
                          </m:sSup>
                        </m:sub>
                        <m:sup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𝑖𝑗𝑘</m:t>
                          </m:r>
                        </m:sup>
                      </m:sSubSup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∪</m:t>
                      </m:r>
                      <m:sSubSup>
                        <m:sSubSup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𝛫</m:t>
                          </m:r>
                        </m:e>
                        <m:sub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</m:t>
                          </m:r>
                          <m:sSup>
                            <m:sSup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sup>
                          </m:sSup>
                        </m:sub>
                        <m:sup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𝑖𝑗𝑘</m:t>
                          </m:r>
                        </m:sup>
                      </m:sSubSup>
                    </m:oMath>
                  </m:oMathPara>
                </a14:m>
                <a:endParaRPr lang="ru-RU" sz="2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FD75835F-C486-1BF6-B3FA-9B8F0DCBE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56792"/>
                <a:ext cx="8229600" cy="439248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7402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8885D46-A5C7-1439-DFF9-44FDEC81C8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56792"/>
                <a:ext cx="8229600" cy="4525963"/>
              </a:xfrm>
            </p:spPr>
            <p:txBody>
              <a:bodyPr>
                <a:normAutofit lnSpcReduction="10000"/>
              </a:bodyPr>
              <a:lstStyle/>
              <a:p>
                <a:pPr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Здесь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he-IL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נ</m:t>
                        </m:r>
                      </m:e>
                      <m:sub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𝑘𝑇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  <m:d>
                          <m:d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e-IL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ל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ru-RU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когнитон распознавания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множество </a:t>
                </a:r>
                <a:r>
                  <a:rPr lang="ru-RU" sz="2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агентов-нейронов (агнейронов)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he-IL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נ</m:t>
                        </m:r>
                      </m:e>
                      <m:sub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𝑘𝑇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  <m:d>
                          <m:d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e-IL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ל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ru-RU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sup>
                        </m:s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</m:t>
                            </m:r>
                          </m:sup>
                        </m:s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p>
                        </m:s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sup>
                        </m:sSup>
                      </m:e>
                    </m:d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0" algn="ctr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sup>
                        </m:sSup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sup>
                        </m:sSup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</m:t>
                            </m:r>
                          </m:sup>
                        </m:sSup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</m:t>
                            </m:r>
                          </m:sup>
                        </m:sSup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p>
                        </m:sSup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p>
                        </m:sSup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sup>
                        </m:sSup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sup>
                        </m:sSup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sup>
                        </m:sSup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сенсорные акторы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(акторы-сенсоры) из 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подмножества 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слоя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сенсоров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sup>
                        </m:sSup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</m:t>
                            </m:r>
                          </m:sup>
                        </m:sSup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объектные акторы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из одноименного подмножества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</m:t>
                            </m:r>
                          </m:sup>
                        </m:sSup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слой объектных акторов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),</a:t>
                </a:r>
                <a:endParaRPr lang="ru-RU" sz="21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8885D46-A5C7-1439-DFF9-44FDEC81C8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56792"/>
                <a:ext cx="8229600" cy="4525963"/>
              </a:xfrm>
              <a:blipFill>
                <a:blip r:embed="rId2"/>
                <a:stretch>
                  <a:fillRect l="-889" r="-889" b="-2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FB386F7-9A44-8EE0-BCFE-AAF93C6BC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752"/>
            <a:ext cx="9144000" cy="1143000"/>
          </a:xfrm>
        </p:spPr>
        <p:txBody>
          <a:bodyPr>
            <a:normAutofit/>
          </a:bodyPr>
          <a:lstStyle/>
          <a:p>
            <a:r>
              <a:rPr lang="ru-RU" sz="3300" dirty="0"/>
              <a:t>Мультиагентность узлов когнитивной архитектуры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740468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8A472E76-BF6F-780C-4AA6-777A9866CA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12776"/>
                <a:ext cx="8229600" cy="4525963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p>
                        </m:sSup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акторы действий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из одноименного подмножества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p>
                        </m:sSup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слой акторов действия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sup>
                        </m:sSup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акторы событий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событийные акторы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из одноименного подмножества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sup>
                        </m:sSup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(слой 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акторов событий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</a:t>
                </a:r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he-IL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נ</m:t>
                        </m:r>
                      </m:e>
                      <m:sub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𝑘𝑇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  <m:d>
                          <m:d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e-IL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ל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ru-RU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акторкогнитон 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планов действия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множество акторов:</a:t>
                </a:r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he-IL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נ</m:t>
                        </m:r>
                      </m:e>
                      <m:sub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𝑘𝑇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  <m:d>
                          <m:d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he-IL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ל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ru-RU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sup>
                        </m:s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sup>
                        </m:sSup>
                      </m:e>
                    </m:d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0" algn="ctr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sup>
                        </m:sSup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sup>
                        </m:sSup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sup>
                        </m:sSup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sup>
                        </m:sSup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ru-RU" sz="21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8A472E76-BF6F-780C-4AA6-777A9866CA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12776"/>
                <a:ext cx="8229600" cy="4525963"/>
              </a:xfrm>
              <a:blipFill>
                <a:blip r:embed="rId2"/>
                <a:stretch>
                  <a:fillRect l="-889" r="-889" b="-97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BC54C6D-9E4A-826A-FC55-86578E2C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/>
          </a:bodyPr>
          <a:lstStyle/>
          <a:p>
            <a:r>
              <a:rPr lang="ru-RU" sz="3300" dirty="0"/>
              <a:t>Мультиагентность узлов когнитивной архитектуры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2459856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39714B5D-73BC-CD93-B9A2-D47173D56B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7504" y="1484784"/>
                <a:ext cx="8928992" cy="4968552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sup>
                        </m:sSup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ru-RU" sz="2100" i="1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эффекторные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акторы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акторы-эффекторы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из одноименного подмножества акторов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sup>
                        </m:sSup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слой </a:t>
                </a:r>
                <a:r>
                  <a:rPr lang="ru-RU" sz="2100" i="1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эффекторных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акторов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эффекторов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sup>
                        </m:sSup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акторы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плана действий из одноименного подмножества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sup>
                        </m:sSup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слой планов действий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</a:t>
                </a:r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sup>
                        </m:sSup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акторы оценки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эмоциональные акторы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из одноименного подмножества акторов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sup>
                        </m:sSup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слой акторов оценки, эмоциональных акторов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  <a:endParaRPr lang="ru-RU" sz="21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39714B5D-73BC-CD93-B9A2-D47173D56B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484784"/>
                <a:ext cx="8928992" cy="4968552"/>
              </a:xfrm>
              <a:blipFill>
                <a:blip r:embed="rId2"/>
                <a:stretch>
                  <a:fillRect l="-820" r="-8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BCD4C97-710B-F3F2-145D-5ACCB9FA9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ru-RU" sz="3300" dirty="0"/>
              <a:t>Мультиагентность узлов когнитивной архитектуры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1820854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5374E9C-2579-9F6A-160A-A2E10ACB7C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sup>
                        </m:sSup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актор митохондрии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из одноименного подмножества акторов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sup>
                        </m:sSup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слой акторов митохондрии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  </a:t>
                </a:r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ru-RU" sz="2100" i="1" dirty="0">
                  <a:effectLst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</a:rPr>
                  <a:t> –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</a:rPr>
                  <a:t> моделирующие акторы</a:t>
                </a:r>
                <a:r>
                  <a:rPr lang="ru-RU" sz="2100" dirty="0">
                    <a:effectLst/>
                    <a:ea typeface="Times New Roman" panose="02020603050405020304" pitchFamily="18" charset="0"/>
                  </a:rPr>
                  <a:t> из одноименного подмножества акторов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</a:rPr>
                  <a:t> (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</a:rPr>
                  <a:t>слой моделирующих акторов</a:t>
                </a:r>
                <a:r>
                  <a:rPr lang="ru-RU" sz="2100" dirty="0">
                    <a:effectLst/>
                    <a:ea typeface="Times New Roman" panose="02020603050405020304" pitchFamily="18" charset="0"/>
                  </a:rPr>
                  <a:t>),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𝐺</m:t>
                        </m:r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</a:rPr>
                  <a:t> –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</a:rPr>
                  <a:t> акторы целеполагания</a:t>
                </a:r>
                <a:r>
                  <a:rPr lang="ru-RU" sz="2100" dirty="0">
                    <a:effectLst/>
                    <a:ea typeface="Times New Roman" panose="02020603050405020304" pitchFamily="18" charset="0"/>
                  </a:rPr>
                  <a:t> (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</a:rPr>
                  <a:t>акторы целей</a:t>
                </a:r>
                <a:r>
                  <a:rPr lang="ru-RU" sz="2100" dirty="0">
                    <a:effectLst/>
                    <a:ea typeface="Times New Roman" panose="02020603050405020304" pitchFamily="18" charset="0"/>
                  </a:rPr>
                  <a:t>) из одноименного подмножества акторов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𝛫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𝑙𝐺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</a:rPr>
                  <a:t> (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</a:rPr>
                  <a:t>слой целевых акторов</a:t>
                </a:r>
                <a:r>
                  <a:rPr lang="ru-RU" sz="2100" dirty="0">
                    <a:effectLst/>
                    <a:ea typeface="Times New Roman" panose="02020603050405020304" pitchFamily="18" charset="0"/>
                  </a:rPr>
                  <a:t>).</a:t>
                </a:r>
                <a:endParaRPr lang="ru-RU" sz="2100" dirty="0"/>
              </a:p>
              <a:p>
                <a:pPr marL="0" indent="0">
                  <a:buNone/>
                </a:pPr>
                <a:endParaRPr lang="ru-RU" sz="21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5374E9C-2579-9F6A-160A-A2E10ACB7C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9" r="-1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18B26A4-4321-485C-19DA-7572E16B0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ru-RU" sz="3300" dirty="0"/>
              <a:t>Мультиагентность узлов когнитивной архитектуры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7512159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18BE3-876A-4B9A-6066-8D8DC1208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sz="3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Агнейрон – абстрактный детерминированный конечный автомат</a:t>
            </a:r>
            <a:endParaRPr lang="ru-RU" sz="31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3EE95574-44DE-725A-BAA8-92F214EC40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7504" y="1135285"/>
                <a:ext cx="8856984" cy="4525963"/>
              </a:xfrm>
            </p:spPr>
            <p:txBody>
              <a:bodyPr>
                <a:noAutofit/>
              </a:bodyPr>
              <a:lstStyle/>
              <a:p>
                <a:pPr marL="0" indent="0" algn="ctr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𝑖𝑗𝑘𝑙</m:t>
                            </m:r>
                          </m:sup>
                        </m:sSub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𝑖𝑗𝑘𝑙</m:t>
                            </m:r>
                          </m:sup>
                        </m:sSub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𝑖𝑗𝑘𝑙</m:t>
                            </m:r>
                          </m:sup>
                        </m:sSub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𝑖𝑗𝑘𝑙</m:t>
                            </m:r>
                          </m:sup>
                        </m:sSub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𝑖𝑗𝑘𝑙</m:t>
                            </m:r>
                          </m:sup>
                        </m:sSubSup>
                      </m:e>
                    </m:d>
                  </m:oMath>
                </a14:m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где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𝑖𝑗𝑘𝑙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𝑇𝑣𝑞</m:t>
                            </m:r>
                          </m:sub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𝑖𝑗𝑘𝑙</m:t>
                            </m:r>
                          </m:sup>
                        </m:sSubSup>
                      </m:e>
                    </m:d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входной язык автомата, состоящий высказываний вида:</a:t>
                </a:r>
                <a:r>
                  <a:rPr lang="ru-RU" sz="2100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𝑇𝑣𝑞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𝑖𝑗𝑘𝑙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</m:t>
                            </m:r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</m:sup>
                        </m:sSub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</m:ctrlPr>
                          </m:sSub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𝑖𝑗𝑘𝑔𝑢</m:t>
                            </m:r>
                          </m:sub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𝑖𝑗𝑘𝑙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h</m:t>
                            </m:r>
                          </m:sup>
                        </m:sSub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ru-RU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𝑖𝑗𝑘𝑔𝑢</m:t>
                            </m:r>
                          </m:sub>
                          <m:sup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𝑖𝑗𝑘𝑙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sup>
                        </m:sSubSup>
                      </m:e>
                    </m:d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𝑢𝑇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𝑖𝑗𝑘𝑔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endParaRPr lang="ru-RU" sz="2100" i="1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𝑢𝑇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𝑖𝑗𝑘𝑔</m:t>
                        </m:r>
                      </m:sup>
                    </m:sSubSup>
                  </m:oMath>
                </a14:m>
                <a:r>
                  <a:rPr lang="en-US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выходные языки автоматов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𝑢𝑇</m:t>
                        </m:r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𝑖𝑗𝑘𝑔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описывающих акторов: </a:t>
                </a:r>
              </a:p>
              <a:p>
                <a:pPr marL="0"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𝑢𝑇</m:t>
                          </m:r>
                        </m:sub>
                        <m:sup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𝑖𝑗𝑘𝑔</m:t>
                          </m:r>
                        </m:sup>
                      </m:sSubSup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𝑢𝑇</m:t>
                          </m:r>
                        </m:sub>
                        <m:sup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𝑖𝑗𝑘𝑔</m:t>
                          </m:r>
                        </m:sup>
                      </m:sSubSup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𝑖𝑗</m:t>
                          </m:r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sup>
                      </m:sSubSup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 </m:t>
                      </m:r>
                      <m:sSubSup>
                        <m:sSubSup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m:t>𝑚</m:t>
                          </m:r>
                        </m:e>
                        <m:sub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m:t>𝑖𝑗𝑘𝑓𝑢</m:t>
                          </m:r>
                        </m:sub>
                        <m:sup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m:t>𝑖𝑗𝑘𝑙</m:t>
                          </m:r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m:t>h</m:t>
                          </m:r>
                        </m:sup>
                      </m:sSubSup>
                      <m:r>
                        <a:rPr lang="ru-RU" sz="2100" b="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m:t>,</m:t>
                      </m:r>
                    </m:oMath>
                  </m:oMathPara>
                </a14:m>
                <a:endParaRPr lang="ru-RU" sz="2100" b="0" i="0" dirty="0">
                  <a:effectLst/>
                  <a:ea typeface="Times New Roman" panose="02020603050405020304" pitchFamily="18" charset="0"/>
                  <a:cs typeface="Courier New" panose="02070309020205020404" pitchFamily="49" charset="0"/>
                </a:endParaRPr>
              </a:p>
              <a:p>
                <a:pPr marL="0"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  <m: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𝑖𝑗𝑘𝑙</m:t>
                          </m:r>
                        </m:sup>
                      </m:sSubSup>
                      <m:r>
                        <a:rPr lang="ru-RU" sz="21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 </m:t>
                      </m:r>
                      <m:sSubSup>
                        <m:sSubSupPr>
                          <m:ctrlP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  <m: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𝑖𝑗𝑘𝑙</m:t>
                          </m:r>
                        </m:sup>
                      </m:sSubSup>
                      <m:r>
                        <a:rPr lang="ru-RU" sz="21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sSubSup>
                        <m:sSubSupPr>
                          <m:ctrlP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  <m: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𝑖𝑗𝑘𝑙</m:t>
                          </m:r>
                        </m:sup>
                      </m:sSubSup>
                      <m:r>
                        <a:rPr lang="ru-RU" sz="21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  <m: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𝑖𝑗𝑘𝑙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sz="2100" dirty="0"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ru-RU" sz="2100" dirty="0">
                          <a:ea typeface="Times New Roman" panose="02020603050405020304" pitchFamily="18" charset="0"/>
                        </a:rPr>
                        <m:t>– </m:t>
                      </m:r>
                      <m:r>
                        <m:rPr>
                          <m:nor/>
                        </m:rPr>
                        <a:rPr lang="ru-RU" sz="2100" dirty="0">
                          <a:ea typeface="Times New Roman" panose="02020603050405020304" pitchFamily="18" charset="0"/>
                        </a:rPr>
                        <m:t>функция переходов автомата</m:t>
                      </m:r>
                      <m:r>
                        <m:rPr>
                          <m:nor/>
                        </m:rPr>
                        <a:rPr lang="ru-RU" sz="2100" dirty="0">
                          <a:ea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ru-RU" sz="2100" dirty="0">
                  <a:ea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  <m: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𝑖𝑗𝑘𝑙</m:t>
                          </m:r>
                        </m:sup>
                      </m:sSubSup>
                      <m:r>
                        <a:rPr lang="ru-RU" sz="21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 </m:t>
                      </m:r>
                      <m:sSubSup>
                        <m:sSubSupPr>
                          <m:ctrlP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  <m: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𝑖𝑗𝑘𝑙</m:t>
                          </m:r>
                        </m:sup>
                      </m:sSubSup>
                      <m:r>
                        <a:rPr lang="ru-RU" sz="21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sSubSup>
                        <m:sSubSupPr>
                          <m:ctrlP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  <m: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𝑖𝑗𝑘𝑙</m:t>
                          </m:r>
                        </m:sup>
                      </m:sSubSup>
                      <m:r>
                        <a:rPr lang="ru-RU" sz="21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  <m:r>
                            <a:rPr lang="ru-RU" sz="21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𝑖𝑗𝑘𝑙</m:t>
                          </m:r>
                        </m:sup>
                      </m:sSubSup>
                      <m:r>
                        <m:rPr>
                          <m:nor/>
                        </m:rPr>
                        <a:rPr lang="ru-RU" sz="2100" dirty="0">
                          <a:ea typeface="Times New Roman" panose="02020603050405020304" pitchFamily="18" charset="0"/>
                        </a:rPr>
                        <m:t> – </m:t>
                      </m:r>
                      <m:r>
                        <m:rPr>
                          <m:nor/>
                        </m:rPr>
                        <a:rPr lang="ru-RU" sz="2100" dirty="0">
                          <a:ea typeface="Times New Roman" panose="02020603050405020304" pitchFamily="18" charset="0"/>
                        </a:rPr>
                        <m:t>функция выходов автомата</m:t>
                      </m:r>
                      <m:r>
                        <m:rPr>
                          <m:nor/>
                        </m:rPr>
                        <a:rPr lang="ru-RU" sz="2100" dirty="0">
                          <a:ea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ru-RU" sz="21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3EE95574-44DE-725A-BAA8-92F214EC40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135285"/>
                <a:ext cx="8856984" cy="4525963"/>
              </a:xfrm>
              <a:blipFill>
                <a:blip r:embed="rId2"/>
                <a:stretch>
                  <a:fillRect l="-826" r="-826" b="-184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1372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433C2-2476-E25B-60C2-792DE8750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rmAutofit/>
          </a:bodyPr>
          <a:lstStyle/>
          <a:p>
            <a:r>
              <a:rPr lang="ru-RU" sz="3100" dirty="0"/>
              <a:t>Логические переходные и выходные функции агнейронов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5B71F959-51CB-AC31-8E36-2549558293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3508" y="908720"/>
                <a:ext cx="8856984" cy="4525963"/>
              </a:xfrm>
            </p:spPr>
            <p:txBody>
              <a:bodyPr>
                <a:noAutofit/>
              </a:bodyPr>
              <a:lstStyle/>
              <a:p>
                <a:pPr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Правило базы знаний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he-IL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י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актора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обеспечивает проверку истинности условий, связанных с анализом входных сообщений. Если на вход актора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поступает </a:t>
                </a:r>
                <a14:m>
                  <m:oMath xmlns:m="http://schemas.openxmlformats.org/officeDocument/2006/math"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сообщений от </a:t>
                </a:r>
                <a14:m>
                  <m:oMath xmlns:m="http://schemas.openxmlformats.org/officeDocument/2006/math"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акторов, то с целью их обработки правило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he-IL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י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должно обеспечивать вычисление логических выражений вида:    </a:t>
                </a:r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sub>
                      </m:sSub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m:t>=</m:t>
                      </m:r>
                      <m:d>
                        <m:d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sub>
                            <m:sup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sup>
                          </m:sSubSup>
                          <m:r>
                            <a:rPr lang="ru-RU" sz="2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m:t>==</m:t>
                          </m:r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𝑣𝑞</m:t>
                              </m:r>
                            </m:sub>
                            <m:sup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sup>
                          </m:sSubSup>
                        </m:e>
                      </m:d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∧</m:t>
                      </m:r>
                      <m:d>
                        <m:d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</m:ctrlPr>
                            </m:sSubSupPr>
                            <m:e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  <m:t>𝑖𝑗𝑘𝑙𝑢𝑏</m:t>
                              </m:r>
                            </m:sub>
                            <m:sup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  <m:t>𝑖𝑗𝑘𝑙</m:t>
                              </m:r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  <m:t>h</m:t>
                              </m:r>
                            </m:sup>
                          </m:sSubSup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m:t>==</m:t>
                          </m:r>
                          <m:sSubSup>
                            <m:sSubSup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𝑣𝑞</m:t>
                              </m:r>
                            </m:sub>
                            <m:sup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𝑖𝑗𝑘𝑙</m:t>
                              </m:r>
                            </m:sup>
                          </m:sSubSup>
                        </m:e>
                      </m:d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en-US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sub>
                        <m:sup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𝑖𝑗</m:t>
                          </m:r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sup>
                      </m:sSubSup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1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𝑠</m:t>
                      </m:r>
                      <m:d>
                        <m:d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sub>
                            <m:sup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sup>
                          </m:sSubSup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</m:ctrlPr>
                            </m:sSubSupPr>
                            <m:e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  <m:t>𝑖𝑗𝑘𝑙𝑢</m:t>
                              </m:r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  <m:t>𝑖𝑗𝑘𝑙</m:t>
                              </m:r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  <m:t>h</m:t>
                              </m:r>
                            </m:sup>
                          </m:sSubSup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ru-RU" sz="2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𝑖𝑗𝑘𝑙𝑢𝑏𝑠</m:t>
                              </m:r>
                            </m:sub>
                            <m:sup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𝑖𝑗𝑘𝑙</m:t>
                              </m:r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sup>
                          </m:sSubSup>
                        </m:e>
                      </m:d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==</m:t>
                      </m:r>
                      <m:r>
                        <a:rPr lang="ru-RU" sz="2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m:t>’</m:t>
                      </m:r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m:t>Истин</m:t>
                      </m:r>
                      <m:r>
                        <a:rPr lang="ru-RU" sz="2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m:t>а</m:t>
                      </m:r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m:t>′</m:t>
                      </m:r>
                    </m:oMath>
                  </m:oMathPara>
                </a14:m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sz="2100" dirty="0">
                    <a:effectLst/>
                    <a:ea typeface="Times New Roman" panose="02020603050405020304" pitchFamily="18" charset="0"/>
                  </a:rPr>
                  <a:t>для каждого из </a:t>
                </a:r>
                <a14:m>
                  <m:oMath xmlns:m="http://schemas.openxmlformats.org/officeDocument/2006/math"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</a:rPr>
                  <a:t> сообщений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𝑚</m:t>
                        </m:r>
                      </m:e>
                      <m:sub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𝑖𝑗𝑘𝑙</m:t>
                        </m:r>
                        <m:sSub>
                          <m:sSub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sub>
                        </m:sSub>
                      </m:sub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𝑖𝑗𝑘𝑙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h</m:t>
                        </m:r>
                      </m:sup>
                    </m:sSubSup>
                    <m:r>
                      <a:rPr lang="ru-RU" sz="21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rPr>
                      <m:t>.</m:t>
                    </m:r>
                  </m:oMath>
                </a14:m>
                <a:endParaRPr lang="ru-RU" sz="21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5B71F959-51CB-AC31-8E36-2549558293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3508" y="908720"/>
                <a:ext cx="8856984" cy="4525963"/>
              </a:xfrm>
              <a:blipFill>
                <a:blip r:embed="rId2"/>
                <a:stretch>
                  <a:fillRect l="-826" r="-895" b="-214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49789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08A8626-31A8-66F0-2C39-643930AADF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7504" y="764704"/>
                <a:ext cx="8928992" cy="6192688"/>
              </a:xfrm>
            </p:spPr>
            <p:txBody>
              <a:bodyPr>
                <a:normAutofit/>
              </a:bodyPr>
              <a:lstStyle/>
              <a:p>
                <a:pPr indent="0" algn="just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Продукционное правило (знание)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he-IL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י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ru-RU" sz="2100" spc="1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имеет следующий формат: </a:t>
                </a:r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he-IL" sz="2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י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〈"/>
                        <m:endChr m:val="〉"/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sub>
                          <m:sup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</m:t>
                            </m:r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</m:sup>
                        </m:sSub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sub>
                          <m:sup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</m:t>
                            </m:r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</m:sup>
                        </m:sSub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⇒</m:t>
                        </m:r>
                        <m:sSubSup>
                          <m:sSub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sub>
                          <m:sup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</m:t>
                            </m:r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</m:sup>
                        </m:sSub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sub>
                          <m:sup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</m:t>
                            </m:r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</m:sup>
                        </m:sSubSup>
                      </m:e>
                    </m:d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⋀"/>
                        <m:limLoc m:val="undOvr"/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sSup>
                          <m:s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𝑚𝑎𝑥</m:t>
                            </m:r>
                          </m:sup>
                        </m:sSup>
                      </m:sup>
                      <m:e>
                        <m:d>
                          <m:d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𝑣𝑞</m:t>
                                </m:r>
                              </m:sub>
                              <m:sup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𝑖𝑗𝑘𝑙</m:t>
                                </m:r>
                              </m:sup>
                            </m:sSubSup>
                          </m:e>
                        </m:d>
                      </m:e>
                    </m:nary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𝑣𝑞</m:t>
                        </m:r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𝑖𝑗𝑘𝑙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</m:ctrlPr>
                          </m:eqArrPr>
                          <m:e>
                            <m:r>
                              <a:rPr lang="ru-RU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’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Истин</m:t>
                            </m:r>
                            <m:sSup>
                              <m:sSupPr>
                                <m:ctrlP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ourier New" panose="02070309020205020404" pitchFamily="49" charset="0"/>
                                  </a:rPr>
                                </m:ctrlPr>
                              </m:sSupPr>
                              <m:e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ourier New" panose="02070309020205020404" pitchFamily="49" charset="0"/>
                                  </a:rPr>
                                  <m:t>а</m:t>
                                </m:r>
                              </m:e>
                              <m:sup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ourier New" panose="02070309020205020404" pitchFamily="49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ru-RU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ourier New" panose="02070309020205020404" pitchFamily="49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ourier New" panose="02070309020205020404" pitchFamily="49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ourier New" panose="02070309020205020404" pitchFamily="49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==</m:t>
                            </m:r>
                            <m:r>
                              <a:rPr lang="ru-RU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’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Истин</m:t>
                            </m:r>
                            <m:r>
                              <a:rPr lang="ru-RU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а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′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∧ </m:t>
                            </m:r>
                            <m:sSubSup>
                              <m:sSubSupPr>
                                <m:ctrlP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he-IL" sz="2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נ</m:t>
                                </m:r>
                              </m:e>
                              <m:sub>
                                <m:r>
                                  <a:rPr lang="en-US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𝑘𝑇</m:t>
                                </m:r>
                              </m:sub>
                              <m:sup>
                                <m:r>
                                  <a:rPr lang="en-US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𝑖𝑗</m:t>
                                </m:r>
                                <m:d>
                                  <m:dPr>
                                    <m:ctrlPr>
                                      <a:rPr lang="ru-RU" sz="2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he-IL" sz="2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ל</m:t>
                                    </m:r>
                                    <m:r>
                                      <a:rPr lang="ru-RU" sz="2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ru-RU" sz="2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  <m:sSubSup>
                              <m:sSubSupPr>
                                <m:ctrlP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a:rPr lang="en-US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Μ</m:t>
                                </m:r>
                              </m:sub>
                              <m:sup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𝑖𝑗</m:t>
                                </m:r>
                              </m:sup>
                            </m:sSubSup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𝑊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: </m:t>
                            </m:r>
                            <m:r>
                              <m:rPr>
                                <m:sty m:val="p"/>
                              </m:rPr>
                              <a:rPr lang="ru-RU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𝑣𝑞</m:t>
                                </m:r>
                              </m:sub>
                              <m:sup>
                                <m:r>
                                  <a:rPr lang="en-US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𝑖𝑗𝑘𝑙</m:t>
                                </m:r>
                              </m:sup>
                            </m:sSubSup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 </m:t>
                            </m:r>
                          </m:e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hlinkClick r:id="" action="ppaction://noaction"/>
                              </a:rPr>
                              <m:t>′</m:t>
                            </m:r>
                            <m:r>
                              <a:rPr lang="ru-RU" sz="21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Лож</m:t>
                            </m:r>
                            <m:sSup>
                              <m:sSupPr>
                                <m:ctrlP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ь</m:t>
                                </m:r>
                              </m:e>
                              <m:sup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ourier New" panose="02070309020205020404" pitchFamily="49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ourier New" panose="02070309020205020404" pitchFamily="49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ourier New" panose="02070309020205020404" pitchFamily="49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==</m:t>
                            </m:r>
                            <m:r>
                              <a:rPr lang="ru-RU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’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Ложь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′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∅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 </m:t>
                            </m:r>
                            <m:sSubSup>
                              <m:sSubSupPr>
                                <m:ctrlP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he-IL" sz="2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נ</m:t>
                                </m:r>
                              </m:e>
                              <m:sub>
                                <m:r>
                                  <a:rPr lang="en-US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𝑘𝑇</m:t>
                                </m:r>
                              </m:sub>
                              <m:sup>
                                <m:r>
                                  <a:rPr lang="en-US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𝑖𝑗</m:t>
                                </m:r>
                                <m:d>
                                  <m:dPr>
                                    <m:ctrlPr>
                                      <a:rPr lang="ru-RU" sz="2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he-IL" sz="2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ל</m:t>
                                    </m:r>
                                    <m:r>
                                      <a:rPr lang="ru-RU" sz="2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ru-RU" sz="2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  <m:sSubSup>
                              <m:sSubSupPr>
                                <m:ctrlP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a:rPr lang="en-US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Μ</m:t>
                                </m:r>
                              </m:sub>
                              <m:sup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𝑖𝑗</m:t>
                                </m:r>
                              </m:sup>
                            </m:sSubSup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↛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𝑊</m:t>
                            </m:r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: </m:t>
                            </m:r>
                            <m:r>
                              <m:rPr>
                                <m:sty m:val="p"/>
                              </m:rPr>
                              <a:rPr lang="ru-RU" sz="2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ru-RU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𝑣𝑞</m:t>
                                </m:r>
                              </m:sub>
                              <m:sup>
                                <m:r>
                                  <a:rPr lang="en-US" sz="2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𝑖𝑗𝑘𝑙</m:t>
                                </m:r>
                              </m:sup>
                            </m:sSubSup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ru-RU" sz="210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eqArr>
                      </m:e>
                    </m:d>
                  </m:oMath>
                </a14:m>
                <a:r>
                  <a:rPr lang="ru-RU" sz="2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ru-RU" sz="2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08A8626-31A8-66F0-2C39-643930AADF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764704"/>
                <a:ext cx="8928992" cy="619268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985CB2C-4AD4-85AA-9EA0-9ABFF8D58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720080"/>
          </a:xfrm>
        </p:spPr>
        <p:txBody>
          <a:bodyPr>
            <a:normAutofit/>
          </a:bodyPr>
          <a:lstStyle/>
          <a:p>
            <a:r>
              <a:rPr lang="ru-RU" sz="3100" dirty="0"/>
              <a:t>Знания агнейронов – продукционные правила</a:t>
            </a:r>
          </a:p>
        </p:txBody>
      </p:sp>
    </p:spTree>
    <p:extLst>
      <p:ext uri="{BB962C8B-B14F-4D97-AF65-F5344CB8AC3E}">
        <p14:creationId xmlns:p14="http://schemas.microsoft.com/office/powerpoint/2010/main" val="6585781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7ED3CBC9-251E-D878-6283-501E069B9E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916832"/>
                <a:ext cx="9144000" cy="4525963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lnSpc>
                    <a:spcPct val="1500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sz="21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b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sub>
                      <m:sup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bSup>
                    <m:r>
                      <a:rPr lang="ru-RU" sz="21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ru-RU" sz="2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  <m:r>
                              <a:rPr lang="en-US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𝑣𝑐</m:t>
                            </m:r>
                          </m:sub>
                          <m:sup>
                            <m:r>
                              <a:rPr lang="ru-RU" sz="2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𝑖𝑗𝑘𝑙</m:t>
                            </m:r>
                          </m:sup>
                        </m:sSubSup>
                      </m:e>
                    </m:d>
                  </m:oMath>
                </a14:m>
                <a:r>
                  <a:rPr lang="ru-RU" sz="2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ru-RU" sz="2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h</m:t>
                          </m:r>
                          <m:r>
                            <a:rPr lang="en-US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𝑣𝑐</m:t>
                          </m:r>
                        </m:sub>
                        <m:sup>
                          <m:r>
                            <a:rPr lang="ru-RU" sz="2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𝑖𝑗𝑘𝑙</m:t>
                          </m:r>
                        </m:sup>
                      </m:sSubSup>
                      <m:r>
                        <a:rPr lang="ru-RU" sz="2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ru-RU" sz="21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ourier New" panose="02070309020205020404" pitchFamily="49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ourier New" panose="02070309020205020404" pitchFamily="49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ourier New" panose="02070309020205020404" pitchFamily="49" charset="0"/>
                                    </a:rPr>
                                    <m:t>𝑖𝑗𝑘𝑙</m:t>
                                  </m:r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ourier New" panose="02070309020205020404" pitchFamily="49" charset="0"/>
                                    </a:rPr>
                                    <m:t>h</m:t>
                                  </m:r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ourier New" panose="02070309020205020404" pitchFamily="49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ourier New" panose="02070309020205020404" pitchFamily="49" charset="0"/>
                                    </a:rPr>
                                    <m:t>𝑖𝑗𝑘𝑙</m:t>
                                  </m:r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ourier New" panose="02070309020205020404" pitchFamily="49" charset="0"/>
                                    </a:rPr>
                                    <m:t>𝑧</m:t>
                                  </m:r>
                                </m:sup>
                              </m:sSubSup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𝑖𝑗</m:t>
                                  </m:r>
                                  <m:r>
                                    <a:rPr lang="en-US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1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𝑧𝑐</m:t>
                                      </m:r>
                                    </m:sub>
                                    <m:sup>
                                      <m: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𝑖𝑗</m:t>
                                      </m:r>
                                      <m:r>
                                        <a:rPr lang="en-US" sz="21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𝑙</m:t>
                                      </m:r>
                                    </m:sup>
                                  </m:sSubSup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ourier New" panose="02070309020205020404" pitchFamily="49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ourier New" panose="02070309020205020404" pitchFamily="49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ourier New" panose="02070309020205020404" pitchFamily="49" charset="0"/>
                                        </a:rPr>
                                        <m:t>𝑖𝑗𝑘𝑙</m:t>
                                      </m:r>
                                      <m: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ourier New" panose="02070309020205020404" pitchFamily="49" charset="0"/>
                                        </a:rPr>
                                        <m:t>h</m:t>
                                      </m:r>
                                      <m: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ourier New" panose="02070309020205020404" pitchFamily="49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en-US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ourier New" panose="02070309020205020404" pitchFamily="49" charset="0"/>
                                        </a:rPr>
                                        <m:t>𝑖𝑗𝑘𝑙</m:t>
                                      </m:r>
                                      <m: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ourier New" panose="02070309020205020404" pitchFamily="49" charset="0"/>
                                        </a:rPr>
                                        <m:t>𝑧</m:t>
                                      </m:r>
                                    </m:sup>
                                  </m:sSubSup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ourier New" panose="02070309020205020404" pitchFamily="49" charset="0"/>
                                    </a:rPr>
                                    <m:t>,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ru-RU" sz="2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Δ</m:t>
                                  </m:r>
                                  <m:sSubSup>
                                    <m:sSubSupPr>
                                      <m:ctrlP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𝑖𝑗𝑘𝑙</m:t>
                                      </m:r>
                                      <m: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h</m:t>
                                      </m:r>
                                      <m: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𝑐𝑠</m:t>
                                      </m:r>
                                    </m:sub>
                                    <m:sup>
                                      <m:r>
                                        <a:rPr lang="en-US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𝑖𝑗𝑘𝑙</m:t>
                                      </m:r>
                                      <m: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==</m:t>
                              </m:r>
                              <m:r>
                                <a:rPr lang="ru-RU" sz="2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  <m:t>’</m:t>
                              </m:r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  <m:t>Истин</m:t>
                              </m:r>
                              <m:r>
                                <a:rPr lang="ru-RU" sz="2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  <m:t>а</m:t>
                              </m:r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  <m:t>′</m:t>
                              </m:r>
                            </m:e>
                            <m:e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∅</m:t>
                              </m:r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he-IL" sz="2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נ</m:t>
                                  </m:r>
                                </m:e>
                                <m:sub>
                                  <m:r>
                                    <a:rPr lang="en-US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𝑘𝑇</m:t>
                                  </m:r>
                                </m:sub>
                                <m:sup>
                                  <m:r>
                                    <a:rPr lang="en-US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𝑖𝑗</m:t>
                                  </m:r>
                                  <m:d>
                                    <m:dPr>
                                      <m:ctrlP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he-IL" sz="2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ל</m:t>
                                      </m:r>
                                      <m:r>
                                        <a:rPr lang="ru-RU" sz="2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ru-RU" sz="2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  <m:sSubSup>
                                <m:sSubSupPr>
                                  <m:ctrlP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  </m:t>
                                  </m:r>
                                  <m:r>
                                    <a:rPr lang="en-US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Μ</m:t>
                                  </m:r>
                                </m:sub>
                                <m:sup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𝑖𝑗</m:t>
                                  </m:r>
                                </m:sup>
                              </m:sSubSup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↛</m:t>
                              </m:r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𝑊</m:t>
                              </m:r>
                              <m:r>
                                <a:rPr lang="ru-RU" sz="2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: </m:t>
                              </m:r>
                              <m:r>
                                <m:rPr>
                                  <m:sty m:val="p"/>
                                </m:rPr>
                                <a:rPr lang="ru-RU" sz="2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𝑖𝑗𝑘𝑙</m:t>
                                  </m:r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𝑐𝑠</m:t>
                                  </m:r>
                                </m:sub>
                                <m:sup>
                                  <m:r>
                                    <a:rPr lang="en-US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𝑖𝑗𝑘𝑙</m:t>
                                  </m:r>
                                  <m:r>
                                    <a:rPr lang="ru-RU" sz="21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sup>
                              </m:sSubSup>
                            </m:e>
                          </m:eqArr>
                        </m:e>
                      </m:d>
                    </m:oMath>
                  </m:oMathPara>
                </a14:m>
                <a:endParaRPr lang="ru-RU" sz="2100" dirty="0"/>
              </a:p>
              <a:p>
                <a:pPr marL="0" indent="0">
                  <a:buNone/>
                </a:pPr>
                <a:endParaRPr lang="ru-RU" sz="21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7ED3CBC9-251E-D878-6283-501E069B9E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916832"/>
                <a:ext cx="9144000" cy="45259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4B65B63-8F80-ABE9-8215-62855F7D2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20080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Знания агнейронов – продукционные правила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3472316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rmAutofit/>
          </a:bodyPr>
          <a:lstStyle/>
          <a:p>
            <a:r>
              <a:rPr lang="ru-RU" sz="3300" dirty="0"/>
              <a:t>Что такое «проблема в экологической </a:t>
            </a:r>
            <a:br>
              <a:rPr lang="ru-RU" sz="3300" dirty="0"/>
            </a:br>
            <a:r>
              <a:rPr lang="ru-RU" sz="3300" dirty="0"/>
              <a:t>нише человека»?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420888"/>
            <a:ext cx="8229600" cy="54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700" dirty="0"/>
              <a:t>Проблема, стоящая перед человеком, – осознанная необходимость изменения состояния системы «человек – среда»</a:t>
            </a:r>
          </a:p>
          <a:p>
            <a:pPr marL="0" indent="0" algn="ctr">
              <a:buNone/>
            </a:pPr>
            <a:endParaRPr lang="ru-RU" sz="3700" dirty="0"/>
          </a:p>
          <a:p>
            <a:pPr marL="0" indent="0" algn="ctr">
              <a:buNone/>
            </a:pPr>
            <a:r>
              <a:rPr lang="ru-RU" sz="3700" dirty="0"/>
              <a:t> </a:t>
            </a:r>
          </a:p>
          <a:p>
            <a:endParaRPr lang="ru-RU" sz="3700" dirty="0"/>
          </a:p>
        </p:txBody>
      </p:sp>
    </p:spTree>
    <p:extLst>
      <p:ext uri="{BB962C8B-B14F-4D97-AF65-F5344CB8AC3E}">
        <p14:creationId xmlns:p14="http://schemas.microsoft.com/office/powerpoint/2010/main" val="30510035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300" dirty="0"/>
              <a:t>Интеллектуальный агент как машина построения логических функций управления поведением</a:t>
            </a:r>
          </a:p>
        </p:txBody>
      </p:sp>
      <p:pic>
        <p:nvPicPr>
          <p:cNvPr id="4" name="Рисунок 3" descr="D:\IIPRU\2013\Thesis\Zashiks_1_\Pics_\Жипеги_\Семантизация и десемантизация символов_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829" y="1402734"/>
            <a:ext cx="7511603" cy="533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87852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27384"/>
            <a:ext cx="8928992" cy="1143000"/>
          </a:xfrm>
        </p:spPr>
        <p:txBody>
          <a:bodyPr>
            <a:normAutofit/>
          </a:bodyPr>
          <a:lstStyle/>
          <a:p>
            <a:r>
              <a:rPr lang="ru-RU" sz="2700" dirty="0">
                <a:latin typeface="+mn-lt"/>
                <a:cs typeface="Times New Roman" pitchFamily="18" charset="0"/>
              </a:rPr>
              <a:t>Функциональная репрезентация мультиагентного факта в нейрокогнитивной архитектуре интеллектуального агента</a:t>
            </a:r>
          </a:p>
        </p:txBody>
      </p:sp>
      <p:pic>
        <p:nvPicPr>
          <p:cNvPr id="1026" name="Picture 2" descr="D:\IIPRU\Articles\2017_\TheBook_II_Intellectics_or_How_To_Build_Artificial_Intelligence_\Simple_contracts_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700808"/>
            <a:ext cx="5852988" cy="47132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30787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latin typeface="+mn-lt"/>
                <a:cs typeface="Times New Roman" pitchFamily="18" charset="0"/>
              </a:rPr>
              <a:t>Схема мультиагентной нейрокогнитивной «сборки» функциональной репрезентации предикативной группы</a:t>
            </a:r>
          </a:p>
        </p:txBody>
      </p:sp>
      <p:pic>
        <p:nvPicPr>
          <p:cNvPr id="2050" name="Picture 2" descr="D:\IIPRU\Articles\2017_\TheBook_II_Intellectics_or_How_To_Build_Artificial_Intelligence_\TheBook_Simple_sentence_structure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0627" y="1268760"/>
            <a:ext cx="5629685" cy="5436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22022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ru-RU" sz="2700" dirty="0">
                <a:latin typeface="+mn-lt"/>
                <a:cs typeface="Times New Roman" pitchFamily="18" charset="0"/>
              </a:rPr>
              <a:t>Мультиагентная нейрокогнитивная модель семантики простого предложения</a:t>
            </a:r>
          </a:p>
        </p:txBody>
      </p:sp>
      <p:pic>
        <p:nvPicPr>
          <p:cNvPr id="3074" name="Picture 2" descr="D:\IIPRU\Articles\2017_\TheBook_II_Intellectics_or_How_To_Build_Artificial_Intelligence_\TheBook_Simple_Developed_sentence_structure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377" y="1196752"/>
            <a:ext cx="8041063" cy="5463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06042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700" dirty="0">
                <a:latin typeface="+mn-lt"/>
                <a:cs typeface="Times New Roman" pitchFamily="18" charset="0"/>
              </a:rPr>
              <a:t>Схема «сборки» МА-модели причинно-следственной зависимости</a:t>
            </a:r>
          </a:p>
        </p:txBody>
      </p:sp>
      <p:pic>
        <p:nvPicPr>
          <p:cNvPr id="6146" name="Picture 2" descr="D:\IIPRU\Articles\2015_\Известия_КБНЦ_РАН_Синтез_понимания_ситуации_\Рисунки_2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914" y="2132856"/>
            <a:ext cx="8825582" cy="34635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35142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dirty="0">
                <a:latin typeface="+mn-lt"/>
                <a:cs typeface="Times New Roman" pitchFamily="18" charset="0"/>
              </a:rPr>
              <a:t>Схема «сборки» события в «корковой части» зрительного анализатора</a:t>
            </a:r>
            <a:endParaRPr lang="ru-RU" sz="3100" dirty="0">
              <a:latin typeface="+mn-lt"/>
            </a:endParaRPr>
          </a:p>
        </p:txBody>
      </p:sp>
      <p:pic>
        <p:nvPicPr>
          <p:cNvPr id="5122" name="Picture 2" descr="D:\IIPRU\Articles\2015_\Известия_КБНЦ_РАН_Синтез_понимания_ситуации_\Рисунки_1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628800"/>
            <a:ext cx="8895490" cy="47543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8320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300" dirty="0"/>
              <a:t>Какими должны быть агенты ОИИ? Рекурсивность, нейроподобие, когнитивность, кооперативность, обучаемость, коллективная аппроксимация функций</a:t>
            </a:r>
          </a:p>
        </p:txBody>
      </p:sp>
      <p:pic>
        <p:nvPicPr>
          <p:cNvPr id="5" name="Picture 2" descr="D:\IIPRU\2015_\Grants_\RFBR_\Reports_\Figures_\Новая папка_\Безымянный-4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895434"/>
            <a:ext cx="7322220" cy="4989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99062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274636"/>
            <a:ext cx="4464496" cy="6034683"/>
          </a:xfrm>
        </p:spPr>
        <p:txBody>
          <a:bodyPr>
            <a:noAutofit/>
          </a:bodyPr>
          <a:lstStyle/>
          <a:p>
            <a:r>
              <a:rPr lang="ru-RU" sz="3300" dirty="0"/>
              <a:t>Вычислительная абстракция процесса принятия решений системой ОИИ –параллельный алгоритм автономного выбора самосинтезирующегося субоптимального пути в концептуальном редуцированном динамическом дереве принятия решений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449" y="0"/>
            <a:ext cx="4968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64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Проблемы размерности и сложности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Нейрокогнитивный подход позволяет моделировать понятия (концепты) как элементы структурной редукции задач синтеза поведения </a:t>
            </a:r>
          </a:p>
          <a:p>
            <a:r>
              <a:rPr lang="ru-RU" dirty="0"/>
              <a:t>Применение массово-параллельных мультиагентных нейрокогнитивных алгоритмов позволяет для значительного количества </a:t>
            </a:r>
            <a:r>
              <a:rPr lang="en-US" dirty="0"/>
              <a:t>AI-</a:t>
            </a:r>
            <a:r>
              <a:rPr lang="ru-RU" dirty="0"/>
              <a:t>полных задач перейти к линейным алгоритмам  </a:t>
            </a:r>
          </a:p>
        </p:txBody>
      </p:sp>
    </p:spTree>
    <p:extLst>
      <p:ext uri="{BB962C8B-B14F-4D97-AF65-F5344CB8AC3E}">
        <p14:creationId xmlns:p14="http://schemas.microsoft.com/office/powerpoint/2010/main" val="19501095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687212"/>
          </a:xfrm>
        </p:spPr>
        <p:txBody>
          <a:bodyPr>
            <a:normAutofit/>
          </a:bodyPr>
          <a:lstStyle/>
          <a:p>
            <a:r>
              <a:rPr lang="ru-RU" sz="3300" dirty="0"/>
              <a:t>Материал в работе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59766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100" dirty="0"/>
          </a:p>
          <a:p>
            <a:pPr marL="0" indent="0" algn="just">
              <a:buNone/>
            </a:pPr>
            <a:r>
              <a:rPr lang="ru-RU" sz="2100" i="1" dirty="0"/>
              <a:t>Редуцированное концептуальное дерево принятия решений – </a:t>
            </a:r>
            <a:r>
              <a:rPr lang="ru-RU" sz="2100" dirty="0"/>
              <a:t>ДДПР, вершины которого описываются </a:t>
            </a:r>
            <a:r>
              <a:rPr lang="ru-RU" sz="2100" dirty="0" err="1"/>
              <a:t>мультиагентными</a:t>
            </a:r>
            <a:r>
              <a:rPr lang="ru-RU" sz="2100" dirty="0"/>
              <a:t> предикатами, построенными на основе функциональной репрезентации концептов мультиагентной нейрокогнитивной архитектурой.  </a:t>
            </a:r>
          </a:p>
          <a:p>
            <a:pPr marL="0" indent="0" algn="just">
              <a:buNone/>
            </a:pPr>
            <a:endParaRPr lang="ru-RU" sz="2100" dirty="0"/>
          </a:p>
          <a:p>
            <a:pPr marL="0" indent="0" algn="just">
              <a:buNone/>
            </a:pPr>
            <a:r>
              <a:rPr lang="ru-RU" sz="2100" i="1" dirty="0"/>
              <a:t>Теорема</a:t>
            </a:r>
            <a:r>
              <a:rPr lang="ru-RU" sz="2100" dirty="0"/>
              <a:t> 1: Реальное динамическое дерево принятия решений можно заменить на редуцированное концептуальное динамическое дерево принятия решений без потери точности решения задачи синтеза поведения интеллектуального агента, </a:t>
            </a:r>
            <a:r>
              <a:rPr lang="ru-RU" sz="2100" dirty="0" err="1"/>
              <a:t>субоптимального</a:t>
            </a:r>
            <a:r>
              <a:rPr lang="ru-RU" sz="2100" dirty="0"/>
              <a:t> по критерию максимизации целевой функции. </a:t>
            </a:r>
          </a:p>
          <a:p>
            <a:pPr marL="0" indent="0" algn="just">
              <a:buNone/>
            </a:pPr>
            <a:endParaRPr lang="ru-RU" sz="2100" dirty="0"/>
          </a:p>
          <a:p>
            <a:pPr marL="0" indent="0" algn="just">
              <a:buNone/>
            </a:pPr>
            <a:r>
              <a:rPr lang="ru-RU" sz="2100" i="1" dirty="0"/>
              <a:t>Теорема</a:t>
            </a:r>
            <a:r>
              <a:rPr lang="ru-RU" sz="2100" dirty="0"/>
              <a:t> 2: Любая проблема, решаемая человеком, сводима к задаче синтеза пути в редуцированном концептуальном динамическом дереве принятия решений. </a:t>
            </a:r>
          </a:p>
          <a:p>
            <a:pPr marL="0" indent="0" algn="just">
              <a:buNone/>
            </a:pPr>
            <a:endParaRPr lang="ru-RU" sz="2100" i="1" dirty="0"/>
          </a:p>
          <a:p>
            <a:pPr marL="0" indent="0" algn="just">
              <a:buNone/>
            </a:pPr>
            <a:r>
              <a:rPr lang="ru-RU" sz="2100" i="1" dirty="0"/>
              <a:t>Теорема</a:t>
            </a:r>
            <a:r>
              <a:rPr lang="ru-RU" sz="2100" dirty="0"/>
              <a:t> 3: Интеллект – это системное свойство, не зависящее от типа функционального субстрата (многоклеточная система, или аппаратно-программный комплекс). </a:t>
            </a:r>
          </a:p>
          <a:p>
            <a:pPr marL="0" indent="0" algn="just">
              <a:buNone/>
            </a:pPr>
            <a:endParaRPr lang="ru-RU" sz="2100" dirty="0"/>
          </a:p>
          <a:p>
            <a:pPr marL="0" indent="0" algn="just">
              <a:buNone/>
            </a:pPr>
            <a:endParaRPr lang="ru-RU" sz="2100" dirty="0"/>
          </a:p>
          <a:p>
            <a:pPr marL="0" indent="0" algn="ctr">
              <a:buNone/>
            </a:pPr>
            <a:r>
              <a:rPr lang="ru-RU" sz="2100" dirty="0"/>
              <a:t> </a:t>
            </a:r>
          </a:p>
          <a:p>
            <a:pPr marL="0" indent="0" algn="ctr">
              <a:buNone/>
            </a:pP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33123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rmAutofit/>
          </a:bodyPr>
          <a:lstStyle/>
          <a:p>
            <a:r>
              <a:rPr lang="ru-RU" sz="3300" dirty="0"/>
              <a:t>«Самостоятельность» - свойство автодетерминированной системы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33" y="1196752"/>
            <a:ext cx="5620534" cy="56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154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34432" y="476672"/>
            <a:ext cx="8880676" cy="5164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75" dirty="0"/>
              <a:t>Автономная интегрированная система «умного-поля»: мобильные роботы и сенсорные системы</a:t>
            </a:r>
            <a:endParaRPr lang="en-US" sz="2475" dirty="0"/>
          </a:p>
        </p:txBody>
      </p:sp>
      <p:pic>
        <p:nvPicPr>
          <p:cNvPr id="4" name="Рисунок 3" descr="D:\KBSC_\2021_\Pydrozdili_\ICBTS_Keldysh_\04-04-2021_15-15-26\image-04-04-21-03-16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4" y="1741034"/>
            <a:ext cx="1853089" cy="4090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27" y="1571830"/>
            <a:ext cx="6643381" cy="442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279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7682"/>
            <a:ext cx="9144000" cy="862386"/>
          </a:xfrm>
        </p:spPr>
        <p:txBody>
          <a:bodyPr>
            <a:noAutofit/>
          </a:bodyPr>
          <a:lstStyle/>
          <a:p>
            <a:r>
              <a:rPr lang="ru-RU" sz="2300" dirty="0">
                <a:cs typeface="Times New Roman" pitchFamily="18" charset="0"/>
              </a:rPr>
              <a:t>Принципиальные отличия и потенциальные преимущества систем ОИИ на основе мультиагентных нейрокогнитивных архитектур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512" y="864096"/>
            <a:ext cx="9144000" cy="60932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100" dirty="0">
                <a:latin typeface="+mj-lt"/>
                <a:cs typeface="Times New Roman" pitchFamily="18" charset="0"/>
              </a:rPr>
              <a:t>Архитектурное и алгоритмическое соответствие системам интеллектуальной обработки информации головного мозга (гипотетически)</a:t>
            </a:r>
          </a:p>
          <a:p>
            <a:pPr>
              <a:buNone/>
            </a:pPr>
            <a:r>
              <a:rPr lang="ru-RU" sz="2100" dirty="0">
                <a:latin typeface="+mj-lt"/>
                <a:cs typeface="Times New Roman" pitchFamily="18" charset="0"/>
              </a:rPr>
              <a:t>Автоматическое построение категорий и онтологий</a:t>
            </a:r>
          </a:p>
          <a:p>
            <a:pPr>
              <a:buNone/>
            </a:pPr>
            <a:r>
              <a:rPr lang="ru-RU" sz="2100" dirty="0">
                <a:latin typeface="+mj-lt"/>
                <a:cs typeface="Times New Roman" pitchFamily="18" charset="0"/>
              </a:rPr>
              <a:t>Возможность построения моделей понимания на основе семантической совместимости с человеком </a:t>
            </a:r>
          </a:p>
          <a:p>
            <a:pPr>
              <a:buNone/>
            </a:pPr>
            <a:r>
              <a:rPr lang="ru-RU" sz="2100" dirty="0">
                <a:latin typeface="+mj-lt"/>
                <a:cs typeface="Times New Roman" pitchFamily="18" charset="0"/>
              </a:rPr>
              <a:t>Автономное самообучение на основе общения и экспериментов</a:t>
            </a:r>
          </a:p>
          <a:p>
            <a:pPr>
              <a:buNone/>
            </a:pPr>
            <a:r>
              <a:rPr lang="ru-RU" sz="2100" dirty="0">
                <a:latin typeface="+mj-lt"/>
                <a:cs typeface="Times New Roman" pitchFamily="18" charset="0"/>
              </a:rPr>
              <a:t>Достижение любой конструктивно допустимой точности управления</a:t>
            </a:r>
          </a:p>
          <a:p>
            <a:pPr>
              <a:buNone/>
            </a:pPr>
            <a:r>
              <a:rPr lang="ru-RU" sz="2100" dirty="0">
                <a:latin typeface="+mj-lt"/>
                <a:cs typeface="Times New Roman" pitchFamily="18" charset="0"/>
              </a:rPr>
              <a:t>Решение задачи постановки миссий на основе диалогового интерфейса и системы мотивации</a:t>
            </a:r>
          </a:p>
          <a:p>
            <a:pPr>
              <a:buNone/>
            </a:pPr>
            <a:r>
              <a:rPr lang="ru-RU" sz="2100" dirty="0">
                <a:latin typeface="+mj-lt"/>
                <a:cs typeface="Times New Roman" pitchFamily="18" charset="0"/>
              </a:rPr>
              <a:t>«Естественные» распределенность, децентрализованность, массовый параллелизм, модульность, </a:t>
            </a:r>
            <a:r>
              <a:rPr lang="ru-RU" sz="2100" dirty="0" err="1">
                <a:latin typeface="+mj-lt"/>
                <a:cs typeface="Times New Roman" pitchFamily="18" charset="0"/>
              </a:rPr>
              <a:t>многомодальность</a:t>
            </a:r>
            <a:r>
              <a:rPr lang="ru-RU" sz="2100" dirty="0">
                <a:latin typeface="+mj-lt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ru-RU" sz="2100" dirty="0">
                <a:latin typeface="+mj-lt"/>
                <a:cs typeface="Times New Roman" pitchFamily="18" charset="0"/>
              </a:rPr>
              <a:t>Надежность, робастность и устойчивость за счет компенсации растущими нейронами и связями   </a:t>
            </a:r>
          </a:p>
          <a:p>
            <a:pPr>
              <a:buNone/>
            </a:pPr>
            <a:r>
              <a:rPr lang="ru-RU" sz="2100" dirty="0">
                <a:latin typeface="+mj-lt"/>
                <a:cs typeface="Times New Roman" pitchFamily="18" charset="0"/>
              </a:rPr>
              <a:t>Единый подход к решению любых задач ситуативного анализа и синтеза интеллектуальных решений, распознавания и управления на основе универсального быстрого дискретного аппроксиматора функций в многомерном пространстве    </a:t>
            </a:r>
          </a:p>
          <a:p>
            <a:pPr>
              <a:buNone/>
            </a:pPr>
            <a:r>
              <a:rPr lang="ru-RU" sz="2100" dirty="0">
                <a:latin typeface="+mj-lt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ru-RU" sz="2100" dirty="0">
              <a:latin typeface="+mj-lt"/>
              <a:cs typeface="Times New Roman" pitchFamily="18" charset="0"/>
            </a:endParaRPr>
          </a:p>
          <a:p>
            <a:pPr>
              <a:buNone/>
            </a:pPr>
            <a:endParaRPr lang="ru-RU" sz="2100" dirty="0">
              <a:latin typeface="+mj-lt"/>
              <a:cs typeface="Times New Roman" pitchFamily="18" charset="0"/>
            </a:endParaRPr>
          </a:p>
          <a:p>
            <a:pPr>
              <a:buNone/>
            </a:pPr>
            <a:r>
              <a:rPr lang="ru-RU" sz="2100" dirty="0">
                <a:latin typeface="+mj-lt"/>
                <a:cs typeface="Times New Roman" pitchFamily="18" charset="0"/>
              </a:rPr>
              <a:t>  </a:t>
            </a:r>
          </a:p>
          <a:p>
            <a:pPr>
              <a:buNone/>
            </a:pPr>
            <a:endParaRPr lang="ru-RU" sz="21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8190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3700" b="1" dirty="0">
                <a:solidFill>
                  <a:srgbClr val="FF0000"/>
                </a:solidFill>
              </a:rPr>
              <a:t>Спасибо за внимание!</a:t>
            </a:r>
          </a:p>
        </p:txBody>
      </p:sp>
      <p:sp>
        <p:nvSpPr>
          <p:cNvPr id="747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/>
              <a:t>Нагоев Залимхан Вячеславович</a:t>
            </a:r>
          </a:p>
          <a:p>
            <a:pPr eaLnBrk="1" hangingPunct="1"/>
            <a:r>
              <a:rPr lang="ru-RU" sz="2400" dirty="0"/>
              <a:t>ФНЦ КБНЦ РАН</a:t>
            </a:r>
          </a:p>
          <a:p>
            <a:pPr eaLnBrk="1" hangingPunct="1"/>
            <a:r>
              <a:rPr lang="en-US" sz="2400" dirty="0">
                <a:hlinkClick r:id="rId2"/>
              </a:rPr>
              <a:t>zaliman@mail.ru</a:t>
            </a:r>
            <a:endParaRPr lang="en-US" sz="2400" dirty="0"/>
          </a:p>
          <a:p>
            <a:pPr eaLnBrk="1" hangingPunct="1"/>
            <a:r>
              <a:rPr lang="en-US" sz="2400" dirty="0"/>
              <a:t>8</a:t>
            </a:r>
            <a:r>
              <a:rPr lang="ru-RU" sz="2400" dirty="0"/>
              <a:t>-928-081-60-26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16CE8-0F7C-FE10-F231-16FC34C83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3100" dirty="0"/>
              <a:t>Реальное динамическое дерево принятия решений – автономный синтез состояний системы «агент – среда»</a:t>
            </a:r>
            <a:br>
              <a:rPr lang="ru-RU" sz="3100" dirty="0"/>
            </a:br>
            <a:br>
              <a:rPr lang="ru-RU" sz="3100" dirty="0"/>
            </a:br>
            <a:endParaRPr lang="ru-RU" sz="31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99D35F-9A91-DE67-C9A9-60F07828D4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83" y="1844824"/>
            <a:ext cx="8880917" cy="4250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650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300" dirty="0"/>
              <a:t>Вычислительная абстракция понятия «проблема»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700" dirty="0"/>
              <a:t>Состояние устройства управления системой, определяющее необходимость изменения ее текущего состояния на некоторое будущее состояние, детерминированную задачей максимизации целевой функции системы  </a:t>
            </a:r>
          </a:p>
          <a:p>
            <a:endParaRPr lang="ru-RU" sz="3700" dirty="0"/>
          </a:p>
        </p:txBody>
      </p:sp>
    </p:spTree>
    <p:extLst>
      <p:ext uri="{BB962C8B-B14F-4D97-AF65-F5344CB8AC3E}">
        <p14:creationId xmlns:p14="http://schemas.microsoft.com/office/powerpoint/2010/main" val="2531699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92696"/>
          </a:xfrm>
        </p:spPr>
        <p:txBody>
          <a:bodyPr>
            <a:noAutofit/>
          </a:bodyPr>
          <a:lstStyle/>
          <a:p>
            <a:r>
              <a:rPr lang="ru-RU" sz="2700" dirty="0"/>
              <a:t>Экологическая ниша человека – реальная среда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00201"/>
            <a:ext cx="8352928" cy="45259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3700" dirty="0"/>
              <a:t>Активная</a:t>
            </a:r>
          </a:p>
          <a:p>
            <a:pPr marL="0" indent="0" algn="ctr">
              <a:buNone/>
            </a:pPr>
            <a:r>
              <a:rPr lang="ru-RU" sz="3700" dirty="0"/>
              <a:t>Социальная</a:t>
            </a:r>
          </a:p>
          <a:p>
            <a:pPr marL="0" indent="0" algn="ctr">
              <a:buNone/>
            </a:pPr>
            <a:r>
              <a:rPr lang="ru-RU" sz="3700" dirty="0"/>
              <a:t>Динамическая</a:t>
            </a:r>
          </a:p>
          <a:p>
            <a:pPr marL="0" indent="0" algn="ctr">
              <a:buNone/>
            </a:pPr>
            <a:r>
              <a:rPr lang="ru-RU" sz="3700" dirty="0"/>
              <a:t>Эпизодическая</a:t>
            </a:r>
          </a:p>
          <a:p>
            <a:pPr marL="0" indent="0" algn="ctr">
              <a:buNone/>
            </a:pPr>
            <a:r>
              <a:rPr lang="ru-RU" sz="3700" dirty="0"/>
              <a:t>Стохастическая </a:t>
            </a:r>
          </a:p>
          <a:p>
            <a:pPr marL="0" indent="0" algn="ctr">
              <a:buNone/>
            </a:pPr>
            <a:r>
              <a:rPr lang="ru-RU" sz="3700" dirty="0"/>
              <a:t>Неопределенная</a:t>
            </a:r>
          </a:p>
          <a:p>
            <a:pPr marL="0" indent="0" algn="ctr">
              <a:buNone/>
            </a:pPr>
            <a:r>
              <a:rPr lang="ru-RU" sz="3700" dirty="0"/>
              <a:t>С дефицитом энергии</a:t>
            </a:r>
          </a:p>
          <a:p>
            <a:pPr marL="0" indent="0" algn="ctr">
              <a:buNone/>
            </a:pPr>
            <a:r>
              <a:rPr lang="ru-RU" sz="3700" dirty="0"/>
              <a:t>Неструктурированная</a:t>
            </a:r>
          </a:p>
          <a:p>
            <a:pPr marL="0" indent="0" algn="ctr">
              <a:buNone/>
            </a:pPr>
            <a:r>
              <a:rPr lang="ru-RU" sz="3700" dirty="0"/>
              <a:t>Физически корректная</a:t>
            </a:r>
          </a:p>
          <a:p>
            <a:pPr marL="0" indent="0" algn="ctr">
              <a:buNone/>
            </a:pPr>
            <a:r>
              <a:rPr lang="ru-RU" sz="3700" dirty="0"/>
              <a:t>Частично наблюдаемая</a:t>
            </a:r>
          </a:p>
          <a:p>
            <a:pPr marL="0" indent="0" algn="ctr">
              <a:buNone/>
            </a:pPr>
            <a:endParaRPr lang="ru-RU" sz="3700" dirty="0"/>
          </a:p>
          <a:p>
            <a:pPr marL="0" indent="0" algn="ctr">
              <a:buNone/>
            </a:pPr>
            <a:endParaRPr lang="ru-RU" sz="3700" dirty="0"/>
          </a:p>
          <a:p>
            <a:pPr marL="0" indent="0" algn="ctr">
              <a:buNone/>
            </a:pPr>
            <a:endParaRPr lang="ru-RU" sz="3700" dirty="0"/>
          </a:p>
          <a:p>
            <a:pPr marL="0" indent="0" algn="ctr">
              <a:buNone/>
            </a:pPr>
            <a:endParaRPr lang="ru-RU" sz="3700" dirty="0"/>
          </a:p>
          <a:p>
            <a:pPr marL="0" indent="0" algn="ctr">
              <a:buNone/>
            </a:pPr>
            <a:endParaRPr lang="ru-RU" sz="3700" dirty="0"/>
          </a:p>
          <a:p>
            <a:pPr marL="0" indent="0" algn="ctr">
              <a:buNone/>
            </a:pPr>
            <a:endParaRPr lang="ru-RU" sz="3700" dirty="0"/>
          </a:p>
          <a:p>
            <a:pPr marL="0" indent="0" algn="ctr">
              <a:buNone/>
            </a:pPr>
            <a:endParaRPr lang="ru-RU" sz="3700" dirty="0"/>
          </a:p>
          <a:p>
            <a:pPr marL="0" indent="0" algn="ctr">
              <a:buNone/>
            </a:pPr>
            <a:endParaRPr lang="ru-RU" sz="3700" dirty="0"/>
          </a:p>
          <a:p>
            <a:pPr marL="0" indent="0" algn="ctr">
              <a:buNone/>
            </a:pPr>
            <a:endParaRPr lang="ru-RU" sz="3700" dirty="0"/>
          </a:p>
          <a:p>
            <a:pPr marL="0" indent="0" algn="ctr">
              <a:buNone/>
            </a:pPr>
            <a:endParaRPr lang="ru-RU" sz="3700" dirty="0"/>
          </a:p>
        </p:txBody>
      </p:sp>
    </p:spTree>
    <p:extLst>
      <p:ext uri="{BB962C8B-B14F-4D97-AF65-F5344CB8AC3E}">
        <p14:creationId xmlns:p14="http://schemas.microsoft.com/office/powerpoint/2010/main" val="3099992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49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300" dirty="0"/>
              <a:t>Что такое общий искусственный интеллект?</a:t>
            </a:r>
            <a:r>
              <a:rPr lang="en-US" sz="3300" dirty="0"/>
              <a:t> </a:t>
            </a:r>
            <a:r>
              <a:rPr lang="ru-RU" sz="3300" dirty="0"/>
              <a:t>(вычислительная абстракция</a:t>
            </a:r>
            <a:r>
              <a:rPr lang="en-US" sz="3300" dirty="0"/>
              <a:t>)</a:t>
            </a:r>
            <a:endParaRPr lang="ru-RU" sz="33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1"/>
            <a:ext cx="9144000" cy="4525963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 algn="ctr">
              <a:buNone/>
            </a:pPr>
            <a:r>
              <a:rPr lang="ru-RU" sz="3700" dirty="0"/>
              <a:t>Система, способная к автономной идентификации и решению проблем в реальной среде</a:t>
            </a:r>
          </a:p>
        </p:txBody>
      </p:sp>
    </p:spTree>
    <p:extLst>
      <p:ext uri="{BB962C8B-B14F-4D97-AF65-F5344CB8AC3E}">
        <p14:creationId xmlns:p14="http://schemas.microsoft.com/office/powerpoint/2010/main" val="5578076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13947</TotalTime>
  <Words>1778</Words>
  <Application>Microsoft Office PowerPoint</Application>
  <PresentationFormat>Экран (4:3)</PresentationFormat>
  <Paragraphs>202</Paragraphs>
  <Slides>52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8" baseType="lpstr">
      <vt:lpstr>Arial</vt:lpstr>
      <vt:lpstr>Calibri</vt:lpstr>
      <vt:lpstr>Cambria Math</vt:lpstr>
      <vt:lpstr>Century Gothic</vt:lpstr>
      <vt:lpstr>Times New Roman</vt:lpstr>
      <vt:lpstr>Тема Office</vt:lpstr>
      <vt:lpstr>Презентация PowerPoint</vt:lpstr>
      <vt:lpstr>Что такое общий искусственный интеллект (Artificial General Intelligence)?</vt:lpstr>
      <vt:lpstr>Что такое общий искусственный интеллект? (системный анализ понятия)</vt:lpstr>
      <vt:lpstr>Что такое «проблема в экологической  нише человека»?</vt:lpstr>
      <vt:lpstr>«Самостоятельность» - свойство автодетерминированной системы</vt:lpstr>
      <vt:lpstr>Реальное динамическое дерево принятия решений – автономный синтез состояний системы «агент – среда»  </vt:lpstr>
      <vt:lpstr>Вычислительная абстракция понятия «проблема»</vt:lpstr>
      <vt:lpstr>Экологическая ниша человека – реальная среда</vt:lpstr>
      <vt:lpstr>Что такое общий искусственный интеллект? (вычислительная абстракция)</vt:lpstr>
      <vt:lpstr>Эмпирический и теоретический методы идентификации общего искусственного интеллекта</vt:lpstr>
      <vt:lpstr>Как добиться универсальности (общности) самостоятельно решаемых ОИИ проблем?</vt:lpstr>
      <vt:lpstr>Целевая функция энергии интеллектуального агента</vt:lpstr>
      <vt:lpstr>Целевая функция энергии интеллектуального агента (продолжение)</vt:lpstr>
      <vt:lpstr>Целевая функция энергии интеллектуального агента (продолжение)</vt:lpstr>
      <vt:lpstr>Целевая функция энергии интеллектуального агента (продолжение)</vt:lpstr>
      <vt:lpstr>Целевая функция энергии интеллектуального агента (продолжение)</vt:lpstr>
      <vt:lpstr>Презентация PowerPoint</vt:lpstr>
      <vt:lpstr>Свойства автономного агента общего искусственного интеллекта в реальной среде</vt:lpstr>
      <vt:lpstr>Свойства среды и вытекающие из них требования к системе управления интеллектуального агента</vt:lpstr>
      <vt:lpstr>Мультиагентная нейрокогнитивная архитектура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Мультиагентность узлов когнитивной архитектуры</vt:lpstr>
      <vt:lpstr>Мультиагентность узлов когнитивной архитектуры (продолжение)</vt:lpstr>
      <vt:lpstr>Мультиагентность узлов когнитивной архитектуры (продолжение)</vt:lpstr>
      <vt:lpstr>Мультиагентность узлов когнитивной архитектуры (продолжение)</vt:lpstr>
      <vt:lpstr>Мультиагентность узлов когнитивной архитектуры (продолжение)</vt:lpstr>
      <vt:lpstr>Агнейрон – абстрактный детерминированный конечный автомат</vt:lpstr>
      <vt:lpstr>Логические переходные и выходные функции агнейронов</vt:lpstr>
      <vt:lpstr>Знания агнейронов – продукционные правила</vt:lpstr>
      <vt:lpstr>Знания агнейронов – продукционные правила (продолжение)</vt:lpstr>
      <vt:lpstr>Интеллектуальный агент как машина построения логических функций управления поведением</vt:lpstr>
      <vt:lpstr>Функциональная репрезентация мультиагентного факта в нейрокогнитивной архитектуре интеллектуального агента</vt:lpstr>
      <vt:lpstr>Схема мультиагентной нейрокогнитивной «сборки» функциональной репрезентации предикативной группы</vt:lpstr>
      <vt:lpstr>Мультиагентная нейрокогнитивная модель семантики простого предложения</vt:lpstr>
      <vt:lpstr>Схема «сборки» МА-модели причинно-следственной зависимости</vt:lpstr>
      <vt:lpstr>Схема «сборки» события в «корковой части» зрительного анализатора</vt:lpstr>
      <vt:lpstr>Какими должны быть агенты ОИИ? Рекурсивность, нейроподобие, когнитивность, кооперативность, обучаемость, коллективная аппроксимация функций</vt:lpstr>
      <vt:lpstr>Вычислительная абстракция процесса принятия решений системой ОИИ –параллельный алгоритм автономного выбора самосинтезирующегося субоптимального пути в концептуальном редуцированном динамическом дереве принятия решений</vt:lpstr>
      <vt:lpstr>Проблемы размерности и сложности </vt:lpstr>
      <vt:lpstr>Материал в работе</vt:lpstr>
      <vt:lpstr>Автономная интегрированная система «умного-поля»: мобильные роботы и сенсорные системы</vt:lpstr>
      <vt:lpstr>Принципиальные отличия и потенциальные преимущества систем ОИИ на основе мультиагентных нейрокогнитивных архитектур</vt:lpstr>
      <vt:lpstr>Спасибо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Zalimkhan</cp:lastModifiedBy>
  <cp:revision>972</cp:revision>
  <dcterms:created xsi:type="dcterms:W3CDTF">2013-08-14T00:22:30Z</dcterms:created>
  <dcterms:modified xsi:type="dcterms:W3CDTF">2022-12-02T13:59:42Z</dcterms:modified>
</cp:coreProperties>
</file>