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9" r:id="rId5"/>
    <p:sldId id="283" r:id="rId6"/>
    <p:sldId id="300" r:id="rId7"/>
    <p:sldId id="261" r:id="rId8"/>
    <p:sldId id="286" r:id="rId9"/>
    <p:sldId id="290" r:id="rId10"/>
    <p:sldId id="277" r:id="rId11"/>
    <p:sldId id="270" r:id="rId12"/>
    <p:sldId id="291" r:id="rId13"/>
    <p:sldId id="284" r:id="rId14"/>
    <p:sldId id="294" r:id="rId15"/>
    <p:sldId id="262" r:id="rId16"/>
    <p:sldId id="272" r:id="rId17"/>
    <p:sldId id="278" r:id="rId18"/>
    <p:sldId id="263" r:id="rId19"/>
    <p:sldId id="295" r:id="rId20"/>
    <p:sldId id="273" r:id="rId21"/>
    <p:sldId id="296" r:id="rId22"/>
    <p:sldId id="280" r:id="rId23"/>
    <p:sldId id="297" r:id="rId24"/>
    <p:sldId id="274" r:id="rId25"/>
    <p:sldId id="298" r:id="rId26"/>
    <p:sldId id="279" r:id="rId27"/>
    <p:sldId id="293" r:id="rId28"/>
    <p:sldId id="301" r:id="rId29"/>
    <p:sldId id="275" r:id="rId30"/>
    <p:sldId id="29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7/978-3-319-53480-0_48" TargetMode="External"/><Relationship Id="rId13" Type="http://schemas.openxmlformats.org/officeDocument/2006/relationships/hyperlink" Target="https://doi.org/10.1016/j.epsr.2016.06.003" TargetMode="External"/><Relationship Id="rId18" Type="http://schemas.openxmlformats.org/officeDocument/2006/relationships/hyperlink" Target="https://doi.org/10.1007/s00521-017-3002-z" TargetMode="External"/><Relationship Id="rId26" Type="http://schemas.openxmlformats.org/officeDocument/2006/relationships/hyperlink" Target="https://doi.org/10.1016/j.neucom.2018.05.009" TargetMode="External"/><Relationship Id="rId3" Type="http://schemas.openxmlformats.org/officeDocument/2006/relationships/hyperlink" Target="https://doi.org/10.1109/SIBCON.2016.7491822" TargetMode="External"/><Relationship Id="rId21" Type="http://schemas.openxmlformats.org/officeDocument/2006/relationships/hyperlink" Target="https://doi.org/10.1016/j.neucom.2019.04.094" TargetMode="External"/><Relationship Id="rId7" Type="http://schemas.openxmlformats.org/officeDocument/2006/relationships/hyperlink" Target="http://www.ifr.org/news/ifr-press-release/iso-robotics%20standardisation35/" TargetMode="External"/><Relationship Id="rId12" Type="http://schemas.openxmlformats.org/officeDocument/2006/relationships/hyperlink" Target="https://doi.org/10.1016/0169-2070(95)00644-3" TargetMode="External"/><Relationship Id="rId17" Type="http://schemas.openxmlformats.org/officeDocument/2006/relationships/hyperlink" Target="https://doi.org/10.1109/TLA.2017.7827918" TargetMode="External"/><Relationship Id="rId25" Type="http://schemas.openxmlformats.org/officeDocument/2006/relationships/hyperlink" Target="https://doi.org/10.3390/s18103459" TargetMode="External"/><Relationship Id="rId2" Type="http://schemas.openxmlformats.org/officeDocument/2006/relationships/hyperlink" Target="https://doi.org/10.1007/s11633-018-1115-1" TargetMode="External"/><Relationship Id="rId16" Type="http://schemas.openxmlformats.org/officeDocument/2006/relationships/hyperlink" Target="https://doi.org/10.1145/3292500.3332289" TargetMode="External"/><Relationship Id="rId20" Type="http://schemas.openxmlformats.org/officeDocument/2006/relationships/hyperlink" Target="http://dx.doi.org/10.1016/j.neucom.2017.03.04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07/978-3-030-53805-7" TargetMode="External"/><Relationship Id="rId11" Type="http://schemas.openxmlformats.org/officeDocument/2006/relationships/hyperlink" Target="https://doi.org/10.15827/0236-235X.113.075-082" TargetMode="External"/><Relationship Id="rId24" Type="http://schemas.openxmlformats.org/officeDocument/2006/relationships/hyperlink" Target="https://doi.org/10.1016/j.neucom.2008.08.006" TargetMode="External"/><Relationship Id="rId5" Type="http://schemas.openxmlformats.org/officeDocument/2006/relationships/hyperlink" Target="https://doi.org/10.1109/AHS.2017.8046384" TargetMode="External"/><Relationship Id="rId15" Type="http://schemas.openxmlformats.org/officeDocument/2006/relationships/hyperlink" Target="https://doi.org/10.14778/3229863.3229878" TargetMode="External"/><Relationship Id="rId23" Type="http://schemas.openxmlformats.org/officeDocument/2006/relationships/hyperlink" Target="https://doi.org/10.1007/978-3-662-43871-8_194" TargetMode="External"/><Relationship Id="rId10" Type="http://schemas.openxmlformats.org/officeDocument/2006/relationships/hyperlink" Target="https://doi.org/10.1146/annurev-economics-080217-053214" TargetMode="External"/><Relationship Id="rId19" Type="http://schemas.openxmlformats.org/officeDocument/2006/relationships/hyperlink" Target="https://doi.org/10.1016/j.neucom.2018.12.016" TargetMode="External"/><Relationship Id="rId4" Type="http://schemas.openxmlformats.org/officeDocument/2006/relationships/hyperlink" Target="https://doi.org/10.1109/RISE.2017.8378228" TargetMode="External"/><Relationship Id="rId9" Type="http://schemas.openxmlformats.org/officeDocument/2006/relationships/hyperlink" Target="https://doi.org/10.1146/annurev-financial-110217-022713" TargetMode="External"/><Relationship Id="rId14" Type="http://schemas.openxmlformats.org/officeDocument/2006/relationships/hyperlink" Target="https://doi.org/10.1198/jasa.2011.tm09771" TargetMode="External"/><Relationship Id="rId22" Type="http://schemas.openxmlformats.org/officeDocument/2006/relationships/hyperlink" Target="https://doi.org/10.1007/s00521-016-2494-2" TargetMode="External"/><Relationship Id="rId27" Type="http://schemas.openxmlformats.org/officeDocument/2006/relationships/hyperlink" Target="https://doi.org/10.17587/mau.16.836-84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8573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Методы и средства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прогнозирования событий для интеллектуальных автономных роботов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непрерывным обучением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4365104"/>
            <a:ext cx="7772400" cy="104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Аспирант: </a:t>
            </a:r>
            <a:r>
              <a:rPr kumimoji="0" 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Милосердов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Д.И.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Руководитель: Осипов В.Ю., д.т.н., проф.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142852"/>
            <a:ext cx="7772400" cy="104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Санкт-Петербургский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Федеральный исследовательский центр Российской академии наук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2910" y="5500702"/>
            <a:ext cx="7772400" cy="104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Санкт-Петербург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2021 год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3212976"/>
            <a:ext cx="8136904" cy="104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Специальность 05.13.11 – Математическое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программное обеспечения вычислительных машин, комплексов и компьютерных сетей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396" y="66279"/>
            <a:ext cx="8229600" cy="84244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Решаемая научная задача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988840"/>
            <a:ext cx="822960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Разработка методов и средств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прогнозирования событий для интеллектуальных автономных роботов</a:t>
            </a:r>
          </a:p>
          <a:p>
            <a:pPr lvl="0" algn="ctr">
              <a:spcBef>
                <a:spcPct val="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непрерывным обучением</a:t>
            </a:r>
            <a:endParaRPr kumimoji="0" lang="ru-RU" sz="32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10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0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Логическая схема исследования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28" y="1052736"/>
            <a:ext cx="8568952" cy="4803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Провести анализ проблемы прогнозирования событий для интеллектуальных автономных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роботов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ее решения. </a:t>
            </a:r>
            <a:endParaRPr lang="ru-RU" sz="24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Разработать методы прогнозирования событий для интеллектуальных автономных роботов с непрерывным обучением.</a:t>
            </a:r>
          </a:p>
          <a:p>
            <a:pPr lvl="0" algn="just">
              <a:spcBef>
                <a:spcPct val="0"/>
              </a:spcBef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Разработать архитектуры программных систем, реализующих методы прогнозирования с непрерывным обучением.</a:t>
            </a:r>
          </a:p>
          <a:p>
            <a:pPr lvl="0" algn="just">
              <a:spcBef>
                <a:spcPct val="0"/>
              </a:spcBef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Оценить полученные результаты, выработать рекомендации по повышению точности и использованию разработанных программных систем.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30425"/>
            <a:ext cx="8568952" cy="549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Первый научный результат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59469" y="1488204"/>
            <a:ext cx="8568952" cy="549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Типовые задачи поиска методов прогнозирования для интеллектуальных </a:t>
            </a:r>
          </a:p>
          <a:p>
            <a:pPr lvl="0" algn="ctr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автономных роботов с непрерывным обучением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6930" y="476672"/>
            <a:ext cx="8465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прогнозирования событий с временными сдвигами сигналов и без временных сдвигов для интеллектуальных автономных роботов с непрерывным обучением</a:t>
            </a:r>
            <a:endParaRPr lang="ru-RU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133259"/>
                  </p:ext>
                </p:extLst>
              </p:nvPr>
            </p:nvGraphicFramePr>
            <p:xfrm>
              <a:off x="256900" y="2132856"/>
              <a:ext cx="8545972" cy="4470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12531"/>
                    <a:gridCol w="4233441"/>
                  </a:tblGrid>
                  <a:tr h="22280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1. Поиск </a:t>
                          </a:r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метода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ru-RU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, </a:t>
                          </a:r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позволяющего минимизировать ошибку </a:t>
                          </a:r>
                          <a14:m>
                            <m:oMath xmlns:m="http://schemas.openxmlformats.org/officeDocument/2006/math">
                              <m:r>
                                <a:rPr kumimoji="0" lang="ru-RU" sz="16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прогнозирования </m:t>
                              </m:r>
                              <m:sSub>
                                <m:sSubPr>
                                  <m:ctrlP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ru-RU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на горизонт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упр.  зад.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при ограничениях на время прогнозирования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рсч.  зад.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9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ru-RU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ru-RU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kumimoji="0" lang="ru-RU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0" lang="ru-RU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kumimoji="0" lang="ru-RU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ru-RU" sz="1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kumimoji="0" lang="ru-RU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  <m:r>
                                          <a:rPr kumimoji="0" lang="ru-RU" sz="1800" b="0" i="0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∈</m:t>
                                        </m:r>
                                        <m:r>
                                          <a:rPr kumimoji="0" lang="ru-RU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𝑄</m:t>
                                        </m:r>
                                      </m:lim>
                                    </m:limLow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kumimoji="0" lang="ru-RU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ru-RU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kumimoji="0" lang="ru-RU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kumimoji="0" lang="ru-RU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ru-RU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ru-RU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kumimoji="0" lang="ru-RU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kumimoji="0" lang="ru-RU" sz="1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kumimoji="0" lang="ru-RU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упр.  </m:t>
                                    </m:r>
                                    <m: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ru-RU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ru-RU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kumimoji="0" lang="ru-RU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0" lang="ru-RU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упр.  зад.</m:t>
                                    </m:r>
                                  </m:sub>
                                </m:sSub>
                                <m:r>
                                  <a:rPr kumimoji="0" lang="ru-R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kumimoji="0" lang="ru-RU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рсч.  </m:t>
                                    </m:r>
                                    <m: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ru-RU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ru-RU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kumimoji="0" lang="ru-RU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kumimoji="0" lang="ru-RU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рсч.  зад.</m:t>
                                    </m:r>
                                  </m:sub>
                                </m:sSub>
                                <m:r>
                                  <a:rPr kumimoji="0" lang="ru-RU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ru-RU" sz="1800" b="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3</a:t>
                          </a:r>
                          <a:r>
                            <a:rPr kumimoji="0" lang="en-US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.</a:t>
                          </a:r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Поиск метода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, </a:t>
                          </a:r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требующего минимума </a:t>
                          </a:r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времени прогнозирования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рсч.  0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на горизонт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упр.  зад.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при ограничениях на </a:t>
                          </a:r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ошибку 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прогнозирования</a:t>
                          </a:r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зад.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рсч.  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ru-RU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ru-RU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  <m:r>
                                        <a:rPr kumimoji="0" lang="ru-RU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∈</m:t>
                                      </m:r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𝑄</m:t>
                                      </m:r>
                                    </m:lim>
                                  </m:limLow>
                                </m:fName>
                                <m:e>
                                  <m:sSub>
                                    <m:sSubPr>
                                      <m:ctrlP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рсч.  </m:t>
                                      </m:r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ru-RU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oMath>
                          </a14:m>
                          <a:r>
                            <a:rPr kumimoji="0" lang="ru-RU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упр.  </m:t>
                                  </m:r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ru-RU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упр.  зад.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зад.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2228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2. Поиск 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метода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при </a:t>
                          </a:r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минимуме 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ошибки </a:t>
                          </a:r>
                          <a14:m>
                            <m:oMath xmlns:m="http://schemas.openxmlformats.org/officeDocument/2006/math">
                              <m:r>
                                <a:rPr kumimoji="0" lang="ru-RU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прогнозирования </m:t>
                              </m:r>
                              <m:sSub>
                                <m:sSubPr>
                                  <m:ctrlP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на горизонт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упр.  зад.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и 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ограничениях на </a:t>
                          </a:r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объем требуемой памяти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рсч.  зад.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ru-RU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ru-RU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  <m:r>
                                        <a:rPr kumimoji="0" lang="ru-RU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∈</m:t>
                                      </m:r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𝑄</m:t>
                                      </m:r>
                                    </m:lim>
                                  </m:limLow>
                                </m:fName>
                                <m:e>
                                  <m:sSub>
                                    <m:sSubPr>
                                      <m:ctrlP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ru-RU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oMath>
                          </a14:m>
                          <a:r>
                            <a:rPr kumimoji="0" lang="ru-RU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упр.  </m:t>
                                  </m:r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ru-RU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упр.  зад.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рсч.  </m:t>
                                  </m:r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рсч.  зад.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.</a:t>
                          </a:r>
                          <a:endParaRPr kumimoji="0" lang="ru-R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4. 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Поиск метода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при </a:t>
                          </a:r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минимуме объема </a:t>
                          </a:r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памяти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рсч.  0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на горизонт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упр.  зад.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и </a:t>
                          </a:r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ограничениях на ошибку прогнозирования</a:t>
                          </a:r>
                          <a:r>
                            <a:rPr kumimoji="0" lang="ru-RU" sz="16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ru-RU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зад.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:</a:t>
                          </a:r>
                          <a:endParaRPr kumimoji="0" lang="ru-RU" sz="16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kumimoji="0" lang="ru-RU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рсч.  </m:t>
                                  </m:r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ru-RU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ru-RU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  <m:r>
                                        <a:rPr kumimoji="0" lang="ru-RU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∈</m:t>
                                      </m:r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𝑄</m:t>
                                      </m:r>
                                    </m:lim>
                                  </m:limLow>
                                </m:fName>
                                <m:e>
                                  <m:sSub>
                                    <m:sSubPr>
                                      <m:ctrlP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kumimoji="0" lang="ru-RU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рсч.  </m:t>
                                      </m:r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0" lang="ru-RU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ru-RU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kumimoji="0" lang="ru-RU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oMath>
                          </a14:m>
                          <a:r>
                            <a:rPr kumimoji="0" lang="ru-RU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упр.  </m:t>
                                  </m:r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ru-RU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упр.  зад.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kumimoji="0" lang="ru-RU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ru-RU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зад.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ru-RU" sz="18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Times New Roman" pitchFamily="18" charset="0"/>
                              <a:ea typeface="+mn-ea"/>
                              <a:cs typeface="Times New Roman" pitchFamily="18" charset="0"/>
                            </a:rPr>
                            <a:t>.</a:t>
                          </a:r>
                          <a:endParaRPr kumimoji="0" lang="ru-RU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  <a:ea typeface="+mn-ea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7" name="Таблица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133259"/>
                  </p:ext>
                </p:extLst>
              </p:nvPr>
            </p:nvGraphicFramePr>
            <p:xfrm>
              <a:off x="256900" y="2132856"/>
              <a:ext cx="8545972" cy="44702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12531"/>
                    <a:gridCol w="4233441"/>
                  </a:tblGrid>
                  <a:tr h="223799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817" r="-98444" b="-1029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1727" t="-817" r="-144" b="-102997"/>
                          </a:stretch>
                        </a:blipFill>
                      </a:tcPr>
                    </a:tc>
                  </a:tr>
                  <a:tr h="223227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01093" r="-9844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1727" t="-101093" r="-144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70821"/>
            <a:ext cx="8568952" cy="549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Первый научный результат (продолжение)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620688"/>
            <a:ext cx="8568952" cy="549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Модель предлагаемой системы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прогнозирования событий</a:t>
            </a:r>
          </a:p>
          <a:p>
            <a:pPr lvl="0"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интеллектуальных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автономных роботов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непрерывным обучением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436096" y="2204864"/>
            <a:ext cx="3418576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В рамках этой системы предлагается два новых метода </a:t>
            </a:r>
            <a:r>
              <a:rPr lang="ru-RU" noProof="0" dirty="0" err="1" smtClean="0"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noProof="0" dirty="0" smtClean="0">
                <a:latin typeface="Times New Roman" pitchFamily="18" charset="0"/>
                <a:cs typeface="Times New Roman" pitchFamily="18" charset="0"/>
              </a:rPr>
              <a:t> прогнозирования с непрерывным обучением: с временными сдвигами сигналов и без временных сдвигов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C:\Users\PC\Desktop\материалы для презентации 6 20210614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6" y="1196752"/>
            <a:ext cx="4952061" cy="50433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14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9360" y="1196752"/>
            <a:ext cx="5715008" cy="455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70844"/>
            <a:ext cx="8568952" cy="549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Первый научный результат (продолжение)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620688"/>
            <a:ext cx="6514920" cy="549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прогнозирования без временных сдвигов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17532"/>
            <a:ext cx="2307275" cy="574757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4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15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136431"/>
            <a:ext cx="5994634" cy="493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70844"/>
            <a:ext cx="8568952" cy="549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Первый научный результат (продолжение)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620688"/>
            <a:ext cx="8531144" cy="549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прогнозирования с временными сдвигами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18" y="1340768"/>
            <a:ext cx="2480524" cy="491385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16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84784"/>
            <a:ext cx="858871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1468" y="66692"/>
            <a:ext cx="8568952" cy="549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Первый научный результат (продолжение)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30812" y="616536"/>
            <a:ext cx="8678768" cy="549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прогнозирования в условиях выборок малой длины, наличия шума и пропусков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17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524" y="1178338"/>
            <a:ext cx="4084934" cy="24666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49256" y="1098524"/>
            <a:ext cx="41434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Состав: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блок управления, два слоя нейронов и динамические синапсы, связывающие каждый нейрон одного слоя со всеми нейронами противоположного.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особенность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РНС заключается в прозрачной логической структуре, позволяющей управлять процессом запоминания и вызова сигналов из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нейросетевой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памяти.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8362" y="4301655"/>
                <a:ext cx="3865606" cy="1597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Вес синапса, связывающего </a:t>
                </a:r>
                <a:r>
                  <a:rPr lang="en-US" sz="1400" i="1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sz="1400" dirty="0" err="1" smtClean="0">
                    <a:latin typeface="Times New Roman" pitchFamily="18" charset="0"/>
                    <a:cs typeface="Times New Roman" pitchFamily="18" charset="0"/>
                  </a:rPr>
                  <a:t>й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 и </a:t>
                </a:r>
                <a:r>
                  <a:rPr lang="en-US" sz="1400" i="1" dirty="0" smtClean="0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й нейроны, определяется формулой:</a:t>
                </a:r>
              </a:p>
              <a:p>
                <a:endParaRPr lang="ru-RU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ru-RU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/>
                          </a:rPr>
                        </m:ctrlPr>
                      </m:dPr>
                      <m:e>
                        <m:r>
                          <a:rPr lang="ru-RU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ru-RU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i="1">
                        <a:latin typeface="Cambria Math"/>
                      </a:rPr>
                      <m:t>𝛽</m:t>
                    </m:r>
                    <m:r>
                      <a:rPr lang="ru-RU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ru-RU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))∙ƞ(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ru-RU" i="1">
                        <a:latin typeface="Cambria Math"/>
                      </a:rPr>
                      <m:t>(</m:t>
                    </m:r>
                    <m:r>
                      <a:rPr lang="ru-RU" i="1">
                        <a:latin typeface="Cambria Math"/>
                      </a:rPr>
                      <m:t>𝑡</m:t>
                    </m:r>
                    <m:r>
                      <a:rPr lang="ru-RU" i="1">
                        <a:latin typeface="Cambria Math"/>
                      </a:rPr>
                      <m:t>))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𝛽</m:t>
                      </m:r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ru-RU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>
                              <a:latin typeface="Cambria Math"/>
                            </a:rPr>
                            <m:t>1+</m:t>
                          </m:r>
                          <m:r>
                            <a:rPr lang="ru-RU" i="1">
                              <a:latin typeface="Cambria Math"/>
                            </a:rPr>
                            <m:t>𝛼</m:t>
                          </m:r>
                          <m:r>
                            <a:rPr lang="ru-RU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ru-RU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h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62" y="4301655"/>
                <a:ext cx="3865606" cy="1597681"/>
              </a:xfrm>
              <a:prstGeom prst="rect">
                <a:avLst/>
              </a:prstGeom>
              <a:blipFill rotWithShape="1">
                <a:blip r:embed="rId3"/>
                <a:stretch>
                  <a:fillRect l="-473" t="-3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81487" y="2697513"/>
            <a:ext cx="407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Функция активации нейрона: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70007" y="2949452"/>
                <a:ext cx="4200189" cy="1307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  <m: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16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, </m:t>
                                    </m:r>
                                    <m:r>
                                      <a:rPr lang="ru-RU" sz="16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если </m:t>
                                    </m:r>
                                    <m:nary>
                                      <m:naryPr>
                                        <m:chr m:val="∑"/>
                                        <m:ctrlPr>
                                          <a:rPr lang="ru-RU" sz="1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1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𝐽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ru-RU" sz="1600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  <a:cs typeface="Times New Roman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sz="16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∙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  <a:ea typeface="Cambria Math"/>
                                                <a:cs typeface="Times New Roman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</m:e>
                                    </m:nary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≥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𝑇h𝑟</m:t>
                                    </m:r>
                                    <m:r>
                                      <a:rPr lang="ru-RU" sz="1600" b="0" i="1" smtClean="0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ru-RU" sz="16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и </m:t>
                                    </m:r>
                                    <m:sSub>
                                      <m:sSubPr>
                                        <m:ctrlPr>
                                          <a:rPr lang="ru-RU" sz="16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6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∆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  <a:ea typeface="Cambria Math"/>
                                            <a:cs typeface="Times New Roman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&gt;∆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  <a:cs typeface="Times New Roman" pitchFamily="18" charset="0"/>
                                      </a:rPr>
                                      <m:t>,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0, </m:t>
                                </m:r>
                                <m:r>
                                  <a:rPr lang="ru-RU" sz="16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в других случаях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    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07" y="2949452"/>
                <a:ext cx="4200189" cy="13072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0"/>
            <a:ext cx="8568952" cy="692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Первый научный результат (продолжение)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5240" y="548680"/>
            <a:ext cx="8678768" cy="549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Особенности используемой рекуррентной сети с управляемыми элементами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56811" y="3719314"/>
                <a:ext cx="4284360" cy="2140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Правила управления порогом </a:t>
                </a:r>
                <a:endParaRPr lang="en-US" sz="1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возбуждения нейронов:</a:t>
                </a:r>
              </a:p>
              <a:p>
                <a:endParaRPr lang="ru-RU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4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Статичное: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𝑇h𝑟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𝐿𝑎𝑦𝑒𝑟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𝑇h𝑟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зад.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endParaRPr lang="ru-RU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Линейное: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𝑇h𝑟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𝐿𝑎𝑦𝑒𝑟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зад.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𝑎𝑐𝑡𝑖𝑣𝑒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зад.</m:t>
                        </m:r>
                      </m:sub>
                    </m:sSub>
                  </m:oMath>
                </a14:m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  <a:p>
                <a:endParaRPr lang="ru-RU" sz="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Индивидуальное:</a:t>
                </a:r>
                <a:r>
                  <a:rPr lang="en-US" sz="1400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𝑇h𝑟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𝑆𝑆𝑃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зад.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𝑎𝑐𝑡𝑖𝑣𝑒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                                         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𝑎𝑐𝑡𝑖𝑣𝑒</m:t>
                            </m:r>
                          </m:sub>
                        </m:sSub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𝑆𝑆𝑃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ru-RU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𝑑</m:t>
                        </m:r>
                      </m:e>
                      <m:sub>
                        <m:r>
                          <a:rPr lang="ru-RU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зад.</m:t>
                        </m:r>
                      </m:sub>
                    </m:sSub>
                  </m:oMath>
                </a14:m>
                <a:endParaRPr lang="en-US" b="0" dirty="0" smtClean="0">
                  <a:ea typeface="Cambria Math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811" y="3719314"/>
                <a:ext cx="4284360" cy="2140779"/>
              </a:xfrm>
              <a:prstGeom prst="rect">
                <a:avLst/>
              </a:prstGeom>
              <a:blipFill rotWithShape="1">
                <a:blip r:embed="rId5"/>
                <a:stretch>
                  <a:fillRect l="-427" t="-285" r="-1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9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69121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Параллельная и буферная архитектуры программных систем, реализующих методы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прогнозирования событий для интеллектуальных автономных роботов с непрерывным обучением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18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04" y="1913713"/>
            <a:ext cx="6133384" cy="436104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20" y="0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Второй научный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результат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244" y="1484784"/>
            <a:ext cx="885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Параллельная архитектура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19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69721" y="0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Второй научный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результат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(продолжение)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040" y="691932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параллельной архитектуры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556792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Параллельная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архитектура является развитием предлагаемых методов в части их адаптации к программной реализации. 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Введены новые блоки графического интерфейса для управления и визуализации процесса работы программной системы, блоки чтения-записи глобальных параметров системы, а также новые связи между ними. 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Архитектура определяет правила функционирования программной системы и расширяет возможности управления программной системой.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31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58784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 прогнозирования событий для интеллектуальных роботов рекуррентными нейронными сетями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Научно-методический аппарат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прогнозирования событий для интеллектуальных автономных роботов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Решаемая научная задача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методов и средств нейросетевого прогнозирования событий для интеллектуальных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автономных роботов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непрерывным обучением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точности получаемых прогнозов событий для интеллектуальных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автономных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роботов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402075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Вместо копирования ядра копируются только состояния нейронов, а прогноз выполняется на первом ядре с задержкой входных данных в буфере.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221" y="1129087"/>
            <a:ext cx="7248119" cy="4085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5041" y="620688"/>
            <a:ext cx="885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Буферная архитектура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9721" y="0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Второй научный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результат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(продолжение)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69721" y="0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Второй научный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результат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(продолжение)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040" y="691932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буферной архитектуры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484784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Буферная архитектура предусматривает особую организацию обработки данных, при которой работа двух параллельных РНС эмулируется с помощью одной РНС, входного буфера и блока памяти для хранения состояний нейронов РНС-2. 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Прогнозирование и обучение выполняются на РНС-1, при этом на время прогнозирования веса РНС замораживаются, состояния нейронов копируются в блок памяти, а входные данные задерживаются во входном буфере. По окончании прогноза состояния нейронов восстанавливаются из блока памяти, веса размораживаются и РНС возвращается к обучению, обрабатывая задержанные в 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ере данные в ускоренном режиме.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Такой подход позволяет экономить до 50% памяти, но подвержен запаздыванию обучения при чрезмерно частых прогнозах.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253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1869182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Наборы данных, использованные в экспериментах: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1073" y="2583562"/>
            <a:ext cx="8358246" cy="36189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lvl="0" indent="-457200" algn="just">
              <a:spcBef>
                <a:spcPct val="0"/>
              </a:spcBef>
              <a:buAutoNum type="arabicPeriod"/>
            </a:pPr>
            <a:r>
              <a:rPr kumimoji="0" lang="ru-RU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Данные интернет-сервиса «</a:t>
            </a:r>
            <a:r>
              <a:rPr kumimoji="0" lang="ru-RU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Яндекс.Пробки</a:t>
            </a:r>
            <a:r>
              <a:rPr kumimoji="0" lang="ru-RU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», включающие информацию о скоростях движения по центральным улицам г. Санкт-Петербург в период с 14 по 27 февраля 2019 г.</a:t>
            </a:r>
          </a:p>
          <a:p>
            <a:pPr marL="457200" lvl="0" indent="-457200" algn="just">
              <a:spcBef>
                <a:spcPct val="0"/>
              </a:spcBef>
              <a:buAutoNum type="arabicPeriod"/>
            </a:pPr>
            <a:endParaRPr kumimoji="0" lang="ru-RU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lvl="0" indent="-457200" algn="just">
              <a:spcBef>
                <a:spcPct val="0"/>
              </a:spcBef>
              <a:buAutoNum type="arabicPeriod"/>
            </a:pPr>
            <a:r>
              <a:rPr lang="ru-RU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Данные об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 объеме трафика в городах-побратимах Миннесота и 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Ротчестер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, собираемые Лабораторией исследования транспортных данных </a:t>
            </a:r>
            <a: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>TDRL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457200" lvl="0" indent="-457200" algn="just">
              <a:spcBef>
                <a:spcPct val="0"/>
              </a:spcBef>
              <a:buAutoNum type="arabicPeriod"/>
            </a:pP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 algn="just">
              <a:spcBef>
                <a:spcPct val="0"/>
              </a:spcBef>
              <a:buFontTx/>
              <a:buAutoNum type="arabicPeriod"/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Данные о загруженности дорог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городах-побратимах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Миннесота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Ротчестер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собираемые Лабораторией исследования транспортных данных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TDRL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ct val="0"/>
              </a:spcBef>
              <a:buFontTx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ct val="0"/>
              </a:spcBef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 о новостных событиях с сайта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Lenta.ru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в период с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22 марта 2019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85720" y="63969"/>
            <a:ext cx="8568952" cy="549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Третий научный результат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548680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Практические рекомендации по повышению точности и использованию программных систем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прогнозирования событий для интеллектуальных автономных роботов с непрерывным обучением.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476672"/>
            <a:ext cx="8462744" cy="555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Эксперименты по оцениванию точности и оперативности  прогнозов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99732"/>
              </p:ext>
            </p:extLst>
          </p:nvPr>
        </p:nvGraphicFramePr>
        <p:xfrm>
          <a:off x="539552" y="3717032"/>
          <a:ext cx="5180463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157"/>
                <a:gridCol w="2604306"/>
              </a:tblGrid>
              <a:tr h="3333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 с временными сдвигами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 без временных сдвигов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Время прогнозирования, мс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Время прогнозирования, мс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523335"/>
              </p:ext>
            </p:extLst>
          </p:nvPr>
        </p:nvGraphicFramePr>
        <p:xfrm>
          <a:off x="539552" y="960208"/>
          <a:ext cx="5184576" cy="275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617"/>
                <a:gridCol w="979309"/>
                <a:gridCol w="1155160"/>
                <a:gridCol w="1091490"/>
              </a:tblGrid>
              <a:tr h="4943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MAE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км/ч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MAPE,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RMSE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км/ч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23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Яндекс.Пробки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3.64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28.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4.96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3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ARIMA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4.18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00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4.90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23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LSTM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4.22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26.1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5.15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75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 с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временными сдвигами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23.2</a:t>
                      </a: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4.35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46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 без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временных сдвигов   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5833734" y="1078700"/>
            <a:ext cx="3024336" cy="4747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Предложенные методы превосходят известные аналоги по точности прогнозов. Выигрыш по сравнению с моделью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LSTM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составил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11,1% MAPE, 31,5% MAE, 15,5% RMSE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spcBef>
                <a:spcPct val="0"/>
              </a:spcBef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Для </a:t>
            </a:r>
            <a:r>
              <a:rPr lang="ru-RU" sz="1400" dirty="0">
                <a:latin typeface="Times New Roman" pitchFamily="18" charset="0"/>
                <a:ea typeface="+mj-ea"/>
                <a:cs typeface="Times New Roman" pitchFamily="18" charset="0"/>
              </a:rPr>
              <a:t>известных 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методов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Прокопцев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Алексеенко, Холодов, 2018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RMSE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могут</a:t>
            </a:r>
            <a:r>
              <a:rPr lang="en-US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варьироваться </a:t>
            </a:r>
            <a:r>
              <a:rPr lang="ru-RU" sz="1400" dirty="0">
                <a:latin typeface="Times New Roman" pitchFamily="18" charset="0"/>
                <a:ea typeface="+mj-ea"/>
                <a:cs typeface="Times New Roman" pitchFamily="18" charset="0"/>
              </a:rPr>
              <a:t>от 9,35 до 17,43 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км/ч. </a:t>
            </a:r>
            <a:r>
              <a:rPr lang="ru-RU" sz="1400" dirty="0">
                <a:latin typeface="Times New Roman" pitchFamily="18" charset="0"/>
                <a:ea typeface="+mj-ea"/>
                <a:cs typeface="Times New Roman" pitchFamily="18" charset="0"/>
              </a:rPr>
              <a:t>В нашем случае из 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прогноза на </a:t>
            </a:r>
            <a:r>
              <a:rPr lang="ru-RU" sz="1400" dirty="0">
                <a:latin typeface="Times New Roman" pitchFamily="18" charset="0"/>
                <a:ea typeface="+mj-ea"/>
                <a:cs typeface="Times New Roman" pitchFamily="18" charset="0"/>
              </a:rPr>
              <a:t>24 часа RMSE не превышает 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4,35 </a:t>
            </a:r>
            <a:r>
              <a:rPr lang="ru-RU" sz="1400" dirty="0">
                <a:latin typeface="Times New Roman" pitchFamily="18" charset="0"/>
                <a:ea typeface="+mj-ea"/>
                <a:cs typeface="Times New Roman" pitchFamily="18" charset="0"/>
              </a:rPr>
              <a:t>км/ч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lvl="0">
              <a:spcBef>
                <a:spcPct val="0"/>
              </a:spcBef>
            </a:pPr>
            <a:endParaRPr lang="ru-RU" sz="1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времени, затрачиваемому на прогнозирование, предложенные методы несколько уступают известным решениям, но благодаря непрерывности обучения не требуют переподготовки. У известных методов переподготовка требует от 19229 до 28674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мс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Shen, Wang, Shen et al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2019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85720" y="0"/>
            <a:ext cx="856895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Третий научный результат (продолжение)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39552" y="5349242"/>
                <a:ext cx="1711687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>
                          <a:latin typeface="Cambria Math"/>
                        </a:rPr>
                        <m:t>𝑀𝐴𝐸</m:t>
                      </m:r>
                      <m:r>
                        <a:rPr lang="ru-RU" sz="12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2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1200" i="1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1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200" i="1">
                              <a:latin typeface="Cambria Math"/>
                            </a:rPr>
                            <m:t>𝑝</m:t>
                          </m:r>
                          <m:r>
                            <a:rPr lang="ru-RU" sz="120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12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ru-RU" sz="1200" i="1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49242"/>
                <a:ext cx="1711687" cy="6379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779912" y="5269508"/>
                <a:ext cx="1984326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>
                          <a:latin typeface="Cambria Math"/>
                        </a:rPr>
                        <m:t>𝑅𝑀𝑆𝐸</m:t>
                      </m:r>
                      <m:r>
                        <a:rPr lang="ru-RU" sz="12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2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20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200" i="1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ru-RU" sz="120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sz="1200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ru-RU" sz="120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ru-RU" sz="12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ru-RU" sz="120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ru-RU" sz="1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269508"/>
                <a:ext cx="1984326" cy="8107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871481" y="5674907"/>
                <a:ext cx="2305824" cy="655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>
                          <a:latin typeface="Cambria Math"/>
                        </a:rPr>
                        <m:t>𝑀𝐴𝑃𝐸</m:t>
                      </m:r>
                      <m:r>
                        <a:rPr lang="ru-RU" sz="12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2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1200" i="1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1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200" i="1">
                              <a:latin typeface="Cambria Math"/>
                            </a:rPr>
                            <m:t>𝑝</m:t>
                          </m:r>
                          <m:r>
                            <a:rPr lang="ru-RU" sz="120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12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ru-RU" sz="12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ru-RU" sz="1200">
                          <a:latin typeface="Cambria Math"/>
                        </a:rPr>
                        <m:t>∙100%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481" y="5674907"/>
                <a:ext cx="2305824" cy="6556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8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24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96757"/>
            <a:ext cx="3500462" cy="145259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620688"/>
            <a:ext cx="856895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Примеры реальных (пунктирная линия) и спрогнозированных (сплошная линия) временных рядов с применением методов: 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14348" y="1352738"/>
            <a:ext cx="321471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временными сдвигами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214942" y="1352738"/>
            <a:ext cx="321471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временных сдвигов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96756"/>
            <a:ext cx="3492169" cy="14568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797153"/>
            <a:ext cx="3500462" cy="1441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296954"/>
            <a:ext cx="3500462" cy="147785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296954"/>
            <a:ext cx="3495657" cy="146714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4797152"/>
            <a:ext cx="3500462" cy="1454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85720" y="0"/>
            <a:ext cx="856895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Третий научный результат (продолжение)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5720" y="9502"/>
            <a:ext cx="8568952" cy="549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Третий научный результат (продолжение)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33158" y="559346"/>
            <a:ext cx="7674076" cy="527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Эксперименты по прогнозированию текстового содержания новостных лент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764381"/>
              </p:ext>
            </p:extLst>
          </p:nvPr>
        </p:nvGraphicFramePr>
        <p:xfrm>
          <a:off x="573751" y="1340768"/>
          <a:ext cx="7992889" cy="317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682"/>
                <a:gridCol w="925340"/>
                <a:gridCol w="1091503"/>
                <a:gridCol w="1031341"/>
                <a:gridCol w="1031341"/>
                <a:gridCol w="1031341"/>
                <a:gridCol w="1031341"/>
              </a:tblGrid>
              <a:tr h="368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 словаря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 слов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 слов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 слов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531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Период прогнозирования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час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 час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 часа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76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Интервал прогнозирования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мин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мин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 мин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520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Метод прогнозирования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Предл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LSTM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Предл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LSTM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Предл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LSTM</a:t>
                      </a:r>
                      <a:endParaRPr lang="ru-RU" sz="1400" b="1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764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Общее число слов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119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176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124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</a:tr>
              <a:tr h="3835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MAPE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0.25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0.39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0.23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0.36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0.46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0.57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5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MAE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21.5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29.1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35.6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39.6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41.6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44.5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35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RMSE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0.26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0.40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0.25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0.38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0.48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0.59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91130" y="4722462"/>
                <a:ext cx="2848280" cy="637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>
                          <a:latin typeface="Cambria Math"/>
                        </a:rPr>
                        <m:t>𝑀𝐴𝐸</m:t>
                      </m:r>
                      <m:r>
                        <a:rPr lang="ru-RU" sz="12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2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1200" i="1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1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1200" i="1">
                              <a:latin typeface="Cambria Math"/>
                            </a:rPr>
                            <m:t>𝑡</m:t>
                          </m:r>
                          <m:r>
                            <a:rPr lang="ru-RU" sz="12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12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ru-RU" sz="120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sz="1200" i="1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12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𝑡𝑝</m:t>
                                      </m:r>
                                    </m:sub>
                                  </m:sSub>
                                  <m:r>
                                    <a:rPr lang="ru-RU" sz="12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𝑡𝑝</m:t>
                                      </m:r>
                                    </m:sub>
                                    <m:sup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ru-RU" sz="1200" i="1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𝑇𝐹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_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𝐼𝐷𝐹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𝑡𝑝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30" y="4722462"/>
                <a:ext cx="2848280" cy="6379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91180" y="5382608"/>
                <a:ext cx="3326873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>
                          <a:latin typeface="Cambria Math"/>
                        </a:rPr>
                        <m:t>𝑅𝑀𝑆𝐸</m:t>
                      </m:r>
                      <m:r>
                        <a:rPr lang="ru-RU" sz="12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2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120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200" i="1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2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ru-RU" sz="120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sz="1200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lang="ru-RU" sz="1200" i="1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ru-RU" sz="1200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  <m:r>
                                            <a:rPr lang="ru-RU" sz="1200" i="1">
                                              <a:latin typeface="Cambria Math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ru-RU" sz="1200" i="1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sup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ru-RU" sz="120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ru-RU" sz="1200" i="1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12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1200" i="1">
                                                      <a:latin typeface="Cambria Math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i="1">
                                                      <a:latin typeface="Cambria Math"/>
                                                    </a:rPr>
                                                    <m:t>𝑡𝑝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ru-RU" sz="1200" i="1"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ru-RU" sz="1200" i="1"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sz="1200" i="1">
                                                      <a:latin typeface="Cambria Math"/>
                                                    </a:rPr>
                                                    <m:t>𝛿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i="1">
                                                      <a:latin typeface="Cambria Math"/>
                                                    </a:rPr>
                                                    <m:t>𝑡𝑝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sz="1200" i="1">
                                                      <a:latin typeface="Cambria Math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ru-RU" sz="1200" i="1">
                                                  <a:latin typeface="Cambria Math"/>
                                                </a:rPr>
                                                <m:t>)</m:t>
                                              </m:r>
                                              <m:r>
                                                <a:rPr lang="en-US" sz="1200" i="1">
                                                  <a:latin typeface="Cambria Math"/>
                                                </a:rPr>
                                                <m:t>∙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12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200" i="1">
                                                      <a:latin typeface="Cambria Math"/>
                                                    </a:rPr>
                                                    <m:t>𝑇𝐹</m:t>
                                                  </m:r>
                                                  <m:r>
                                                    <a:rPr lang="en-US" sz="1200" i="1">
                                                      <a:latin typeface="Cambria Math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lang="en-US" sz="1200" i="1">
                                                      <a:latin typeface="Cambria Math"/>
                                                    </a:rPr>
                                                    <m:t>𝐼𝐷𝐹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200" i="1">
                                                      <a:latin typeface="Cambria Math"/>
                                                    </a:rPr>
                                                    <m:t>𝑡𝑝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ru-RU" sz="12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80" y="5382608"/>
                <a:ext cx="3326873" cy="8107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028967" y="4766944"/>
                <a:ext cx="3551420" cy="6152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i="1">
                          <a:latin typeface="Cambria Math"/>
                        </a:rPr>
                        <m:t>𝑀𝐴𝑃𝐸</m:t>
                      </m:r>
                      <m:r>
                        <a:rPr lang="ru-RU" sz="12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1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12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1200" i="1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sz="1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sz="1200" i="1">
                              <a:latin typeface="Cambria Math"/>
                            </a:rPr>
                            <m:t>𝑡</m:t>
                          </m:r>
                          <m:r>
                            <a:rPr lang="ru-RU" sz="12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ru-RU" sz="12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ru-RU" sz="120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latin typeface="Cambria Math"/>
                                    </a:rPr>
                                    <m:t>𝑀</m:t>
                                  </m:r>
                                </m:sup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200" i="1">
                                              <a:latin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𝑡𝑝</m:t>
                                          </m:r>
                                        </m:sub>
                                      </m:sSub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ru-RU" sz="1200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200" i="1">
                                              <a:latin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𝑡𝑝</m:t>
                                          </m:r>
                                        </m:sub>
                                        <m:sup>
                                          <m:r>
                                            <a:rPr lang="ru-RU" sz="1200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)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ru-RU" sz="12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𝑇𝐹</m:t>
                                          </m:r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_</m:t>
                                          </m:r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𝐼𝐷𝐹</m:t>
                                          </m:r>
                                        </m:e>
                                        <m:sub>
                                          <m:r>
                                            <a:rPr lang="en-US" sz="1200" i="1">
                                              <a:latin typeface="Cambria Math"/>
                                            </a:rPr>
                                            <m:t>𝑡𝑝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2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ru-RU" sz="120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ru-RU" sz="12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𝑡𝑝</m:t>
                                      </m:r>
                                    </m:sub>
                                  </m:sSub>
                                  <m:r>
                                    <a:rPr lang="en-US" sz="1200" i="1">
                                      <a:latin typeface="Cambria Math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𝑇𝐹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_</m:t>
                                      </m:r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𝐼𝐷𝐹</m:t>
                                      </m:r>
                                    </m:e>
                                    <m:sub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𝑡𝑝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nary>
                      <m:r>
                        <a:rPr lang="ru-RU" sz="1200">
                          <a:latin typeface="Cambria Math"/>
                        </a:rPr>
                        <m:t>∙100%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967" y="4766944"/>
                <a:ext cx="3551420" cy="6152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4047754" y="5534348"/>
                <a:ext cx="1918922" cy="5107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𝑇𝐹</m:t>
                          </m:r>
                          <m:r>
                            <a:rPr lang="en-US" sz="1200" i="1">
                              <a:latin typeface="Cambria Math"/>
                            </a:rPr>
                            <m:t>_</m:t>
                          </m:r>
                          <m:r>
                            <a:rPr lang="en-US" sz="1200" i="1">
                              <a:latin typeface="Cambria Math"/>
                            </a:rPr>
                            <m:t>𝐼𝐷𝐹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𝑡𝑝</m:t>
                          </m:r>
                        </m:sub>
                      </m:sSub>
                      <m:r>
                        <a:rPr lang="en-US" sz="12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1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1200" i="1">
                              <a:latin typeface="Cambria Math"/>
                            </a:rPr>
                            <m:t>𝑡𝑝</m:t>
                          </m:r>
                        </m:sub>
                      </m:sSub>
                      <m:r>
                        <a:rPr lang="en-US" sz="1200" i="1">
                          <a:latin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1200">
                          <a:latin typeface="Cambria Math"/>
                        </a:rPr>
                        <m:t>log</m:t>
                      </m:r>
                      <m:d>
                        <m:dPr>
                          <m:ctrlPr>
                            <a:rPr lang="ru-RU" sz="12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/>
                                </a:rPr>
                                <m:t>𝑊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54" y="5534348"/>
                <a:ext cx="1918922" cy="5107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5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0960" y="786732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Эксперименты по определению оптимальной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нейросетевой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конфигурации по критерию минимума ошибок прогнозирования</a:t>
            </a:r>
            <a:endParaRPr kumimoji="0" lang="ru-RU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615" y="1844824"/>
            <a:ext cx="414549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375406"/>
              </p:ext>
            </p:extLst>
          </p:nvPr>
        </p:nvGraphicFramePr>
        <p:xfrm>
          <a:off x="4584280" y="1916832"/>
          <a:ext cx="4071966" cy="345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785818"/>
                <a:gridCol w="1143008"/>
                <a:gridCol w="857256"/>
              </a:tblGrid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MAE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MAPE, 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RMSE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Линейная (А)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0.79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20.30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Петлевая (Б)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0.67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17.00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1.06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Спираль постоянного радиуса (В)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0.74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18.90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1.15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Сходящаяся спираль (Г)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0.71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17.10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1.08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Расходящаяся спираль (Д)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0.66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17.00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1.06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ARIMA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0.91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24.40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1.35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69349" y="19027"/>
            <a:ext cx="8568952" cy="549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Третий научный результат (продолжение)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7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33158" y="476672"/>
            <a:ext cx="7674076" cy="647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Предлагаемая программная система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прогнозирования с непрерывным обучением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19027"/>
            <a:ext cx="8568952" cy="549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Третий научный результат (продолжение)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2" y="1188922"/>
            <a:ext cx="2340938" cy="190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32" y="3507470"/>
            <a:ext cx="3999040" cy="192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88922"/>
            <a:ext cx="3168352" cy="189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0991" y="3091909"/>
            <a:ext cx="2711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Режим визуализации одной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РНС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47864" y="3068283"/>
            <a:ext cx="2610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Режим визуализации двух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РНС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0731" y="5430596"/>
            <a:ext cx="4219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Окно управления глобальными параметрами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программной системы</a:t>
            </a:r>
            <a:endParaRPr lang="ru-RU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07470"/>
            <a:ext cx="1864920" cy="27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71" y="3507471"/>
            <a:ext cx="1878538" cy="27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727207" y="2337919"/>
            <a:ext cx="19419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Свидетельства о регистрации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 для ЭВМ №2019662053 и №2020616182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33158" y="476672"/>
            <a:ext cx="7674076" cy="647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noProof="0" dirty="0" smtClean="0">
                <a:latin typeface="Times New Roman" pitchFamily="18" charset="0"/>
                <a:cs typeface="Times New Roman" pitchFamily="18" charset="0"/>
              </a:rPr>
              <a:t>Практические рекомендации по использованию </a:t>
            </a:r>
          </a:p>
          <a:p>
            <a:pPr lvl="0" algn="ctr">
              <a:spcBef>
                <a:spcPct val="0"/>
              </a:spcBef>
            </a:pPr>
            <a:r>
              <a:rPr lang="ru-RU" sz="2000" noProof="0" dirty="0" smtClean="0">
                <a:latin typeface="Times New Roman" pitchFamily="18" charset="0"/>
                <a:cs typeface="Times New Roman" pitchFamily="18" charset="0"/>
              </a:rPr>
              <a:t>разработанных программных систем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19027"/>
            <a:ext cx="8568952" cy="549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Третий научный результат (продолжение)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1340768"/>
            <a:ext cx="835824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 прогнозирования с временными сдвигами обеспечивает более плотное и равномерное ассоциативное связывание информации, ввиду чего точность прогнозирования выше, чем при использовании метода без сдвигов. В то же время, для него требуется РНС с большим размером слоев, что приводит к увеличению объема памяти и снижению быстродействия. 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7158" y="3212976"/>
            <a:ext cx="8358246" cy="2859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Параллельная архитектура позволяет добиться независимой работы двух РНС и производить обучение в реальном времени, но требует хранения в памяти двух экземпляров РНС.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Буферная архитектура позволяет в два раза уменьшить объем требуемой оперативной памяти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Однако чрезмерно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частое поступление новых данных может приводить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переполнению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буфера и запаздыванию обучения.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5354" y="116632"/>
            <a:ext cx="842968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Публикации по теме диссертационной работы</a:t>
            </a:r>
          </a:p>
          <a:p>
            <a:pPr lvl="0" algn="ctr">
              <a:spcBef>
                <a:spcPct val="0"/>
              </a:spcBef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Scopus,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WoS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– 6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Q1)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;  ВАК – 2 (1 – личная);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Свид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рег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ЭВМ – 2 (1 – личное)</a:t>
            </a:r>
          </a:p>
          <a:p>
            <a:pPr lvl="0">
              <a:spcBef>
                <a:spcPct val="0"/>
              </a:spcBef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0"/>
              </a:spcBef>
              <a:buAutoNum type="arabicPeriod"/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Osipov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V.,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Nikiforov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V.,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Zhukova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N.,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Miloserdov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D. Urban traffic flows forecasting by recurrent neural networks with spiral structures of layers // Neural Computing and Applications, 2020.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doi:10.1007/s00521-020-04843-5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Q1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Osipov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V.,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Kuleshov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Zaytseva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Levonevskiy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Miloserdov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D. Neural network forecasting of news feeds // Expert Systems with Applications, 2020.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10.1016/j.eswa.2020.114521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Q1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0"/>
              </a:spcBef>
              <a:buAutoNum type="arabicPeriod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Osipov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V.,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Miloserdov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D. Neural network forecasting of traffic congestion // Digital Transformation and Global Society (DTGS 2019), Communications in Computer and Information Science, 2020, vol. 1038. doi:10.1007/978-3-030-37858-5_20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Osipov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V.,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Zhukova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N.,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Miloserdov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D. Neural Network Associative Forecasting of Demand for Goods // Experimental Economics and Machine Learning, 2019, vol. 2479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Miloserdov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I., 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Miloserdov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D. Development of Stability Control Mechanisms in Neural Network Forecasting Systems // Journal of Physics: Conference Series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2021.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10.1088/1742-6596/1864/1/012105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Осипов В. Ю.,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Милосердов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Д. И.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Нейросетевое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прогнозирование событий для роботов с непрерывным обучением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Информационно-управляющие системы, 2020.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0"/>
              </a:spcBef>
              <a:buAutoNum type="arabicPeriod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Милосердов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Д. И. Архитектурные особенности программных систем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прогнозирования с непрерывным обучением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Информационные технологии, 2020.</a:t>
            </a:r>
          </a:p>
          <a:p>
            <a:pPr marL="342900" lvl="0" indent="-342900">
              <a:spcBef>
                <a:spcPct val="0"/>
              </a:spcBef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Осипов В. Ю.,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Милосердов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Д. И. Программа прогнозирования событий на основе рекуррентных нейронных сетей с управляемыми элементами. Свидетельство о регистрации программы для ЭВМ № 2019662053, 16.09.2019 г.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Милосердов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Д. И. Программа прогнозирования событий с непрерывным обучением на основе рекуррентной нейронной сети с управляемыми элементами. Свидетельство о регистрации программы для ЭВМ № 2020616182, 11.06.2020 г.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Участие в конференциях:</a:t>
            </a:r>
          </a:p>
          <a:p>
            <a:pPr marL="342900" indent="-342900">
              <a:spcBef>
                <a:spcPct val="0"/>
              </a:spcBef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Международных – 5</a:t>
            </a:r>
            <a:endParaRPr lang="ru-RU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AutoNum type="arabicPeriod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AutoNum type="arabicPeriod"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International Conference Digital Transformation And Global Society (DTGS 2019)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Санкт-Петербург, 19-21 июня 2019 г.</a:t>
            </a:r>
          </a:p>
          <a:p>
            <a:pPr marL="342900" indent="-342900">
              <a:spcBef>
                <a:spcPct val="0"/>
              </a:spcBef>
              <a:buAutoNum type="arabicPeriod"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Fifth International Workshop on Experimental Economics and Machine Learning (EEML 2019)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Пермь, 25-26 сентября 2019 г.</a:t>
            </a:r>
          </a:p>
          <a:p>
            <a:pPr marL="342900" indent="-342900">
              <a:spcBef>
                <a:spcPct val="0"/>
              </a:spcBef>
              <a:buAutoNum type="arabicPeriod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5-я Международная научно-практическая конференция «Технологическая перспектива-2019», Санкт-Петербург, 7-8 ноября 2019 г.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International Conference Digital Transformation And Global Society (DTGS 20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Санкт-Петербург, 17-19 июня 2020 г.</a:t>
            </a:r>
          </a:p>
          <a:p>
            <a:pPr marL="342900" indent="-342900">
              <a:spcBef>
                <a:spcPct val="0"/>
              </a:spcBef>
              <a:buAutoNum type="arabicPeriod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Конференция «Информационные технологии в управлении» (ИТУ-2020), Санкт-Петербург, 7-8 октября 2020 г.</a:t>
            </a:r>
          </a:p>
          <a:p>
            <a:pPr marL="342900" indent="-342900">
              <a:spcBef>
                <a:spcPct val="0"/>
              </a:spcBef>
              <a:buAutoNum type="arabicPeriod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6-я Международная научно-практическая конференция «Технологическая перспектива-2020», Санкт-Петербург, 12-13ноября2020г.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5842" y="764704"/>
            <a:ext cx="8354638" cy="5072098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Методы нейросетевого прогнозирования событий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временными сдвигами сигналов и без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временных сдвигов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интеллектуальных автономных роботов с непрерывным обучением.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Параллельная и буферная архитектуры программных систем, реализующих методы нейросетевого прогнозирования событий для интеллектуальных автономных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роботов с непрерывным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Практические рекомендации по повышению точности и использованию программных систем нейросетевого прогнозирования событий для интеллектуальных автономных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роботов с непрерывным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8296" y="28553"/>
            <a:ext cx="8568952" cy="5921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Положения, выносимые на защиту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30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348880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2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0"/>
            <a:ext cx="856895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Актуальность решаемой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задачи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764704"/>
            <a:ext cx="8215370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перспективные интеллектуальные автономные роботы возлагаются все более сложные задачи. Условия, в которых они будут функционировать, предъявляют высокие требования в части способности робота планировать свое поведение </a:t>
            </a:r>
            <a:r>
              <a:rPr lang="en-US" sz="2000" dirty="0">
                <a:latin typeface="Times New Roman" pitchFamily="18" charset="0"/>
                <a:ea typeface="+mj-ea"/>
                <a:cs typeface="Times New Roman" pitchFamily="18" charset="0"/>
              </a:rPr>
              <a:t>[</a:t>
            </a:r>
            <a:r>
              <a:rPr lang="en-US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Wong </a:t>
            </a:r>
            <a:r>
              <a:rPr lang="en-US" sz="1600" dirty="0">
                <a:latin typeface="Times New Roman" pitchFamily="18" charset="0"/>
                <a:ea typeface="+mj-ea"/>
                <a:cs typeface="Times New Roman" pitchFamily="18" charset="0"/>
              </a:rPr>
              <a:t>C. </a:t>
            </a:r>
            <a:r>
              <a:rPr lang="en-US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et al. 2017</a:t>
            </a:r>
            <a:r>
              <a:rPr lang="en-US" sz="16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Wang </a:t>
            </a:r>
            <a:r>
              <a:rPr lang="en-US" sz="1600" dirty="0"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al.</a:t>
            </a:r>
            <a:r>
              <a:rPr lang="en-US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 2018</a:t>
            </a:r>
            <a:r>
              <a:rPr lang="en-US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]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Вместе с тем, в публикациях по теме робототехники отмечается, что существующие подходы к планированию поведения остаются во многом несовершенными. Они либо вычислительно сложны, либо не являются достаточно точными, или же демонстрируют эффективность только в определенных ситуациях </a:t>
            </a:r>
            <a:r>
              <a:rPr lang="en-US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[</a:t>
            </a:r>
            <a:r>
              <a:rPr lang="en-US" sz="1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Victerpaul</a:t>
            </a:r>
            <a:r>
              <a:rPr lang="en-US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 P. et al.</a:t>
            </a:r>
            <a:r>
              <a:rPr lang="ru-RU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 2017</a:t>
            </a:r>
            <a:r>
              <a:rPr lang="en-US" sz="16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Solea</a:t>
            </a:r>
            <a:r>
              <a:rPr lang="en-US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ea typeface="+mj-ea"/>
                <a:cs typeface="Times New Roman" pitchFamily="18" charset="0"/>
              </a:rPr>
              <a:t>R. </a:t>
            </a:r>
            <a:r>
              <a:rPr lang="en-US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2016</a:t>
            </a:r>
            <a:r>
              <a:rPr lang="en-US" sz="1600" dirty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Dabooni</a:t>
            </a:r>
            <a:r>
              <a:rPr lang="en-US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r>
              <a:rPr lang="en-US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. et al. </a:t>
            </a:r>
            <a:r>
              <a:rPr lang="en-US" sz="1600" dirty="0">
                <a:latin typeface="Times New Roman" pitchFamily="18" charset="0"/>
                <a:ea typeface="+mj-ea"/>
                <a:cs typeface="Times New Roman" pitchFamily="18" charset="0"/>
              </a:rPr>
              <a:t>2016, </a:t>
            </a:r>
            <a:r>
              <a:rPr lang="en-US" sz="1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Mendonca</a:t>
            </a:r>
            <a:r>
              <a:rPr lang="en-US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ea typeface="+mj-ea"/>
                <a:cs typeface="Times New Roman" pitchFamily="18" charset="0"/>
              </a:rPr>
              <a:t>M. </a:t>
            </a:r>
            <a:r>
              <a:rPr lang="en-US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2016</a:t>
            </a:r>
            <a:r>
              <a:rPr lang="en-US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]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aseline="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Эффективность планирования поведения робота связана с возможностью получения прогнозов событий. Необходимы методы и средства такого прогнозирования, обеспечивающие высокую точность и подходящие для системы с ограниченными ресурсами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[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Wong C. et al.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Kamil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Fujita 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et al. 2017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]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0"/>
            <a:ext cx="856895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Постановка задачи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354638" cy="86409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Условия и возможности прогнозирования событий в интеллектуальных автономных роботах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ИМА документы (14 февраля 2021 г)\Учеба\Спииран\ПРОЕКТЫ\ДИССЕРТАЦИЯ\материалы для презентации версия 8\пояснение условий прогнозирован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96" y="1340768"/>
            <a:ext cx="6858000" cy="485616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0"/>
            <a:ext cx="8568952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Постановка задачи (продолжение)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484784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Длительные периоды автономии, на которые робот остается предоставленным самому себе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Наличие помех и неисправностей оборудования, приводящих к получению искаженной или неполной информации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Сложная динамическая окружающая среда (наличие препятствий,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других роботов, опасных участков и т.д.)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Ограниченность аппаратных ресурсов и необходимость оперативного принятия решений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Необходимость непрерывного обновления моделей анализируемых процессов, особенно при анализе процессов с изменяющимися законами поведения.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354638" cy="86409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Условия и возможности прогнозирования событий в интеллектуальных автономных роботах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7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2116" y="19027"/>
            <a:ext cx="8568952" cy="621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Постановка задачи (продолжение)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94681" y="606509"/>
            <a:ext cx="8354638" cy="86409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известных моделей и методов прогнозирования и обучения интеллектуальных роботов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200800" cy="464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8695" y="476672"/>
            <a:ext cx="85689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Анализ известных методов и средств прогнозирования событий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048137"/>
              </p:ext>
            </p:extLst>
          </p:nvPr>
        </p:nvGraphicFramePr>
        <p:xfrm>
          <a:off x="540905" y="908720"/>
          <a:ext cx="8058582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887"/>
                <a:gridCol w="5899695"/>
              </a:tblGrid>
              <a:tr h="106394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Общие требования к прогнозированию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интересах роботов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Е.И.Юревич. Основы робототехники (2005)</a:t>
                      </a:r>
                    </a:p>
                    <a:p>
                      <a:pPr algn="l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Wang, T., Tao, Y. &amp; Liu, H. (2018).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/>
                        </a:rPr>
                        <a:t>10.1007/s11633-018-1115-1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S. Diane, S.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Manko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and V.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Lokhin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/>
                        </a:rPr>
                        <a:t>10.1109/SIBCON.2016.7491822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100" b="0" i="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Injarapu</a:t>
                      </a:r>
                      <a:r>
                        <a:rPr lang="en-US" sz="11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A. (2017). </a:t>
                      </a:r>
                      <a:r>
                        <a:rPr lang="en-US" sz="11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10.1109/RISE.2017.8378228</a:t>
                      </a:r>
                      <a:endParaRPr lang="en-US" sz="1100" b="0" i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1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Wong, C. (2017). </a:t>
                      </a:r>
                      <a:r>
                        <a:rPr lang="en-US" sz="11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/>
                        </a:rPr>
                        <a:t>10.1109/AHS.2017.8046384</a:t>
                      </a:r>
                      <a:endParaRPr lang="ru-RU" sz="1100" b="0" i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Byrne, C. J. (2020). </a:t>
                      </a:r>
                      <a:r>
                        <a:rPr lang="en-US" sz="11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/>
                        </a:rPr>
                        <a:t>10.1007/978-3-030-53805-7</a:t>
                      </a:r>
                      <a:endParaRPr lang="en-US" sz="1100" b="0" i="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1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7"/>
                        </a:rPr>
                        <a:t>http://www.ifr.org/news/ifr-press-release/iso-robotics standardisation35/</a:t>
                      </a:r>
                      <a:r>
                        <a:rPr lang="en-US" sz="11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831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Традиционные методы прогнозирования временных рядов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Hyndman R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Athanasopoulos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G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Forecasting: principles and practice (2018) 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Timmermann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A. (2018).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8"/>
                        </a:rPr>
                        <a:t>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9"/>
                        </a:rPr>
                        <a:t>10.1146/annurev-financial-110217-022713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Bok B., etc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10"/>
                        </a:rPr>
                        <a:t>10.1146/annurev-economics-080217-053214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Yarushev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&amp;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Averkin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(2016)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11"/>
                        </a:rPr>
                        <a:t>10.15827/0236-235X.113.075-082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Webby, M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O'Connor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1996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12"/>
                        </a:rPr>
                        <a:t>10.1016/0169-2070(95)00644-3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M. H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Amini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A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Kargarian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O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Karabasoglu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2016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13"/>
                        </a:rPr>
                        <a:t>10.1016/j.epsr.2016.06.003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M. De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Livera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R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J. Hyndman &amp; R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D. Snyder (2011)</a:t>
                      </a:r>
                      <a:r>
                        <a:rPr lang="ru-RU" sz="11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14"/>
                        </a:rPr>
                        <a:t>10.1198/jasa.2011.tm09771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Faloutsos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J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Gasthaus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T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Januschowski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Y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Wang.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15"/>
                        </a:rPr>
                        <a:t>10.14778/3229863.3229878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Faloutsos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V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Flunkert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J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Gasthaus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Y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Wang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16"/>
                        </a:rPr>
                        <a:t>10.1145/3292500.3332289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J. Jaramillo, J. D. Velasquez and C. J. Franco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17"/>
                        </a:rPr>
                        <a:t>10.1109/TLA.2017.7827918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023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Методы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нейросетевого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прогнозирования временных рядов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Хайкин С. Нейронные сети: Полный курс (2006)</a:t>
                      </a:r>
                      <a:b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Гудфеллоу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Я., </a:t>
                      </a:r>
                      <a:r>
                        <a:rPr lang="ru-RU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Бенджио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И., </a:t>
                      </a:r>
                      <a:r>
                        <a:rPr lang="ru-RU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Курвилль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 Глубокое обучение (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Egrioglu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E.,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Yolcu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U., Bas E.,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Dalar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A.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en-US" sz="11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18"/>
                        </a:rPr>
                        <a:t>10.1007/s00521-017-3002-z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B. Yang, S. Sun, J. Li, X. Lin, Y.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Tian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19"/>
                        </a:rPr>
                        <a:t>10.1016/j.neucom.2018.12.016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T. Zhou,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etc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2017) </a:t>
                      </a:r>
                      <a:r>
                        <a:rPr lang="en-US" sz="1100" b="0" i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0"/>
                        </a:rPr>
                        <a:t>10.1016/j.neucom.2017.03.049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Shen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Z, Wang W,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Shen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Q et al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1"/>
                        </a:rPr>
                        <a:t>10.1016/j.neucom.2019.04.094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Fernandez-Navarro M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etc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(2018)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2"/>
                        </a:rPr>
                        <a:t>10.1007/s00521-016-2494-2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Wu, W., Wang, X. (2015)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3"/>
                        </a:rPr>
                        <a:t>10.1007/978-3-662-43871-8_194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Srinivasan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D. (2008).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4"/>
                        </a:rPr>
                        <a:t>10.1016/j.neucom.2008.08.006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E.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Krichene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Y.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Masmoudi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A.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Alimi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H.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Chabchoub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2017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8"/>
                        </a:rPr>
                        <a:t>10.1007/978-3-319-53480-0_48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S.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Goudarzi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M. N. Kama, M. H.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Anisi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F. Doctor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5"/>
                        </a:rPr>
                        <a:t>10.3390/s18103459</a:t>
                      </a:r>
                      <a:endParaRPr lang="en-US" sz="11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Osipov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V., 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Osipova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M. 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</a:t>
                      </a:r>
                      <a:r>
                        <a:rPr lang="ru-RU" sz="1100" b="0" i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6"/>
                        </a:rPr>
                        <a:t>10.1016/</a:t>
                      </a:r>
                      <a:r>
                        <a:rPr lang="en-US" sz="1100" b="0" i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6"/>
                        </a:rPr>
                        <a:t>j</a:t>
                      </a:r>
                      <a:r>
                        <a:rPr lang="ru-RU" sz="1100" b="0" i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6"/>
                        </a:rPr>
                        <a:t>.</a:t>
                      </a:r>
                      <a:r>
                        <a:rPr lang="en-US" sz="1100" b="0" i="0" u="sng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6"/>
                        </a:rPr>
                        <a:t>neucom</a:t>
                      </a:r>
                      <a:r>
                        <a:rPr lang="ru-RU" sz="1100" b="0" i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6"/>
                        </a:rPr>
                        <a:t>.2018.05.009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Осипов В.Ю., 2015 </a:t>
                      </a:r>
                      <a:r>
                        <a:rPr lang="en-US" sz="1100" b="0" i="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7"/>
                        </a:rPr>
                        <a:t>10.17587/mau.16.836-840</a:t>
                      </a:r>
                      <a:endParaRPr lang="ru-RU" sz="1100" b="0" i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85720" y="0"/>
            <a:ext cx="8568952" cy="656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Постановка задачи (продолжение)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92877" y="476672"/>
            <a:ext cx="8354638" cy="66460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Недостатки существующих методов прогнозирования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276166"/>
              </p:ext>
            </p:extLst>
          </p:nvPr>
        </p:nvGraphicFramePr>
        <p:xfrm>
          <a:off x="540905" y="1196752"/>
          <a:ext cx="8058582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038"/>
                <a:gridCol w="4896544"/>
              </a:tblGrid>
              <a:tr h="961070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Статистические методы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адаптивности;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Применимость только для краткосрочного прогнозирования.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1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НС прямого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распространения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Необходимость в периодическом переобучении;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Применимость только для краткосрочного прогнозирования.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81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Рекуррентные НС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Подверженность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проблеме накопления ошибок;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правил управления ассоциативным вызовом сигналов из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нейросетевой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памяти.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Гибридные методы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Ориентированность на конкретные условия;</a:t>
                      </a:r>
                    </a:p>
                    <a:p>
                      <a:pPr marL="342900" indent="-342900" algn="l">
                        <a:buAutoNum type="arabicPeriod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Вычислительная сложность.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85720" y="0"/>
            <a:ext cx="8568952" cy="656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Постановка задачи (продолжение)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2877" y="4797152"/>
            <a:ext cx="835463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Общим недостатком существующих подходов является отсутствие непрерывности обучения.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3118</Words>
  <Application>Microsoft Office PowerPoint</Application>
  <PresentationFormat>Экран (4:3)</PresentationFormat>
  <Paragraphs>355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Методы и средства нейросетевого прогнозирования событий для интеллектуальных автономных роботов с непрерывным обучением</vt:lpstr>
      <vt:lpstr>Объект исследования Процесс прогнозирования событий для интеллектуальных роботов рекуррентными нейронными сетями  Предмет исследования Научно-методический аппарат нейросетевого прогнозирования событий для интеллектуальных автономных роботов  Решаемая научная задача Разработка методов и средств нейросетевого прогнозирования событий для интеллектуальных автономных роботов с непрерывным обучением  Цель Повышение точности получаемых прогнозов событий для интеллектуальных автономных роботов</vt:lpstr>
      <vt:lpstr>1. Методы нейросетевого прогнозирования событий с временными сдвигами сигналов и без временных сдвигов для интеллектуальных автономных роботов с непрерывным обучением.  2. Параллельная и буферная архитектуры программных систем, реализующих методы нейросетевого прогнозирования событий для интеллектуальных автономных роботов с непрерывным обучением.  3. Практические рекомендации по повышению точности и использованию программных систем нейросетевого прогнозирования событий для интеллектуальных автономных роботов с непрерывным обучением.</vt:lpstr>
      <vt:lpstr>Презентация PowerPoint</vt:lpstr>
      <vt:lpstr>Условия и возможности прогнозирования событий в интеллектуальных автономных роботах</vt:lpstr>
      <vt:lpstr>Условия и возможности прогнозирования событий в интеллектуальных автономных роботах</vt:lpstr>
      <vt:lpstr>Анализ известных моделей и методов прогнозирования и обучения интеллектуальных роботов</vt:lpstr>
      <vt:lpstr>Презентация PowerPoint</vt:lpstr>
      <vt:lpstr>Недостатки существующих методов прогнозирования</vt:lpstr>
      <vt:lpstr>Решаемая научная задача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Прогнозирование событий для интеллектуальных роботов рекуррентными нейронными сетями с непрерывным обучением</dc:title>
  <dc:creator>SNB</dc:creator>
  <cp:lastModifiedBy>PC</cp:lastModifiedBy>
  <cp:revision>302</cp:revision>
  <dcterms:created xsi:type="dcterms:W3CDTF">2020-09-23T14:22:04Z</dcterms:created>
  <dcterms:modified xsi:type="dcterms:W3CDTF">2021-06-20T11:03:58Z</dcterms:modified>
</cp:coreProperties>
</file>