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9" r:id="rId5"/>
    <p:sldId id="261" r:id="rId6"/>
    <p:sldId id="282" r:id="rId7"/>
    <p:sldId id="277" r:id="rId8"/>
    <p:sldId id="270" r:id="rId9"/>
    <p:sldId id="262" r:id="rId10"/>
    <p:sldId id="278" r:id="rId11"/>
    <p:sldId id="271" r:id="rId12"/>
    <p:sldId id="272" r:id="rId13"/>
    <p:sldId id="263" r:id="rId14"/>
    <p:sldId id="273" r:id="rId15"/>
    <p:sldId id="280" r:id="rId16"/>
    <p:sldId id="281" r:id="rId17"/>
    <p:sldId id="279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neucom.2019.04.094" TargetMode="External"/><Relationship Id="rId3" Type="http://schemas.openxmlformats.org/officeDocument/2006/relationships/hyperlink" Target="https://doi.org/10.1016/j.neucom.2018.05.009" TargetMode="External"/><Relationship Id="rId7" Type="http://schemas.openxmlformats.org/officeDocument/2006/relationships/hyperlink" Target="http://dx.doi.org/10.1016/j.neucom.2017.03.049" TargetMode="External"/><Relationship Id="rId2" Type="http://schemas.openxmlformats.org/officeDocument/2006/relationships/hyperlink" Target="https://doi.org/10.1007/s11633-018-1115-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16/j.neucom.2018.12.016" TargetMode="External"/><Relationship Id="rId5" Type="http://schemas.openxmlformats.org/officeDocument/2006/relationships/hyperlink" Target="https://doi.org/10.1007/s00521-017-3002-z" TargetMode="External"/><Relationship Id="rId4" Type="http://schemas.openxmlformats.org/officeDocument/2006/relationships/hyperlink" Target="https://doi.org/10.17587/mau.16.836-840" TargetMode="External"/><Relationship Id="rId9" Type="http://schemas.openxmlformats.org/officeDocument/2006/relationships/hyperlink" Target="https://doi.org/10.1007/s00521-016-2494-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8573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 и средства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прогнозирования событий для интеллектуальных роботов с непрерывным обучением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365104"/>
            <a:ext cx="7772400" cy="104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Аспирант: </a:t>
            </a:r>
            <a:r>
              <a:rPr kumimoji="0" lang="ru-RU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Милосердов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Д.И.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Руководитель: Осипов В.Ю., д.т.н., проф.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42910" y="142852"/>
            <a:ext cx="7772400" cy="104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Санкт-Петербургский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Федеральный исследовательский центр Российской академии наук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2910" y="5500702"/>
            <a:ext cx="7772400" cy="104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Санкт-Петербург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2020 год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3212976"/>
            <a:ext cx="8136904" cy="104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Специальность 05.13.11 – Математическое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программное обеспечения вычислительных машин, комплексов и компьютерных сетей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85720" y="142852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нейросетевого прогнозирования событий для интеллектуальных роботов с непрерывным обучением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10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524" y="1500175"/>
            <a:ext cx="3994658" cy="24288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928670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Рекуррентная нейронная сеть с управляемыми элементами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Осипов В.Ю.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357298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Состав: блок управления, два слоя нейронов и динамические синапсы, связывающие каждый нейрон одного слоя со всеми нейронами противоположного.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857496"/>
            <a:ext cx="407196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 синапса, связывающего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нейроны, определяется формулой: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6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6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))·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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b="1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))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000504"/>
            <a:ext cx="8215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Весовой коэффициент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)/2),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где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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история обучения,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положительный коэффициент.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Функция ослабления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)) = 1/(1+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где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)=((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))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расстояние между нейронами,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 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коэфф-ты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Параметр направленности ассоциативного взаимодействия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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))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регулируется блоком управления прогнозированием.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96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42852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нейросетевого прогнозирования событий для интеллектуальных роботов с непрерывным обучением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571501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временных сдвигов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32" y="457200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временными сдвигами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17921"/>
            <a:ext cx="4643470" cy="52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00108"/>
            <a:ext cx="3379713" cy="349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 rot="10800000">
            <a:off x="4643438" y="592933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42852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нейросетевого прогнозирования событий для интеллектуальных роботов с непрерывным обучением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1071546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Прогнозирование в условиях малых выборок, шума и пропусков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58871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357166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Архитектуры программных систем, реализующих методы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прогнозирования событий для интеллектуальных роботов с непрерывным обучением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749" y="1928802"/>
            <a:ext cx="7709940" cy="31309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44" y="1285860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Параллельная архитектура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21495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Нейросетевые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ядра работают в разных потоках, за счет чего обеспечивается реально параллельное прогнозирование при непрерывном обучении.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357166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Архитектуры программных систем, реализующих методы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прогнозирования событий для интеллектуальных роботов с непрерывным обучением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285860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Буферная архитектура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21495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Вместо копирования ядра копируются только состояния нейронов, а прогноз выполняется на первом ядре с задержкой входных данных в буфере.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315" y="1782435"/>
            <a:ext cx="5913205" cy="333335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15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14290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Практические рекомендации по повышению точности и использованию программных систем прогнозирования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857232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Критерий выбора метода прогнозирования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1472" y="3786190"/>
          <a:ext cx="800105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462"/>
                <a:gridCol w="1457556"/>
                <a:gridCol w="1311771"/>
                <a:gridCol w="1309454"/>
                <a:gridCol w="1343262"/>
                <a:gridCol w="1369549"/>
              </a:tblGrid>
              <a:tr h="333377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 с временными сдвигами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 без временных сдвигов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MAE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км/ч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MAPE, 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RMSE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км/ч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MAE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км/ч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MAPE, 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RMSE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км/ч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2.89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23.20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4.35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3.30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23.60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4.36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357158" y="1500174"/>
            <a:ext cx="8358246" cy="22145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 прогнозирования с временными сдвигами обеспечивает более плотное и равномерное ассоциативное связывание информации, ввиду чего точность прогнозирования выше, чем при использовании метода без сдвигов. В то же время, для него требуется РНС с большим размером слоев, что приводит к увеличению объема памяти и снижению быстродействия. Показатели эффективности методов на примере прогнозирования скорости дорожного трафика приведены в таблицах: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14414" y="4929198"/>
          <a:ext cx="678661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4867"/>
                <a:gridCol w="3411743"/>
              </a:tblGrid>
              <a:tr h="33337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 с временными сдвигами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 без временных сдвигов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337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Время прогнозирования, мс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Время прогнозирования, мс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16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14290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Практические рекомендации по повышению точности и использованию программных систем прогнозирования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1000108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Критерий выбора архитектуры системы прогнозирования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57158" y="1714488"/>
            <a:ext cx="8358246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Параллельная архитектура позволяет добиться независимой работы двух РНС и производить обучение в реальном времени.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14620"/>
            <a:ext cx="4046006" cy="16430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714620"/>
            <a:ext cx="2928958" cy="165109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4572008"/>
            <a:ext cx="8358246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Буферная архитектура является квазипараллельной. Чрезмерно частое поступление новых данных может приводить к разрастанию буфера и запаздыванию обучения. Однако такая архитектура позволяет в два раза уменьшить объем требуемой оперативной памяти.</a:t>
            </a: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17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14290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Практические рекомендации по повышению точности и использованию программных систем прогнозирования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1071546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Выбор оптимальной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нейросетевой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структуры системы прогнозирования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414549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72000" y="2857496"/>
          <a:ext cx="4071966" cy="308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785818"/>
                <a:gridCol w="1143008"/>
                <a:gridCol w="857256"/>
              </a:tblGrid>
              <a:tr h="3708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MAE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MAPE, 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RMSE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Линейная (А)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0.79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20.30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Петлевая (Б)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0.67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17.00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1.06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Спираль постоянного радиуса (В)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0.74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18.90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1.15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Сходящаяся спираль (Г)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0.71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17.10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1.08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Расходящаяся спираль (Д)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0.66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17.00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1.06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4500562" y="2000240"/>
            <a:ext cx="428628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Показатели точности на примере прогнозирования дорожного трафика:</a:t>
            </a: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18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14290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Практические рекомендации по повышению точности и использованию программных систем прогнозирования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3"/>
            <a:ext cx="3500462" cy="14525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1000108"/>
            <a:ext cx="856895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Примеры реальных (пунктирная линия) и спрогнозированных (сплошная линия) временных рядов с применением методов: 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14348" y="1571612"/>
            <a:ext cx="321471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временными сдвигами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214942" y="1571612"/>
            <a:ext cx="321471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временных сдвигов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928802"/>
            <a:ext cx="3492169" cy="14568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929199"/>
            <a:ext cx="3500462" cy="1441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429000"/>
            <a:ext cx="3500462" cy="147785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429000"/>
            <a:ext cx="3495657" cy="146714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4929198"/>
            <a:ext cx="3500462" cy="1454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19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42852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928670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Публикации по теме диссертационной работы: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0"/>
              </a:spcBef>
              <a:buAutoNum type="arabicPeriod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Osipov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V.,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Miloserdov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D. Neural network forecasting of traffic congestion // Digital Transformation and Global Society (DTGS 2019), Communications in Computer and Information Science, 2020, vol. 1038. doi:10.1007/978-3-030-37858-5_20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0"/>
              </a:spcBef>
              <a:buAutoNum type="arabicPeriod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Osipov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V.,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Zhukova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N.,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Miloserdov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D. Neural Network Associative Forecasting of Demand for Goods // Experimental Economics and Machine Learning, 2019, vol. 2479.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0"/>
              </a:spcBef>
              <a:buAutoNum type="arabicPeriod"/>
            </a:pP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Osipov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V.,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Nikiforov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V.,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Zhukova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N.,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Miloserdov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D. Urban traffic flows forecasting by recurrent neural networks with spiral structures of layers // Neural Computing and Applications, 2020. doi:10.1007/s00521-020-04843-5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Осипов В. Ю.,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Милосердов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Д. И.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Нейросетевое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прогнозирование событий для роботов с непрерывным обучением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Информационно-управляющие системы, 2020.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0"/>
              </a:spcBef>
              <a:buAutoNum type="arabicPeriod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Милосердов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Д. И. Архитектурные особенности программных систем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прогнозирования с непрерывным обучением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Информационные технологии, 2020.</a:t>
            </a:r>
          </a:p>
          <a:p>
            <a:pPr marL="342900" lvl="0" indent="-342900">
              <a:spcBef>
                <a:spcPct val="0"/>
              </a:spcBef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Осипов В. Ю.,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Милосердов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Д. И. Программа прогнозирования событий на основе рекуррентных нейронных сетей с управляемыми элементами. Свидетельство о регистрации программы для ЭВМ № 2019662053, зарегистрирована 16.09.2019 г.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Милосердов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Д. И. Программа прогнозирования событий с непрерывным обучением на основе рекуррентной нейронной сети с управляемыми элементами. Свидетельство о регистрации программы для ЭВМ № 2020616182, зарегистрирована 11.06.2020 г.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Участие в конференциях: </a:t>
            </a:r>
          </a:p>
          <a:p>
            <a:pPr marL="342900" indent="-342900">
              <a:spcBef>
                <a:spcPct val="0"/>
              </a:spcBef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International Conference Digital Transformation And Global Society (DTGS 2019)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Санкт-Петербург, 19-21 июня 2019 г.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Fifth International Workshop on Experimental Economics and Machine Learning (EEML 2019)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Пермь, 25-26 сентября 2019 г.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5-я Международная научно-практическая конференция «Технологическая перспектива-2019», Санкт-Петербург, 7-8 ноября 2019 г.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International Conference Digital Transformation And Global Society (DTGS 20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Санкт-Петербург, 17-19 июня 2020 г.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Конференция «Информационные технологии в управлении» (ИТУ-2020), Санкт-Петербург, 7-8 октября 2020 г.</a:t>
            </a:r>
          </a:p>
          <a:p>
            <a:pPr marL="342900" lvl="0" indent="-342900">
              <a:spcBef>
                <a:spcPct val="0"/>
              </a:spcBef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68952" cy="58784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 прогнозирования событий для интеллектуальных роботов рекуррентными нейронными сетями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Научно-методический аппарат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прогнозирования событий для интеллектуальных роботов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непрерывным обучением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Решаемая научная задача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методов и средств нейросетевого прогнозирования событий для интеллектуальных роботов с непрерывным обучением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точности получаемых прогнозов событий для интеллектуальных роботов с непрерывным обучением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85794"/>
            <a:ext cx="8354638" cy="507209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Методы нейросетевого прогнозирования событий для интеллектуальных роботов с непрерывным обучением.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Архитектуры программных систем, реализующих методы нейросетевого прогнозирования событий для интеллектуальных роботов.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Практические рекомендации по повышению точности и использованию программных систем нейросетевого прогнозирования событий для интеллектуальных роботов.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85728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Положения, выносимые на защиту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354638" cy="86409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Условия, задачи и возможности прогнозирования и обучения интеллектуальных роботов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0"/>
            <a:ext cx="8568952" cy="903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Постановка задачи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799"/>
            <a:ext cx="2664296" cy="173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335699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Перспективный лунный робот (Италия)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28800"/>
            <a:ext cx="2592288" cy="172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56176" y="335699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Промышленный робот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FANUC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628800"/>
            <a:ext cx="2592288" cy="172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47864" y="335699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БПЛА Орлан-10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4077072"/>
            <a:ext cx="85689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Интеллектуальные роботы должны иметь в своем составе непрерывно обучаемый модуль прогнозирования будущих событий</a:t>
            </a:r>
          </a:p>
          <a:p>
            <a:pPr algn="just">
              <a:buFont typeface="Wingdings" pitchFamily="2" charset="2"/>
              <a:buChar char="v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Среда робота может определяться множеством факторов;</a:t>
            </a:r>
          </a:p>
          <a:p>
            <a:pPr algn="just">
              <a:buFont typeface="Wingdings" pitchFamily="2" charset="2"/>
              <a:buChar char="v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Аномалии получаемой с датчиков информации (пропуски и т.д.);</a:t>
            </a:r>
          </a:p>
          <a:p>
            <a:pPr algn="just">
              <a:buFont typeface="Wingdings" pitchFamily="2" charset="2"/>
              <a:buChar char="v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Ограниченность аппаратных ресурсов.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42852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Постановка задачи (продолжение)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54638" cy="86409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известных моделей и методов прогнозирования и обучения интеллектуальных роботов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192688" cy="47577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42852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Основная литература по теме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354638" cy="5429288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Wang, T., Tao, Y. &amp; Liu, H.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Current Researches and Future Development Trend of Intelligent Robot: A Review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Int. J.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Autom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Comput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. 15, 525–546 (2018).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doi.org/10.1007/s11633-018-1115-1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Хайкин С.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Нейронные сети: Полный курс.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2-е изд. Пер. с англ. М : Вильямс, 2006. 1104 с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Гудфеллоу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Я.,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Бенджио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Курвилль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Глубокое обучение.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 :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ДМК-Пресс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2018. 653 с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Osipov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V.,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Osipova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Space–time signal binding in recurrent neural networks with controlled elements.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Neurocomputing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, 2018, vol. 308, pp. 194-204.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doi.org/10.1016/j.neucom.2018.05.009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Осипов В.Ю.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Нейросетевое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прогнозирование событий для интеллектуальных роботов.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Мехатроника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автоматизация, управление. 2015;16(12):836-840.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doi.org/10.17587/mau.16.836-840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Egrioglu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E.,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Yolcu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U., Bas E.,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Dalar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Median-Pi artificial neural network for forecasting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Neural Computing &amp; Applications. 2019. Vol. 31, P. 307—316.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://doi.org/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10.1007/s00521-017-3002-z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B. Yang, S. Sun, J. Li, X. Lin, Y.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Tian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Traffic flow prediction using LSTM with feature enhancement.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Neurocomputing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332 (2019) 320–327.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doi.org/10.1016/j.neucom.2018.12.016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T. Zhou, G. Han, X.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Z. Lin, C. Han, Y. Huang, J.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Qin </a:t>
            </a:r>
            <a:r>
              <a:rPr lang="el-GR" sz="1400" b="1" dirty="0" smtClean="0">
                <a:latin typeface="Times New Roman" pitchFamily="18" charset="0"/>
                <a:cs typeface="Times New Roman" pitchFamily="18" charset="0"/>
              </a:rPr>
              <a:t>δ-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agree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AdaBoost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stacked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autoencoder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for short-term traffic flow forecasting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Neurocomputing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247 (2017) 31–38.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dx.doi.org/10.1016/j.neucom.2017.03.049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Shen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Z, Wang W,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Shen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Q et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novel learning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methodfor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multi-intersections aware traffic flow forecasting.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Neurocomputing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2019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doi.org/10.1016/j.neucom.2019.04.094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Fernandez-Navarro M, de la Cruz MA, Gutierrez PA,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Castano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Hervas-Martınez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series forecasting by </a:t>
            </a:r>
            <a:r>
              <a:rPr lang="en-US" sz="1400" b="1" dirty="0" err="1" smtClean="0">
                <a:latin typeface="Times New Roman" pitchFamily="18" charset="0"/>
                <a:cs typeface="Times New Roman" pitchFamily="18" charset="0"/>
              </a:rPr>
              <a:t>recurrentproduct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unit neural networks.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Neural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ComputAppl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29:779–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91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, 2018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doi.org/10.1007/s00521-016-2494-2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Решаемая научная задача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96752"/>
            <a:ext cx="8229600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методов и средств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нейросетевого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прогнозирования событий для интеллектуальных роботов с непрерывным обучением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5040560" cy="303546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924944"/>
            <a:ext cx="2997482" cy="30460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7119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42852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Логическая схема исследования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3528" y="1268760"/>
            <a:ext cx="8568952" cy="4320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Провести анализ проблемы прогнозирования событий для интеллектуальных роботов, известных методов и путей ее решения. </a:t>
            </a:r>
            <a:endParaRPr lang="ru-RU" sz="2400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Разработать методы прогнозирования событий для интеллектуальных роботов с непрерывным обучением.</a:t>
            </a:r>
          </a:p>
          <a:p>
            <a:pPr lvl="0" algn="just">
              <a:spcBef>
                <a:spcPct val="0"/>
              </a:spcBef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Разработать архитектуры программных систем, реализующих методы прогнозирования с непрерывным обучением.</a:t>
            </a:r>
          </a:p>
          <a:p>
            <a:pPr lvl="0" algn="just">
              <a:spcBef>
                <a:spcPct val="0"/>
              </a:spcBef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Оценить полученные результаты, выработать рекомендации по повышению точности и использованию разработанных программных систем.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143372" y="6072206"/>
            <a:ext cx="853648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142852"/>
            <a:ext cx="856895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нейросетевого прогнозирования событий для интеллектуальных роботов с непрерывным обучением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535782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временными сдвигами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1538" y="614364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временных сдвигов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3689353" cy="54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5589" y="857232"/>
            <a:ext cx="282901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57818" y="592933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*Блоки, представляющие научную новизну, выделены зеленым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1239</Words>
  <Application>Microsoft Office PowerPoint</Application>
  <PresentationFormat>Экран (4:3)</PresentationFormat>
  <Paragraphs>157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Методы и средства нейросетевого прогнозирования событий для интеллектуальных роботов с непрерывным обучением</vt:lpstr>
      <vt:lpstr>Объект исследования Процесс прогнозирования событий для интеллектуальных роботов рекуррентными нейронными сетями  Предмет исследования Научно-методический аппарат нейросетевого прогнозирования событий для интеллектуальных роботов с непрерывным обучением  Решаемая научная задача Разработка методов и средств нейросетевого прогнозирования событий для интеллектуальных роботов с непрерывным обучением  Цель Повышение точности получаемых прогнозов событий для интеллектуальных роботов с непрерывным обучением</vt:lpstr>
      <vt:lpstr>1. Методы нейросетевого прогнозирования событий для интеллектуальных роботов с непрерывным обучением.    2. Архитектуры программных систем, реализующих методы нейросетевого прогнозирования событий для интеллектуальных роботов.   3. Практические рекомендации по повышению точности и использованию программных систем нейросетевого прогнозирования событий для интеллектуальных роботов.</vt:lpstr>
      <vt:lpstr>Условия, задачи и возможности прогнозирования и обучения интеллектуальных роботов</vt:lpstr>
      <vt:lpstr>Анализ известных моделей и методов прогнозирования и обучения интеллектуальных роботов</vt:lpstr>
      <vt:lpstr>1. Wang, T., Tao, Y. &amp; Liu, H. Current Researches and Future Development Trend of Intelligent Robot: A Review. Int. J. Autom. Comput. 15, 525–546 (2018). https://doi.org/10.1007/s11633-018-1115-1  2. Хайкин С. Нейронные сети: Полный курс. 2-е изд. Пер. с англ. М : Вильямс, 2006. 1104 с.  3. Гудфеллоу Я., Бенджио И., Курвилль А. Глубокое обучение. М : ДМК-Пресс, 2018. 653 с.  4. Osipov V., Osipova M. Space–time signal binding in recurrent neural networks with controlled elements. Neurocomputing, 2018, vol. 308, pp. 194-204. https://doi.org/10.1016/j.neucom.2018.05.009  5. Осипов В.Ю. Нейросетевое прогнозирование событий для интеллектуальных роботов. Мехатроника, автоматизация, управление. 2015;16(12):836-840. https://doi.org/10.17587/mau.16.836-840  6. Egrioglu E., Yolcu U., Bas E., Dalar A. Median-Pi artificial neural network for forecasting. Neural Computing &amp; Applications. 2019. Vol. 31, P. 307—316. https://doi.org/10.1007/s00521-017-3002-z  7. B. Yang, S. Sun, J. Li, X. Lin, Y. Tian, Traffic flow prediction using LSTM with feature enhancement. Neurocomputing 332 (2019) 320–327. https://doi.org/10.1016/j.neucom.2018.12.016  8. T. Zhou, G. Han, X. Xu, Z. Lin, C. Han, Y. Huang, J. Qin δ-agree AdaBoost stacked autoencoder for short-term traffic flow forecasting. Neurocomputing 247 (2017) 31–38. http://dx.doi.org/10.1016/j.neucom.2017.03.049  9. Shen Z, Wang W, Shen Q et al A novel learning methodfor multi-intersections aware traffic flow forecasting. Neurocomputing, 2019. https://doi.org/10.1016/j.neucom.2019.04.094  10. Fernandez-Navarro M, de la Cruz MA, Gutierrez PA, Castano A, Hervas-Martınez C .Time series forecasting by recurrentproduct unit neural networks. Neural ComputAppl 29:779–791, 2018. https://doi.org/10.1007/s00521-016-2494-2</vt:lpstr>
      <vt:lpstr>Решаемая научная задача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Прогнозирование событий для интеллектуальных роботов рекуррентными нейронными сетями с непрерывным обучением</dc:title>
  <dc:creator>SNB</dc:creator>
  <cp:lastModifiedBy>PC</cp:lastModifiedBy>
  <cp:revision>117</cp:revision>
  <dcterms:created xsi:type="dcterms:W3CDTF">2020-09-23T14:22:04Z</dcterms:created>
  <dcterms:modified xsi:type="dcterms:W3CDTF">2020-10-26T10:16:34Z</dcterms:modified>
</cp:coreProperties>
</file>