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7" r:id="rId3"/>
    <p:sldId id="287" r:id="rId4"/>
    <p:sldId id="258" r:id="rId5"/>
    <p:sldId id="259" r:id="rId6"/>
    <p:sldId id="289" r:id="rId7"/>
    <p:sldId id="298" r:id="rId8"/>
    <p:sldId id="295" r:id="rId9"/>
    <p:sldId id="268" r:id="rId10"/>
    <p:sldId id="291" r:id="rId11"/>
    <p:sldId id="306" r:id="rId12"/>
    <p:sldId id="264" r:id="rId13"/>
    <p:sldId id="307" r:id="rId14"/>
    <p:sldId id="299" r:id="rId15"/>
    <p:sldId id="270" r:id="rId16"/>
    <p:sldId id="267" r:id="rId17"/>
    <p:sldId id="296" r:id="rId18"/>
    <p:sldId id="262" r:id="rId19"/>
    <p:sldId id="305" r:id="rId20"/>
    <p:sldId id="30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8E"/>
    <a:srgbClr val="F4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9" autoAdjust="0"/>
    <p:restoredTop sz="96429" autoAdjust="0"/>
  </p:normalViewPr>
  <p:slideViewPr>
    <p:cSldViewPr snapToGrid="0">
      <p:cViewPr varScale="1">
        <p:scale>
          <a:sx n="112" d="100"/>
          <a:sy n="112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Программа 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Лист1!$A$12</c:f>
              <c:strCache>
                <c:ptCount val="1"/>
                <c:pt idx="0">
                  <c:v>v1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Лист1!$B$12:$AE$12</c:f>
              <c:numCache>
                <c:formatCode>General</c:formatCode>
                <c:ptCount val="30"/>
                <c:pt idx="0">
                  <c:v>2</c:v>
                </c:pt>
                <c:pt idx="1">
                  <c:v>327</c:v>
                </c:pt>
                <c:pt idx="2">
                  <c:v>106</c:v>
                </c:pt>
                <c:pt idx="3">
                  <c:v>82</c:v>
                </c:pt>
                <c:pt idx="4">
                  <c:v>86</c:v>
                </c:pt>
                <c:pt idx="5">
                  <c:v>91</c:v>
                </c:pt>
                <c:pt idx="6">
                  <c:v>51</c:v>
                </c:pt>
                <c:pt idx="7">
                  <c:v>53</c:v>
                </c:pt>
                <c:pt idx="8">
                  <c:v>71</c:v>
                </c:pt>
                <c:pt idx="9">
                  <c:v>97</c:v>
                </c:pt>
                <c:pt idx="10">
                  <c:v>98</c:v>
                </c:pt>
                <c:pt idx="11">
                  <c:v>73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4</c:v>
                </c:pt>
                <c:pt idx="21">
                  <c:v>2</c:v>
                </c:pt>
                <c:pt idx="22">
                  <c:v>3</c:v>
                </c:pt>
                <c:pt idx="23">
                  <c:v>30</c:v>
                </c:pt>
                <c:pt idx="24">
                  <c:v>3</c:v>
                </c:pt>
                <c:pt idx="25">
                  <c:v>5</c:v>
                </c:pt>
                <c:pt idx="26">
                  <c:v>6</c:v>
                </c:pt>
                <c:pt idx="27">
                  <c:v>6</c:v>
                </c:pt>
                <c:pt idx="28">
                  <c:v>1</c:v>
                </c:pt>
                <c:pt idx="2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17-4CAF-BD99-28D70C50F41C}"/>
            </c:ext>
          </c:extLst>
        </c:ser>
        <c:ser>
          <c:idx val="1"/>
          <c:order val="1"/>
          <c:tx>
            <c:strRef>
              <c:f>Лист1!$A$13</c:f>
              <c:strCache>
                <c:ptCount val="1"/>
                <c:pt idx="0">
                  <c:v>v2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Лист1!$B$13:$AE$13</c:f>
              <c:numCache>
                <c:formatCode>General</c:formatCode>
                <c:ptCount val="30"/>
                <c:pt idx="0">
                  <c:v>3</c:v>
                </c:pt>
                <c:pt idx="1">
                  <c:v>327</c:v>
                </c:pt>
                <c:pt idx="2">
                  <c:v>105</c:v>
                </c:pt>
                <c:pt idx="3">
                  <c:v>83</c:v>
                </c:pt>
                <c:pt idx="4">
                  <c:v>86</c:v>
                </c:pt>
                <c:pt idx="5">
                  <c:v>95</c:v>
                </c:pt>
                <c:pt idx="6">
                  <c:v>51</c:v>
                </c:pt>
                <c:pt idx="7">
                  <c:v>54</c:v>
                </c:pt>
                <c:pt idx="8">
                  <c:v>68</c:v>
                </c:pt>
                <c:pt idx="9">
                  <c:v>97</c:v>
                </c:pt>
                <c:pt idx="10">
                  <c:v>101</c:v>
                </c:pt>
                <c:pt idx="11">
                  <c:v>77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3</c:v>
                </c:pt>
                <c:pt idx="21">
                  <c:v>2</c:v>
                </c:pt>
                <c:pt idx="22">
                  <c:v>66</c:v>
                </c:pt>
                <c:pt idx="23">
                  <c:v>24</c:v>
                </c:pt>
                <c:pt idx="24">
                  <c:v>3</c:v>
                </c:pt>
                <c:pt idx="25">
                  <c:v>5</c:v>
                </c:pt>
                <c:pt idx="26">
                  <c:v>8</c:v>
                </c:pt>
                <c:pt idx="27">
                  <c:v>8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17-4CAF-BD99-28D70C50F41C}"/>
            </c:ext>
          </c:extLst>
        </c:ser>
        <c:ser>
          <c:idx val="2"/>
          <c:order val="2"/>
          <c:tx>
            <c:strRef>
              <c:f>Лист1!$A$14</c:f>
              <c:strCache>
                <c:ptCount val="1"/>
                <c:pt idx="0">
                  <c:v>v3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Лист1!$B$14:$AE$14</c:f>
              <c:numCache>
                <c:formatCode>General</c:formatCode>
                <c:ptCount val="30"/>
                <c:pt idx="0">
                  <c:v>2</c:v>
                </c:pt>
                <c:pt idx="1">
                  <c:v>324</c:v>
                </c:pt>
                <c:pt idx="2">
                  <c:v>106</c:v>
                </c:pt>
                <c:pt idx="3">
                  <c:v>86</c:v>
                </c:pt>
                <c:pt idx="4">
                  <c:v>85</c:v>
                </c:pt>
                <c:pt idx="5">
                  <c:v>89</c:v>
                </c:pt>
                <c:pt idx="6">
                  <c:v>50</c:v>
                </c:pt>
                <c:pt idx="7">
                  <c:v>58</c:v>
                </c:pt>
                <c:pt idx="8">
                  <c:v>65</c:v>
                </c:pt>
                <c:pt idx="9">
                  <c:v>106</c:v>
                </c:pt>
                <c:pt idx="10">
                  <c:v>99</c:v>
                </c:pt>
                <c:pt idx="11">
                  <c:v>80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4</c:v>
                </c:pt>
                <c:pt idx="21">
                  <c:v>2</c:v>
                </c:pt>
                <c:pt idx="22">
                  <c:v>1</c:v>
                </c:pt>
                <c:pt idx="23">
                  <c:v>106</c:v>
                </c:pt>
                <c:pt idx="24">
                  <c:v>2</c:v>
                </c:pt>
                <c:pt idx="25">
                  <c:v>8</c:v>
                </c:pt>
                <c:pt idx="26">
                  <c:v>6</c:v>
                </c:pt>
                <c:pt idx="27">
                  <c:v>4</c:v>
                </c:pt>
                <c:pt idx="28">
                  <c:v>4</c:v>
                </c:pt>
                <c:pt idx="2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17-4CAF-BD99-28D70C50F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221720"/>
        <c:axId val="285222896"/>
      </c:barChart>
      <c:catAx>
        <c:axId val="2852217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222896"/>
        <c:crosses val="autoZero"/>
        <c:auto val="1"/>
        <c:lblAlgn val="ctr"/>
        <c:lblOffset val="100"/>
        <c:noMultiLvlLbl val="0"/>
      </c:catAx>
      <c:valAx>
        <c:axId val="28522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221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9118388744006"/>
          <c:y val="0.12191662876080317"/>
          <c:w val="9.7546532704613012E-2"/>
          <c:h val="0.3444121342084172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Программа </a:t>
            </a:r>
            <a:r>
              <a:rPr lang="en-US"/>
              <a:t>2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v1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Лист1!$B$7:$AE$7</c:f>
              <c:numCache>
                <c:formatCode>General</c:formatCode>
                <c:ptCount val="30"/>
                <c:pt idx="0">
                  <c:v>2</c:v>
                </c:pt>
                <c:pt idx="1">
                  <c:v>123</c:v>
                </c:pt>
                <c:pt idx="2">
                  <c:v>33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8</c:v>
                </c:pt>
                <c:pt idx="11">
                  <c:v>1131</c:v>
                </c:pt>
                <c:pt idx="12">
                  <c:v>1401</c:v>
                </c:pt>
                <c:pt idx="13">
                  <c:v>1646</c:v>
                </c:pt>
                <c:pt idx="14">
                  <c:v>1360</c:v>
                </c:pt>
                <c:pt idx="15">
                  <c:v>1748</c:v>
                </c:pt>
                <c:pt idx="16">
                  <c:v>1329</c:v>
                </c:pt>
                <c:pt idx="17">
                  <c:v>1659</c:v>
                </c:pt>
                <c:pt idx="18">
                  <c:v>1364</c:v>
                </c:pt>
                <c:pt idx="19">
                  <c:v>2432</c:v>
                </c:pt>
                <c:pt idx="20">
                  <c:v>1876</c:v>
                </c:pt>
                <c:pt idx="21">
                  <c:v>1085</c:v>
                </c:pt>
                <c:pt idx="22">
                  <c:v>1652</c:v>
                </c:pt>
                <c:pt idx="23">
                  <c:v>2046</c:v>
                </c:pt>
                <c:pt idx="24">
                  <c:v>723</c:v>
                </c:pt>
                <c:pt idx="25">
                  <c:v>258</c:v>
                </c:pt>
                <c:pt idx="26">
                  <c:v>0</c:v>
                </c:pt>
                <c:pt idx="27">
                  <c:v>843</c:v>
                </c:pt>
                <c:pt idx="28">
                  <c:v>246</c:v>
                </c:pt>
                <c:pt idx="29">
                  <c:v>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C3-4587-A9B9-4F214AFF7EF2}"/>
            </c:ext>
          </c:extLst>
        </c:ser>
        <c:ser>
          <c:idx val="1"/>
          <c:order val="1"/>
          <c:tx>
            <c:strRef>
              <c:f>Лист1!$A$8</c:f>
              <c:strCache>
                <c:ptCount val="1"/>
                <c:pt idx="0">
                  <c:v>v2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Лист1!$B$8:$AE$8</c:f>
              <c:numCache>
                <c:formatCode>General</c:formatCode>
                <c:ptCount val="30"/>
                <c:pt idx="0">
                  <c:v>2</c:v>
                </c:pt>
                <c:pt idx="1">
                  <c:v>136</c:v>
                </c:pt>
                <c:pt idx="2">
                  <c:v>21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15</c:v>
                </c:pt>
                <c:pt idx="11">
                  <c:v>1218</c:v>
                </c:pt>
                <c:pt idx="12">
                  <c:v>1441</c:v>
                </c:pt>
                <c:pt idx="13">
                  <c:v>1670</c:v>
                </c:pt>
                <c:pt idx="14">
                  <c:v>1420</c:v>
                </c:pt>
                <c:pt idx="15">
                  <c:v>1685</c:v>
                </c:pt>
                <c:pt idx="16">
                  <c:v>1352</c:v>
                </c:pt>
                <c:pt idx="17">
                  <c:v>1653</c:v>
                </c:pt>
                <c:pt idx="18">
                  <c:v>1485</c:v>
                </c:pt>
                <c:pt idx="19">
                  <c:v>2389</c:v>
                </c:pt>
                <c:pt idx="20">
                  <c:v>1901</c:v>
                </c:pt>
                <c:pt idx="21">
                  <c:v>1104</c:v>
                </c:pt>
                <c:pt idx="22">
                  <c:v>1690</c:v>
                </c:pt>
                <c:pt idx="23">
                  <c:v>2103</c:v>
                </c:pt>
                <c:pt idx="24">
                  <c:v>796</c:v>
                </c:pt>
                <c:pt idx="25">
                  <c:v>340</c:v>
                </c:pt>
                <c:pt idx="26">
                  <c:v>0</c:v>
                </c:pt>
                <c:pt idx="27">
                  <c:v>780</c:v>
                </c:pt>
                <c:pt idx="28">
                  <c:v>294</c:v>
                </c:pt>
                <c:pt idx="29">
                  <c:v>416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C3-4587-A9B9-4F214AFF7EF2}"/>
            </c:ext>
          </c:extLst>
        </c:ser>
        <c:ser>
          <c:idx val="2"/>
          <c:order val="2"/>
          <c:tx>
            <c:strRef>
              <c:f>Лист1!$A$9</c:f>
              <c:strCache>
                <c:ptCount val="1"/>
                <c:pt idx="0">
                  <c:v>v3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Лист1!$B$9:$AE$9</c:f>
              <c:numCache>
                <c:formatCode>General</c:formatCode>
                <c:ptCount val="30"/>
                <c:pt idx="0">
                  <c:v>2</c:v>
                </c:pt>
                <c:pt idx="1">
                  <c:v>127</c:v>
                </c:pt>
                <c:pt idx="2">
                  <c:v>20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6</c:v>
                </c:pt>
                <c:pt idx="11">
                  <c:v>1255</c:v>
                </c:pt>
                <c:pt idx="12">
                  <c:v>1437</c:v>
                </c:pt>
                <c:pt idx="13">
                  <c:v>1663</c:v>
                </c:pt>
                <c:pt idx="14">
                  <c:v>1445</c:v>
                </c:pt>
                <c:pt idx="15">
                  <c:v>1678</c:v>
                </c:pt>
                <c:pt idx="16">
                  <c:v>1341</c:v>
                </c:pt>
                <c:pt idx="17">
                  <c:v>1643</c:v>
                </c:pt>
                <c:pt idx="18">
                  <c:v>1546</c:v>
                </c:pt>
                <c:pt idx="19">
                  <c:v>2344</c:v>
                </c:pt>
                <c:pt idx="20">
                  <c:v>1919</c:v>
                </c:pt>
                <c:pt idx="21">
                  <c:v>1113</c:v>
                </c:pt>
                <c:pt idx="22">
                  <c:v>1680</c:v>
                </c:pt>
                <c:pt idx="23">
                  <c:v>2107</c:v>
                </c:pt>
                <c:pt idx="24">
                  <c:v>787</c:v>
                </c:pt>
                <c:pt idx="25">
                  <c:v>334</c:v>
                </c:pt>
                <c:pt idx="26">
                  <c:v>0</c:v>
                </c:pt>
                <c:pt idx="27">
                  <c:v>767</c:v>
                </c:pt>
                <c:pt idx="28">
                  <c:v>310</c:v>
                </c:pt>
                <c:pt idx="29">
                  <c:v>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C3-4587-A9B9-4F214AFF7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220152"/>
        <c:axId val="285217800"/>
      </c:barChart>
      <c:catAx>
        <c:axId val="2852201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217800"/>
        <c:crosses val="autoZero"/>
        <c:auto val="1"/>
        <c:lblAlgn val="ctr"/>
        <c:lblOffset val="100"/>
        <c:tickMarkSkip val="1"/>
        <c:noMultiLvlLbl val="0"/>
      </c:catAx>
      <c:valAx>
        <c:axId val="285217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22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95386659685793"/>
          <c:y val="0.11503942209803539"/>
          <c:w val="8.4921316071138619E-2"/>
          <c:h val="0.351289340871185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Программа </a:t>
            </a:r>
            <a:r>
              <a:rPr lang="en-US"/>
              <a:t>1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v1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Лист1!$B$2:$AE$2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179</c:v>
                </c:pt>
                <c:pt idx="5">
                  <c:v>28</c:v>
                </c:pt>
                <c:pt idx="6">
                  <c:v>7</c:v>
                </c:pt>
                <c:pt idx="7">
                  <c:v>13</c:v>
                </c:pt>
                <c:pt idx="8">
                  <c:v>18</c:v>
                </c:pt>
                <c:pt idx="9">
                  <c:v>12</c:v>
                </c:pt>
                <c:pt idx="10">
                  <c:v>22</c:v>
                </c:pt>
                <c:pt idx="11">
                  <c:v>5</c:v>
                </c:pt>
                <c:pt idx="12">
                  <c:v>14</c:v>
                </c:pt>
                <c:pt idx="13">
                  <c:v>22</c:v>
                </c:pt>
                <c:pt idx="14">
                  <c:v>8</c:v>
                </c:pt>
                <c:pt idx="15">
                  <c:v>17</c:v>
                </c:pt>
                <c:pt idx="16">
                  <c:v>8</c:v>
                </c:pt>
                <c:pt idx="17">
                  <c:v>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9</c:v>
                </c:pt>
                <c:pt idx="27">
                  <c:v>1</c:v>
                </c:pt>
                <c:pt idx="28">
                  <c:v>2</c:v>
                </c:pt>
                <c:pt idx="2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0A-4CFC-97E0-1D9A4A3D223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v2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Лист1!$B$3:$AE$3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195</c:v>
                </c:pt>
                <c:pt idx="5">
                  <c:v>27</c:v>
                </c:pt>
                <c:pt idx="6">
                  <c:v>18</c:v>
                </c:pt>
                <c:pt idx="7">
                  <c:v>16</c:v>
                </c:pt>
                <c:pt idx="8">
                  <c:v>14</c:v>
                </c:pt>
                <c:pt idx="9">
                  <c:v>21</c:v>
                </c:pt>
                <c:pt idx="10">
                  <c:v>24</c:v>
                </c:pt>
                <c:pt idx="11">
                  <c:v>12</c:v>
                </c:pt>
                <c:pt idx="12">
                  <c:v>15</c:v>
                </c:pt>
                <c:pt idx="13">
                  <c:v>27</c:v>
                </c:pt>
                <c:pt idx="14">
                  <c:v>7</c:v>
                </c:pt>
                <c:pt idx="15">
                  <c:v>19</c:v>
                </c:pt>
                <c:pt idx="16">
                  <c:v>9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16</c:v>
                </c:pt>
                <c:pt idx="27">
                  <c:v>1</c:v>
                </c:pt>
                <c:pt idx="28">
                  <c:v>3</c:v>
                </c:pt>
                <c:pt idx="2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0A-4CFC-97E0-1D9A4A3D223F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v3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Лист1!$B$4:$AE$4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199</c:v>
                </c:pt>
                <c:pt idx="5">
                  <c:v>28</c:v>
                </c:pt>
                <c:pt idx="6">
                  <c:v>16</c:v>
                </c:pt>
                <c:pt idx="7">
                  <c:v>16</c:v>
                </c:pt>
                <c:pt idx="8">
                  <c:v>21</c:v>
                </c:pt>
                <c:pt idx="9">
                  <c:v>15</c:v>
                </c:pt>
                <c:pt idx="10">
                  <c:v>24</c:v>
                </c:pt>
                <c:pt idx="11">
                  <c:v>19</c:v>
                </c:pt>
                <c:pt idx="12">
                  <c:v>16</c:v>
                </c:pt>
                <c:pt idx="13">
                  <c:v>26</c:v>
                </c:pt>
                <c:pt idx="14">
                  <c:v>9</c:v>
                </c:pt>
                <c:pt idx="15">
                  <c:v>21</c:v>
                </c:pt>
                <c:pt idx="16">
                  <c:v>16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16</c:v>
                </c:pt>
                <c:pt idx="27">
                  <c:v>5</c:v>
                </c:pt>
                <c:pt idx="28">
                  <c:v>3</c:v>
                </c:pt>
                <c:pt idx="2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0A-4CFC-97E0-1D9A4A3D2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221328"/>
        <c:axId val="285218192"/>
      </c:barChart>
      <c:catAx>
        <c:axId val="285221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Интервал разбиения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218192"/>
        <c:crosses val="autoZero"/>
        <c:auto val="1"/>
        <c:lblAlgn val="ctr"/>
        <c:lblOffset val="100"/>
        <c:noMultiLvlLbl val="0"/>
      </c:catAx>
      <c:valAx>
        <c:axId val="28521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Частотная последовательность признака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22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109689086735753"/>
          <c:y val="9.388740139142232E-2"/>
          <c:w val="9.5569930367175968E-2"/>
          <c:h val="0.354153087716501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Лист4!$C$1:$C$123</c:f>
              <c:numCache>
                <c:formatCode>General</c:formatCode>
                <c:ptCount val="123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  <c:pt idx="15">
                  <c:v>8</c:v>
                </c:pt>
                <c:pt idx="16">
                  <c:v>9</c:v>
                </c:pt>
                <c:pt idx="17">
                  <c:v>9</c:v>
                </c:pt>
                <c:pt idx="18">
                  <c:v>10</c:v>
                </c:pt>
                <c:pt idx="19">
                  <c:v>10</c:v>
                </c:pt>
                <c:pt idx="20">
                  <c:v>11</c:v>
                </c:pt>
                <c:pt idx="21">
                  <c:v>11</c:v>
                </c:pt>
                <c:pt idx="22">
                  <c:v>12</c:v>
                </c:pt>
                <c:pt idx="23">
                  <c:v>12</c:v>
                </c:pt>
                <c:pt idx="24">
                  <c:v>13</c:v>
                </c:pt>
                <c:pt idx="25">
                  <c:v>13</c:v>
                </c:pt>
                <c:pt idx="26">
                  <c:v>14</c:v>
                </c:pt>
                <c:pt idx="27">
                  <c:v>14</c:v>
                </c:pt>
                <c:pt idx="28">
                  <c:v>15</c:v>
                </c:pt>
                <c:pt idx="29">
                  <c:v>15</c:v>
                </c:pt>
                <c:pt idx="30">
                  <c:v>16</c:v>
                </c:pt>
                <c:pt idx="31">
                  <c:v>16</c:v>
                </c:pt>
                <c:pt idx="32">
                  <c:v>17</c:v>
                </c:pt>
                <c:pt idx="33">
                  <c:v>17</c:v>
                </c:pt>
                <c:pt idx="34">
                  <c:v>18</c:v>
                </c:pt>
                <c:pt idx="35">
                  <c:v>18</c:v>
                </c:pt>
                <c:pt idx="36">
                  <c:v>19</c:v>
                </c:pt>
                <c:pt idx="37">
                  <c:v>19</c:v>
                </c:pt>
                <c:pt idx="38">
                  <c:v>20</c:v>
                </c:pt>
                <c:pt idx="39">
                  <c:v>20</c:v>
                </c:pt>
                <c:pt idx="40">
                  <c:v>21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24</c:v>
                </c:pt>
                <c:pt idx="46">
                  <c:v>25</c:v>
                </c:pt>
                <c:pt idx="47">
                  <c:v>25</c:v>
                </c:pt>
                <c:pt idx="48">
                  <c:v>26</c:v>
                </c:pt>
                <c:pt idx="49">
                  <c:v>26</c:v>
                </c:pt>
                <c:pt idx="50">
                  <c:v>27</c:v>
                </c:pt>
                <c:pt idx="51">
                  <c:v>27</c:v>
                </c:pt>
                <c:pt idx="52">
                  <c:v>28</c:v>
                </c:pt>
                <c:pt idx="53">
                  <c:v>28</c:v>
                </c:pt>
                <c:pt idx="54">
                  <c:v>29</c:v>
                </c:pt>
                <c:pt idx="55">
                  <c:v>29</c:v>
                </c:pt>
                <c:pt idx="56">
                  <c:v>30</c:v>
                </c:pt>
                <c:pt idx="57">
                  <c:v>30</c:v>
                </c:pt>
                <c:pt idx="58">
                  <c:v>31</c:v>
                </c:pt>
                <c:pt idx="59">
                  <c:v>31</c:v>
                </c:pt>
                <c:pt idx="60">
                  <c:v>32</c:v>
                </c:pt>
                <c:pt idx="61">
                  <c:v>32</c:v>
                </c:pt>
                <c:pt idx="62">
                  <c:v>33</c:v>
                </c:pt>
                <c:pt idx="63">
                  <c:v>33</c:v>
                </c:pt>
                <c:pt idx="64">
                  <c:v>34</c:v>
                </c:pt>
                <c:pt idx="65">
                  <c:v>34</c:v>
                </c:pt>
                <c:pt idx="66">
                  <c:v>35</c:v>
                </c:pt>
                <c:pt idx="67">
                  <c:v>35</c:v>
                </c:pt>
                <c:pt idx="68">
                  <c:v>36</c:v>
                </c:pt>
                <c:pt idx="69">
                  <c:v>36</c:v>
                </c:pt>
                <c:pt idx="70">
                  <c:v>37</c:v>
                </c:pt>
                <c:pt idx="71">
                  <c:v>38</c:v>
                </c:pt>
                <c:pt idx="72">
                  <c:v>38</c:v>
                </c:pt>
                <c:pt idx="73">
                  <c:v>39</c:v>
                </c:pt>
                <c:pt idx="74">
                  <c:v>39</c:v>
                </c:pt>
                <c:pt idx="75">
                  <c:v>40</c:v>
                </c:pt>
                <c:pt idx="76">
                  <c:v>40</c:v>
                </c:pt>
                <c:pt idx="77">
                  <c:v>41</c:v>
                </c:pt>
                <c:pt idx="78">
                  <c:v>41</c:v>
                </c:pt>
                <c:pt idx="79">
                  <c:v>42</c:v>
                </c:pt>
                <c:pt idx="80">
                  <c:v>42</c:v>
                </c:pt>
                <c:pt idx="81">
                  <c:v>43</c:v>
                </c:pt>
                <c:pt idx="82">
                  <c:v>43</c:v>
                </c:pt>
                <c:pt idx="83">
                  <c:v>44</c:v>
                </c:pt>
                <c:pt idx="84">
                  <c:v>44</c:v>
                </c:pt>
                <c:pt idx="85">
                  <c:v>45</c:v>
                </c:pt>
                <c:pt idx="86">
                  <c:v>45</c:v>
                </c:pt>
                <c:pt idx="87">
                  <c:v>46</c:v>
                </c:pt>
                <c:pt idx="88">
                  <c:v>46</c:v>
                </c:pt>
                <c:pt idx="89">
                  <c:v>47</c:v>
                </c:pt>
                <c:pt idx="90">
                  <c:v>47</c:v>
                </c:pt>
                <c:pt idx="91">
                  <c:v>48</c:v>
                </c:pt>
                <c:pt idx="92">
                  <c:v>48</c:v>
                </c:pt>
                <c:pt idx="93">
                  <c:v>49</c:v>
                </c:pt>
                <c:pt idx="94">
                  <c:v>49</c:v>
                </c:pt>
                <c:pt idx="95">
                  <c:v>50</c:v>
                </c:pt>
                <c:pt idx="96">
                  <c:v>50</c:v>
                </c:pt>
                <c:pt idx="97">
                  <c:v>51</c:v>
                </c:pt>
                <c:pt idx="98">
                  <c:v>51</c:v>
                </c:pt>
                <c:pt idx="99">
                  <c:v>52</c:v>
                </c:pt>
                <c:pt idx="100">
                  <c:v>52</c:v>
                </c:pt>
                <c:pt idx="101">
                  <c:v>53</c:v>
                </c:pt>
                <c:pt idx="102">
                  <c:v>53</c:v>
                </c:pt>
                <c:pt idx="103">
                  <c:v>54</c:v>
                </c:pt>
                <c:pt idx="104">
                  <c:v>54</c:v>
                </c:pt>
                <c:pt idx="105">
                  <c:v>55</c:v>
                </c:pt>
                <c:pt idx="106">
                  <c:v>55</c:v>
                </c:pt>
                <c:pt idx="107">
                  <c:v>56</c:v>
                </c:pt>
                <c:pt idx="108">
                  <c:v>56</c:v>
                </c:pt>
                <c:pt idx="109">
                  <c:v>57</c:v>
                </c:pt>
                <c:pt idx="110">
                  <c:v>57</c:v>
                </c:pt>
                <c:pt idx="111">
                  <c:v>58</c:v>
                </c:pt>
                <c:pt idx="112">
                  <c:v>58</c:v>
                </c:pt>
                <c:pt idx="113">
                  <c:v>59</c:v>
                </c:pt>
                <c:pt idx="114">
                  <c:v>59</c:v>
                </c:pt>
                <c:pt idx="115">
                  <c:v>60</c:v>
                </c:pt>
                <c:pt idx="116">
                  <c:v>60</c:v>
                </c:pt>
                <c:pt idx="117">
                  <c:v>61</c:v>
                </c:pt>
                <c:pt idx="118">
                  <c:v>61</c:v>
                </c:pt>
                <c:pt idx="119">
                  <c:v>62</c:v>
                </c:pt>
                <c:pt idx="120">
                  <c:v>62</c:v>
                </c:pt>
                <c:pt idx="121">
                  <c:v>63</c:v>
                </c:pt>
                <c:pt idx="122">
                  <c:v>63</c:v>
                </c:pt>
              </c:numCache>
            </c:numRef>
          </c:xVal>
          <c:yVal>
            <c:numRef>
              <c:f>Лист4!$A$1:$A$123</c:f>
              <c:numCache>
                <c:formatCode>General</c:formatCode>
                <c:ptCount val="123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16</c:v>
                </c:pt>
                <c:pt idx="11">
                  <c:v>41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  <c:pt idx="15">
                  <c:v>8</c:v>
                </c:pt>
                <c:pt idx="16">
                  <c:v>9</c:v>
                </c:pt>
                <c:pt idx="17">
                  <c:v>9</c:v>
                </c:pt>
                <c:pt idx="18">
                  <c:v>10</c:v>
                </c:pt>
                <c:pt idx="19">
                  <c:v>10</c:v>
                </c:pt>
                <c:pt idx="20">
                  <c:v>11</c:v>
                </c:pt>
                <c:pt idx="21">
                  <c:v>11</c:v>
                </c:pt>
                <c:pt idx="22">
                  <c:v>12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14</c:v>
                </c:pt>
                <c:pt idx="27">
                  <c:v>14</c:v>
                </c:pt>
                <c:pt idx="28">
                  <c:v>15</c:v>
                </c:pt>
                <c:pt idx="29">
                  <c:v>15</c:v>
                </c:pt>
                <c:pt idx="30">
                  <c:v>16</c:v>
                </c:pt>
                <c:pt idx="31">
                  <c:v>16</c:v>
                </c:pt>
                <c:pt idx="32">
                  <c:v>17</c:v>
                </c:pt>
                <c:pt idx="33">
                  <c:v>17</c:v>
                </c:pt>
                <c:pt idx="34">
                  <c:v>18</c:v>
                </c:pt>
                <c:pt idx="35">
                  <c:v>18</c:v>
                </c:pt>
                <c:pt idx="36">
                  <c:v>19</c:v>
                </c:pt>
                <c:pt idx="37">
                  <c:v>19</c:v>
                </c:pt>
                <c:pt idx="38">
                  <c:v>20</c:v>
                </c:pt>
                <c:pt idx="39">
                  <c:v>20</c:v>
                </c:pt>
                <c:pt idx="40">
                  <c:v>11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24</c:v>
                </c:pt>
                <c:pt idx="46">
                  <c:v>25</c:v>
                </c:pt>
                <c:pt idx="47">
                  <c:v>39</c:v>
                </c:pt>
                <c:pt idx="48">
                  <c:v>26</c:v>
                </c:pt>
                <c:pt idx="49">
                  <c:v>26</c:v>
                </c:pt>
                <c:pt idx="50">
                  <c:v>27</c:v>
                </c:pt>
                <c:pt idx="51">
                  <c:v>27</c:v>
                </c:pt>
                <c:pt idx="52">
                  <c:v>52</c:v>
                </c:pt>
                <c:pt idx="53">
                  <c:v>34</c:v>
                </c:pt>
                <c:pt idx="54">
                  <c:v>29</c:v>
                </c:pt>
                <c:pt idx="55">
                  <c:v>29</c:v>
                </c:pt>
                <c:pt idx="56">
                  <c:v>30</c:v>
                </c:pt>
                <c:pt idx="57">
                  <c:v>30</c:v>
                </c:pt>
                <c:pt idx="58">
                  <c:v>31</c:v>
                </c:pt>
                <c:pt idx="59">
                  <c:v>1</c:v>
                </c:pt>
                <c:pt idx="60">
                  <c:v>32</c:v>
                </c:pt>
                <c:pt idx="61">
                  <c:v>32</c:v>
                </c:pt>
                <c:pt idx="62">
                  <c:v>33</c:v>
                </c:pt>
                <c:pt idx="63">
                  <c:v>33</c:v>
                </c:pt>
                <c:pt idx="64">
                  <c:v>34</c:v>
                </c:pt>
                <c:pt idx="65">
                  <c:v>34</c:v>
                </c:pt>
                <c:pt idx="66">
                  <c:v>35</c:v>
                </c:pt>
                <c:pt idx="67">
                  <c:v>35</c:v>
                </c:pt>
                <c:pt idx="68">
                  <c:v>36</c:v>
                </c:pt>
                <c:pt idx="69">
                  <c:v>36</c:v>
                </c:pt>
                <c:pt idx="70">
                  <c:v>37</c:v>
                </c:pt>
                <c:pt idx="71">
                  <c:v>32</c:v>
                </c:pt>
                <c:pt idx="72">
                  <c:v>38</c:v>
                </c:pt>
                <c:pt idx="73">
                  <c:v>39</c:v>
                </c:pt>
                <c:pt idx="74">
                  <c:v>39</c:v>
                </c:pt>
                <c:pt idx="75">
                  <c:v>40</c:v>
                </c:pt>
                <c:pt idx="76">
                  <c:v>40</c:v>
                </c:pt>
                <c:pt idx="77">
                  <c:v>41</c:v>
                </c:pt>
                <c:pt idx="78">
                  <c:v>41</c:v>
                </c:pt>
                <c:pt idx="79">
                  <c:v>42</c:v>
                </c:pt>
                <c:pt idx="80">
                  <c:v>42</c:v>
                </c:pt>
                <c:pt idx="81">
                  <c:v>43</c:v>
                </c:pt>
                <c:pt idx="82">
                  <c:v>43</c:v>
                </c:pt>
                <c:pt idx="83">
                  <c:v>44</c:v>
                </c:pt>
                <c:pt idx="84">
                  <c:v>44</c:v>
                </c:pt>
                <c:pt idx="85">
                  <c:v>45</c:v>
                </c:pt>
                <c:pt idx="86">
                  <c:v>45</c:v>
                </c:pt>
                <c:pt idx="87">
                  <c:v>46</c:v>
                </c:pt>
                <c:pt idx="88">
                  <c:v>46</c:v>
                </c:pt>
                <c:pt idx="89">
                  <c:v>47</c:v>
                </c:pt>
                <c:pt idx="90">
                  <c:v>47</c:v>
                </c:pt>
                <c:pt idx="91">
                  <c:v>48</c:v>
                </c:pt>
                <c:pt idx="92">
                  <c:v>48</c:v>
                </c:pt>
                <c:pt idx="93">
                  <c:v>49</c:v>
                </c:pt>
                <c:pt idx="94">
                  <c:v>49</c:v>
                </c:pt>
                <c:pt idx="95">
                  <c:v>50</c:v>
                </c:pt>
                <c:pt idx="96">
                  <c:v>50</c:v>
                </c:pt>
                <c:pt idx="97">
                  <c:v>51</c:v>
                </c:pt>
                <c:pt idx="98">
                  <c:v>51</c:v>
                </c:pt>
                <c:pt idx="99">
                  <c:v>53</c:v>
                </c:pt>
                <c:pt idx="100">
                  <c:v>52</c:v>
                </c:pt>
                <c:pt idx="101">
                  <c:v>53</c:v>
                </c:pt>
                <c:pt idx="102">
                  <c:v>53</c:v>
                </c:pt>
                <c:pt idx="103">
                  <c:v>54</c:v>
                </c:pt>
                <c:pt idx="104">
                  <c:v>54</c:v>
                </c:pt>
                <c:pt idx="105">
                  <c:v>55</c:v>
                </c:pt>
                <c:pt idx="106">
                  <c:v>55</c:v>
                </c:pt>
                <c:pt idx="107">
                  <c:v>56</c:v>
                </c:pt>
                <c:pt idx="108">
                  <c:v>56</c:v>
                </c:pt>
                <c:pt idx="109">
                  <c:v>57</c:v>
                </c:pt>
                <c:pt idx="110">
                  <c:v>57</c:v>
                </c:pt>
                <c:pt idx="111">
                  <c:v>41</c:v>
                </c:pt>
                <c:pt idx="112">
                  <c:v>58</c:v>
                </c:pt>
                <c:pt idx="113">
                  <c:v>59</c:v>
                </c:pt>
                <c:pt idx="114">
                  <c:v>59</c:v>
                </c:pt>
                <c:pt idx="115">
                  <c:v>60</c:v>
                </c:pt>
                <c:pt idx="116">
                  <c:v>60</c:v>
                </c:pt>
                <c:pt idx="117">
                  <c:v>61</c:v>
                </c:pt>
                <c:pt idx="118">
                  <c:v>61</c:v>
                </c:pt>
                <c:pt idx="119">
                  <c:v>62</c:v>
                </c:pt>
                <c:pt idx="120">
                  <c:v>62</c:v>
                </c:pt>
                <c:pt idx="121">
                  <c:v>63</c:v>
                </c:pt>
                <c:pt idx="122">
                  <c:v>63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9F9-4E82-8BFC-DA0F48109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222112"/>
        <c:axId val="285223288"/>
      </c:scatterChart>
      <c:valAx>
        <c:axId val="285222112"/>
        <c:scaling>
          <c:orientation val="minMax"/>
          <c:max val="6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Реальные классы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5223288"/>
        <c:crosses val="autoZero"/>
        <c:crossBetween val="midCat"/>
        <c:majorUnit val="5"/>
      </c:valAx>
      <c:valAx>
        <c:axId val="285223288"/>
        <c:scaling>
          <c:orientation val="minMax"/>
          <c:max val="6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Прогнозируемые классы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5222112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29355403863073"/>
          <c:y val="0.14423959345898826"/>
          <c:w val="0.5357674403952728"/>
          <c:h val="0.7509504954395918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>
                  <a:shade val="4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E8-44B7-AF87-7703F8DDE5FF}"/>
              </c:ext>
            </c:extLst>
          </c:dPt>
          <c:dPt>
            <c:idx val="1"/>
            <c:bubble3D val="0"/>
            <c:spPr>
              <a:solidFill>
                <a:schemeClr val="accent1">
                  <a:shade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E8-44B7-AF87-7703F8DDE5FF}"/>
              </c:ext>
            </c:extLst>
          </c:dPt>
          <c:dPt>
            <c:idx val="2"/>
            <c:bubble3D val="0"/>
            <c:spPr>
              <a:solidFill>
                <a:schemeClr val="accent1">
                  <a:shade val="6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E8-44B7-AF87-7703F8DDE5FF}"/>
              </c:ext>
            </c:extLst>
          </c:dPt>
          <c:dPt>
            <c:idx val="3"/>
            <c:bubble3D val="0"/>
            <c:spPr>
              <a:solidFill>
                <a:schemeClr val="accent1">
                  <a:shade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E8-44B7-AF87-7703F8DDE5FF}"/>
              </c:ext>
            </c:extLst>
          </c:dPt>
          <c:dPt>
            <c:idx val="4"/>
            <c:bubble3D val="0"/>
            <c:spPr>
              <a:solidFill>
                <a:schemeClr val="accent1">
                  <a:shade val="9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4E8-44B7-AF87-7703F8DDE5FF}"/>
              </c:ext>
            </c:extLst>
          </c:dPt>
          <c:dPt>
            <c:idx val="5"/>
            <c:bubble3D val="0"/>
            <c:spPr>
              <a:solidFill>
                <a:schemeClr val="accent1">
                  <a:tint val="9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4E8-44B7-AF87-7703F8DDE5FF}"/>
              </c:ext>
            </c:extLst>
          </c:dPt>
          <c:dPt>
            <c:idx val="6"/>
            <c:bubble3D val="0"/>
            <c:spPr>
              <a:solidFill>
                <a:schemeClr val="accent1">
                  <a:tint val="81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4E8-44B7-AF87-7703F8DDE5FF}"/>
              </c:ext>
            </c:extLst>
          </c:dPt>
          <c:dPt>
            <c:idx val="7"/>
            <c:bubble3D val="0"/>
            <c:spPr>
              <a:solidFill>
                <a:schemeClr val="accent1">
                  <a:tint val="69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4E8-44B7-AF87-7703F8DDE5FF}"/>
              </c:ext>
            </c:extLst>
          </c:dPt>
          <c:dPt>
            <c:idx val="8"/>
            <c:bubble3D val="0"/>
            <c:spPr>
              <a:solidFill>
                <a:schemeClr val="accent1">
                  <a:tint val="5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4E8-44B7-AF87-7703F8DDE5FF}"/>
              </c:ext>
            </c:extLst>
          </c:dPt>
          <c:dPt>
            <c:idx val="9"/>
            <c:bubble3D val="0"/>
            <c:spPr>
              <a:solidFill>
                <a:schemeClr val="accent1">
                  <a:tint val="4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4E8-44B7-AF87-7703F8DDE5FF}"/>
              </c:ext>
            </c:extLst>
          </c:dPt>
          <c:dLbls>
            <c:dLbl>
              <c:idx val="0"/>
              <c:layout>
                <c:manualLayout>
                  <c:x val="1.4564280164037631E-2"/>
                  <c:y val="-1.684332342847980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4E8-44B7-AF87-7703F8DDE5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776215582893967E-2"/>
                  <c:y val="-1.727116186505701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4E8-44B7-AF87-7703F8DDE5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3731693028704464E-3"/>
                  <c:y val="-3.2635725817190205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4E8-44B7-AF87-7703F8DDE5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298769771528135E-3"/>
                  <c:y val="1.780151063338896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4E8-44B7-AF87-7703F8DDE5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3731693028704464E-3"/>
                  <c:y val="1.068090638003324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4E8-44B7-AF87-7703F8DDE5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716461628588252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4E8-44B7-AF87-7703F8DDE5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3731693028705331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4E8-44B7-AF87-7703F8DDE5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214999638112135E-2"/>
                  <c:y val="2.445048847530826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4E8-44B7-AF87-7703F8DDE5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0462765833960379E-2"/>
                  <c:y val="-5.127116410855226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4E8-44B7-AF87-7703F8DDE5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2747261601237793E-3"/>
                  <c:y val="-5.88864945355049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4E8-44B7-AF87-7703F8DDE5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Лист1!$A$5:$J$5</c:f>
              <c:strCache>
                <c:ptCount val="10"/>
                <c:pt idx="0">
                  <c:v>jmp</c:v>
                </c:pt>
                <c:pt idx="1">
                  <c:v>mov</c:v>
                </c:pt>
                <c:pt idx="2">
                  <c:v>call</c:v>
                </c:pt>
                <c:pt idx="3">
                  <c:v>add</c:v>
                </c:pt>
                <c:pt idx="4">
                  <c:v>and</c:v>
                </c:pt>
                <c:pt idx="5">
                  <c:v>je</c:v>
                </c:pt>
                <c:pt idx="6">
                  <c:v>lea</c:v>
                </c:pt>
                <c:pt idx="7">
                  <c:v>push</c:v>
                </c:pt>
                <c:pt idx="8">
                  <c:v>pop</c:v>
                </c:pt>
                <c:pt idx="9">
                  <c:v>cmp</c:v>
                </c:pt>
              </c:strCache>
            </c:strRef>
          </c:cat>
          <c:val>
            <c:numRef>
              <c:f>Лист1!$A$6:$J$6</c:f>
              <c:numCache>
                <c:formatCode>General</c:formatCode>
                <c:ptCount val="10"/>
                <c:pt idx="0">
                  <c:v>0.182</c:v>
                </c:pt>
                <c:pt idx="1">
                  <c:v>0.16400000000000001</c:v>
                </c:pt>
                <c:pt idx="2">
                  <c:v>0.14499999999999999</c:v>
                </c:pt>
                <c:pt idx="3">
                  <c:v>0.11799999999999999</c:v>
                </c:pt>
                <c:pt idx="4">
                  <c:v>0.11799999999999999</c:v>
                </c:pt>
                <c:pt idx="5">
                  <c:v>8.2000000000000003E-2</c:v>
                </c:pt>
                <c:pt idx="6">
                  <c:v>8.2000000000000003E-2</c:v>
                </c:pt>
                <c:pt idx="7">
                  <c:v>5.5E-2</c:v>
                </c:pt>
                <c:pt idx="8">
                  <c:v>3.5999999999999997E-2</c:v>
                </c:pt>
                <c:pt idx="9">
                  <c:v>1.7999999999999999E-2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4E8-44B7-AF87-7703F8DDE5F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2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23487AB8-40B0-44BD-836B-056C30F9D6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87A4526-F802-427F-AABE-AC10C5C3ED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0B9A9-EA00-4616-91B5-81FB9E61D29B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37E9391-A73E-4C92-B1CD-C566C27DC0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60D6600-AEA0-40F0-A296-81107291B6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9510F-8FE7-4AB7-A051-7BA903DE1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05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A5A27-C26D-4FCA-A0B7-42DCE646C686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C185F-F233-4F48-80D1-B8B55AF7C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32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C185F-F233-4F48-80D1-B8B55AF7C2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91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C185F-F233-4F48-80D1-B8B55AF7C25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0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C185F-F233-4F48-80D1-B8B55AF7C25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01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C185F-F233-4F48-80D1-B8B55AF7C25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0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C185F-F233-4F48-80D1-B8B55AF7C25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1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DC56-2D69-4FC3-9FFC-AA12842956BA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Методика идентификации исполняемых файлов на основе статического сбора характеристик дизассемблированного кода программ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8643-145B-4B1E-AB98-C329CC17C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5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B145-BB7D-4B16-BA52-51240D3C1C79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Методика идентификации исполняемых файлов на основе статического сбора характеристик дизассемблированного кода программ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8643-145B-4B1E-AB98-C329CC17C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4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4F7A-651E-446C-B8E2-6661634B230B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Методика идентификации исполняемых файлов на основе статического сбора характеристик дизассемблированного кода программ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8643-145B-4B1E-AB98-C329CC17C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2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DEEF-4FFF-4867-906B-82CABCBBC8FE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Методика идентификации исполняемых файлов на основе статического сбора характеристик дизассемблированного кода программ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8643-145B-4B1E-AB98-C329CC17C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6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DB52-71D9-44ED-8793-B80CBA6311E0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Методика идентификации исполняемых файлов на основе статического сбора характеристик дизассемблированного кода программ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8643-145B-4B1E-AB98-C329CC17C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2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907F-C2AE-4E84-91E9-23C4AD5275F4}" type="datetime1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Методика идентификации исполняемых файлов на основе статического сбора характеристик дизассемблированного кода программ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8643-145B-4B1E-AB98-C329CC17C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0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CA0-8528-4E74-A1FB-1B1BBFD299A2}" type="datetime1">
              <a:rPr lang="ru-RU" smtClean="0"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Методика идентификации исполняемых файлов на основе статического сбора характеристик дизассемблированного кода программ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8643-145B-4B1E-AB98-C329CC17C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2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FA2D-A273-4D29-8BE8-BD0BFCA8BF15}" type="datetime1">
              <a:rPr lang="ru-RU" smtClean="0"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Методика идентификации исполняемых файлов на основе статического сбора характеристик дизассемблированного кода программ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8643-145B-4B1E-AB98-C329CC17C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1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A7F2-8EE1-420D-B0E1-364FDD234F2D}" type="datetime1">
              <a:rPr lang="ru-RU" smtClean="0"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Методика идентификации исполняемых файлов на основе статического сбора характеристик дизассемблированного кода программ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8643-145B-4B1E-AB98-C329CC17C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6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E62F-50C9-479E-AE8E-87BF2B2996B1}" type="datetime1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Методика идентификации исполняемых файлов на основе статического сбора характеристик дизассемблированного кода программ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8643-145B-4B1E-AB98-C329CC17C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7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DF2A-2F2C-46A1-AA5A-A5B1380E8FB2}" type="datetime1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Методика идентификации исполняемых файлов на основе статического сбора характеристик дизассемблированного кода программ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8643-145B-4B1E-AB98-C329CC17C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5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DBE19-E718-44FD-98C8-82A256865EA3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Методика идентификации исполняемых файлов на основе статического сбора характеристик дизассемблированного кода программ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A8643-145B-4B1E-AB98-C329CC17C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951737"/>
            <a:ext cx="6858000" cy="2387600"/>
          </a:xfrm>
        </p:spPr>
        <p:txBody>
          <a:bodyPr>
            <a:noAutofit/>
          </a:bodyPr>
          <a:lstStyle/>
          <a:p>
            <a:r>
              <a:rPr lang="ru-RU" sz="2800" dirty="0"/>
              <a:t>МЕТОДИКА ИДЕНТИФИКАЦИИ ИСПОЛНЯЕМЫХ ФАЙЛОВ НА ОСНОВЕ СТАТИЧЕСКОГО СБОРА ХАРАКТЕРИСТИК ДИЗАССЕМБЛИРОВАННОГО КОДА ПРОГРАММ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266"/>
            <a:ext cx="1658679" cy="143731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484539"/>
            <a:ext cx="6858000" cy="1655763"/>
          </a:xfrm>
        </p:spPr>
        <p:txBody>
          <a:bodyPr>
            <a:normAutofit/>
          </a:bodyPr>
          <a:lstStyle/>
          <a:p>
            <a:r>
              <a:rPr lang="ru-RU" sz="2000" dirty="0"/>
              <a:t>Салахутдинова Ксения Иркиновна</a:t>
            </a:r>
          </a:p>
          <a:p>
            <a:r>
              <a:rPr lang="ru-RU" sz="2000" dirty="0"/>
              <a:t>Специальность 05.13.19 – Методы и системы защиты информации, информационная безопасность</a:t>
            </a:r>
          </a:p>
          <a:p>
            <a:r>
              <a:rPr lang="ru-RU" sz="2000" dirty="0"/>
              <a:t>Научный руководитель: д.т.н., проф. Лебедев Илья 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11258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EB26981-5C6B-4413-9A29-931D70CB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49" y="6356352"/>
            <a:ext cx="2575691" cy="433465"/>
          </a:xfrm>
        </p:spPr>
        <p:txBody>
          <a:bodyPr/>
          <a:lstStyle/>
          <a:p>
            <a:fld id="{419A8643-145B-4B1E-AB98-C329CC17C235}" type="slidenum">
              <a:rPr lang="ru-RU" sz="1800" smtClean="0">
                <a:solidFill>
                  <a:schemeClr val="tx1"/>
                </a:solidFill>
              </a:rPr>
              <a:t>10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64921" y="1638974"/>
            <a:ext cx="3697170" cy="795527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ru-RU" sz="1600" dirty="0"/>
              <a:t>Признаковое пространство:</a:t>
            </a:r>
          </a:p>
          <a:p>
            <a:pPr algn="ctr"/>
            <a:endParaRPr lang="en-US" sz="1000" dirty="0"/>
          </a:p>
          <a:p>
            <a:pPr algn="ctr"/>
            <a:r>
              <a:rPr lang="en-US" sz="1600" i="1" dirty="0"/>
              <a:t>F</a:t>
            </a:r>
            <a:r>
              <a:rPr lang="en-US" sz="1600" dirty="0"/>
              <a:t> </a:t>
            </a:r>
            <a:r>
              <a:rPr lang="ru-RU" sz="1600" dirty="0"/>
              <a:t>=</a:t>
            </a:r>
            <a:r>
              <a:rPr lang="en-US" sz="1600" i="1" dirty="0"/>
              <a:t> </a:t>
            </a:r>
            <a:r>
              <a:rPr lang="ru-RU" sz="1600" dirty="0"/>
              <a:t>(</a:t>
            </a:r>
            <a:r>
              <a:rPr lang="en-US" sz="1600" i="1" dirty="0" smtClean="0"/>
              <a:t>f</a:t>
            </a:r>
            <a:r>
              <a:rPr lang="ru-RU" sz="1600" baseline="-25000" dirty="0"/>
              <a:t>1</a:t>
            </a:r>
            <a:r>
              <a:rPr lang="ru-RU" sz="1600" dirty="0"/>
              <a:t>,</a:t>
            </a:r>
            <a:r>
              <a:rPr lang="en-US" sz="1600" dirty="0"/>
              <a:t> </a:t>
            </a:r>
            <a:r>
              <a:rPr lang="en-US" sz="1600" i="1" dirty="0"/>
              <a:t>f</a:t>
            </a:r>
            <a:r>
              <a:rPr lang="ru-RU" sz="1600" baseline="-25000" dirty="0"/>
              <a:t>2</a:t>
            </a:r>
            <a:r>
              <a:rPr lang="ru-RU" sz="1600" dirty="0"/>
              <a:t>,…,</a:t>
            </a:r>
            <a:r>
              <a:rPr lang="en-US" sz="1600" dirty="0"/>
              <a:t> </a:t>
            </a:r>
            <a:r>
              <a:rPr lang="en-US" sz="1600" i="1" dirty="0" err="1" smtClean="0"/>
              <a:t>f</a:t>
            </a:r>
            <a:r>
              <a:rPr lang="en-US" sz="1600" i="1" baseline="-25000" dirty="0" err="1" smtClean="0"/>
              <a:t>n</a:t>
            </a:r>
            <a:r>
              <a:rPr lang="ru-RU" sz="1600" dirty="0" smtClean="0"/>
              <a:t>)</a:t>
            </a:r>
            <a:r>
              <a:rPr lang="en-US" sz="1600" dirty="0" smtClean="0"/>
              <a:t> </a:t>
            </a:r>
            <a:r>
              <a:rPr lang="en-US" sz="1600" dirty="0"/>
              <a:t>= </a:t>
            </a:r>
            <a:r>
              <a:rPr lang="ru-RU" sz="1600" dirty="0" smtClean="0"/>
              <a:t>(</a:t>
            </a:r>
            <a:r>
              <a:rPr lang="en-US" sz="1600" i="1" dirty="0" smtClean="0"/>
              <a:t>ac</a:t>
            </a:r>
            <a:r>
              <a:rPr lang="ru-RU" sz="1600" baseline="-25000" dirty="0" smtClean="0"/>
              <a:t>1</a:t>
            </a:r>
            <a:r>
              <a:rPr lang="ru-RU" sz="1600" i="1" dirty="0"/>
              <a:t>,</a:t>
            </a:r>
            <a:r>
              <a:rPr lang="en-US" sz="1600" i="1" dirty="0"/>
              <a:t> </a:t>
            </a:r>
            <a:r>
              <a:rPr lang="en-US" sz="1600" i="1" dirty="0" smtClean="0"/>
              <a:t>ac</a:t>
            </a:r>
            <a:r>
              <a:rPr lang="ru-RU" sz="1600" baseline="-25000" dirty="0" smtClean="0"/>
              <a:t>2</a:t>
            </a:r>
            <a:r>
              <a:rPr lang="ru-RU" sz="1600" i="1" dirty="0"/>
              <a:t>,…,</a:t>
            </a:r>
            <a:r>
              <a:rPr lang="en-US" sz="1600" i="1" dirty="0"/>
              <a:t> </a:t>
            </a:r>
            <a:r>
              <a:rPr lang="en-US" sz="1600" i="1" dirty="0" err="1" smtClean="0"/>
              <a:t>ac</a:t>
            </a:r>
            <a:r>
              <a:rPr lang="en-US" sz="1600" i="1" baseline="-25000" dirty="0" err="1" smtClean="0"/>
              <a:t>n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8434" y="5136148"/>
            <a:ext cx="5822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где </a:t>
            </a:r>
          </a:p>
          <a:p>
            <a:r>
              <a:rPr lang="en-US" sz="1400" i="1" dirty="0" err="1" smtClean="0"/>
              <a:t>ac</a:t>
            </a:r>
            <a:r>
              <a:rPr lang="en-US" sz="1400" i="1" baseline="-25000" dirty="0" err="1" smtClean="0"/>
              <a:t>n</a:t>
            </a:r>
            <a:r>
              <a:rPr lang="ru-RU" sz="1400" dirty="0"/>
              <a:t> – наименование</a:t>
            </a:r>
            <a:r>
              <a:rPr lang="en-US" sz="1400" dirty="0"/>
              <a:t> </a:t>
            </a:r>
            <a:r>
              <a:rPr lang="en-US" sz="1400" i="1" dirty="0" smtClean="0"/>
              <a:t>n</a:t>
            </a:r>
            <a:r>
              <a:rPr lang="ru-RU" sz="1400" dirty="0" smtClean="0"/>
              <a:t>-ой </a:t>
            </a:r>
            <a:r>
              <a:rPr lang="ru-RU" sz="1400" dirty="0"/>
              <a:t>выбранной ассемблерной команды;</a:t>
            </a:r>
          </a:p>
          <a:p>
            <a:r>
              <a:rPr lang="en-US" sz="1400" i="1" dirty="0"/>
              <a:t>k</a:t>
            </a:r>
            <a:r>
              <a:rPr lang="en-US" sz="1400" dirty="0"/>
              <a:t> </a:t>
            </a:r>
            <a:r>
              <a:rPr lang="ru-RU" sz="1400" dirty="0"/>
              <a:t>–</a:t>
            </a:r>
            <a:r>
              <a:rPr lang="en-US" sz="1400" dirty="0"/>
              <a:t> </a:t>
            </a:r>
            <a:r>
              <a:rPr lang="ru-RU" sz="1400" dirty="0"/>
              <a:t>число интервалов разбиения;</a:t>
            </a:r>
          </a:p>
          <a:p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</a:t>
            </a:r>
            <a:r>
              <a:rPr lang="en-US" sz="1400" i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n,k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 </a:t>
            </a:r>
            <a:r>
              <a:rPr lang="ru-RU" sz="1400" dirty="0">
                <a:ea typeface="Calibri"/>
              </a:rPr>
              <a:t> частота </a:t>
            </a:r>
            <a:r>
              <a:rPr lang="ru-RU" sz="1400" dirty="0" smtClean="0">
                <a:ea typeface="Calibri"/>
              </a:rPr>
              <a:t>признака</a:t>
            </a:r>
            <a:r>
              <a:rPr lang="en-US" sz="1400" i="1" dirty="0"/>
              <a:t> </a:t>
            </a:r>
            <a:r>
              <a:rPr lang="en-US" sz="1400" i="1" dirty="0" err="1"/>
              <a:t>ac</a:t>
            </a:r>
            <a:r>
              <a:rPr lang="en-US" sz="1400" i="1" baseline="-25000" dirty="0" err="1"/>
              <a:t>n</a:t>
            </a:r>
            <a:r>
              <a:rPr lang="ru-RU" sz="1400" dirty="0" smtClean="0">
                <a:ea typeface="Calibri"/>
              </a:rPr>
              <a:t> </a:t>
            </a:r>
            <a:r>
              <a:rPr lang="ru-RU" sz="1400" dirty="0">
                <a:ea typeface="Calibri"/>
              </a:rPr>
              <a:t>на </a:t>
            </a:r>
            <a:r>
              <a:rPr lang="en-US" sz="1400" i="1" dirty="0">
                <a:ea typeface="Calibri"/>
              </a:rPr>
              <a:t>k</a:t>
            </a:r>
            <a:r>
              <a:rPr lang="ru-RU" sz="1400" dirty="0">
                <a:ea typeface="Calibri"/>
              </a:rPr>
              <a:t>-ом интервале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64921" y="3963184"/>
            <a:ext cx="3702940" cy="817245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ea typeface="Times New Roman"/>
              </a:rPr>
              <a:t>СИИФ:</a:t>
            </a:r>
          </a:p>
          <a:p>
            <a:pPr algn="ctr"/>
            <a:endParaRPr lang="ru-RU" sz="1000" dirty="0">
              <a:ea typeface="Times New Roman"/>
            </a:endParaRPr>
          </a:p>
          <a:p>
            <a:pPr algn="ctr"/>
            <a:r>
              <a:rPr lang="en-US" sz="1600" i="1" dirty="0">
                <a:ea typeface="Times New Roman"/>
              </a:rPr>
              <a:t>S</a:t>
            </a:r>
            <a:r>
              <a:rPr lang="en-US" sz="1600" dirty="0">
                <a:ea typeface="Times New Roman"/>
              </a:rPr>
              <a:t>(</a:t>
            </a:r>
            <a:r>
              <a:rPr lang="en-US" sz="1600" i="1" dirty="0" err="1">
                <a:ea typeface="Times New Roman"/>
              </a:rPr>
              <a:t>e</a:t>
            </a:r>
            <a:r>
              <a:rPr lang="en-US" sz="1600" i="1" baseline="-25000" dirty="0" err="1">
                <a:ea typeface="Times New Roman"/>
              </a:rPr>
              <a:t>j</a:t>
            </a:r>
            <a:r>
              <a:rPr lang="en-US" sz="1600" dirty="0">
                <a:ea typeface="Times New Roman"/>
              </a:rPr>
              <a:t>)</a:t>
            </a:r>
            <a:r>
              <a:rPr lang="en-US" sz="1600" i="1" dirty="0">
                <a:ea typeface="Times New Roman"/>
              </a:rPr>
              <a:t> </a:t>
            </a:r>
            <a:r>
              <a:rPr lang="en-US" sz="1600" dirty="0">
                <a:ea typeface="Times New Roman"/>
              </a:rPr>
              <a:t>= (</a:t>
            </a:r>
            <a:r>
              <a:rPr lang="en-US" sz="1600" i="1" dirty="0">
                <a:ea typeface="Times New Roman"/>
              </a:rPr>
              <a:t>L</a:t>
            </a:r>
            <a:r>
              <a:rPr lang="en-US" sz="1600" dirty="0">
                <a:ea typeface="Times New Roman"/>
              </a:rPr>
              <a:t>(</a:t>
            </a:r>
            <a:r>
              <a:rPr lang="en-US" sz="1600" i="1" dirty="0">
                <a:ea typeface="Times New Roman"/>
              </a:rPr>
              <a:t>ac</a:t>
            </a:r>
            <a:r>
              <a:rPr lang="en-US" sz="1600" i="1" baseline="-25000" dirty="0">
                <a:ea typeface="Times New Roman"/>
              </a:rPr>
              <a:t>n</a:t>
            </a:r>
            <a:r>
              <a:rPr lang="en-US" sz="1600" baseline="-25000" dirty="0">
                <a:ea typeface="Times New Roman"/>
              </a:rPr>
              <a:t>,1</a:t>
            </a:r>
            <a:r>
              <a:rPr lang="en-US" sz="1600" dirty="0">
                <a:ea typeface="Times New Roman"/>
              </a:rPr>
              <a:t>), </a:t>
            </a:r>
            <a:r>
              <a:rPr lang="en-US" sz="1600" i="1" dirty="0">
                <a:ea typeface="Times New Roman"/>
              </a:rPr>
              <a:t>L</a:t>
            </a:r>
            <a:r>
              <a:rPr lang="en-US" sz="1600" dirty="0">
                <a:ea typeface="Times New Roman"/>
              </a:rPr>
              <a:t>(</a:t>
            </a:r>
            <a:r>
              <a:rPr lang="en-US" sz="1600" i="1" dirty="0">
                <a:ea typeface="Times New Roman"/>
              </a:rPr>
              <a:t>ac</a:t>
            </a:r>
            <a:r>
              <a:rPr lang="en-US" sz="1600" i="1" baseline="-25000" dirty="0">
                <a:ea typeface="Times New Roman"/>
              </a:rPr>
              <a:t>n</a:t>
            </a:r>
            <a:r>
              <a:rPr lang="en-US" sz="1600" baseline="-25000" dirty="0">
                <a:ea typeface="Times New Roman"/>
              </a:rPr>
              <a:t>,2</a:t>
            </a:r>
            <a:r>
              <a:rPr lang="en-US" sz="1600" dirty="0">
                <a:ea typeface="Times New Roman"/>
              </a:rPr>
              <a:t>),…, </a:t>
            </a:r>
            <a:r>
              <a:rPr lang="en-US" sz="1600" i="1" dirty="0">
                <a:ea typeface="Times New Roman"/>
              </a:rPr>
              <a:t>L</a:t>
            </a:r>
            <a:r>
              <a:rPr lang="en-US" sz="1600" dirty="0">
                <a:ea typeface="Times New Roman"/>
              </a:rPr>
              <a:t>(</a:t>
            </a:r>
            <a:r>
              <a:rPr lang="en-US" sz="1600" i="1" dirty="0" err="1">
                <a:ea typeface="Times New Roman"/>
              </a:rPr>
              <a:t>ac</a:t>
            </a:r>
            <a:r>
              <a:rPr lang="en-US" sz="1600" i="1" baseline="-25000" dirty="0" err="1">
                <a:ea typeface="Times New Roman"/>
              </a:rPr>
              <a:t>n</a:t>
            </a:r>
            <a:r>
              <a:rPr lang="en-US" sz="1600" baseline="-25000" dirty="0" err="1">
                <a:ea typeface="Times New Roman"/>
              </a:rPr>
              <a:t>,</a:t>
            </a:r>
            <a:r>
              <a:rPr lang="en-US" sz="1600" i="1" baseline="-25000" dirty="0" err="1">
                <a:ea typeface="Times New Roman"/>
              </a:rPr>
              <a:t>k</a:t>
            </a:r>
            <a:r>
              <a:rPr lang="en-US" sz="1600" dirty="0">
                <a:ea typeface="Times New Roman"/>
              </a:rPr>
              <a:t>))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6365" y="2790220"/>
            <a:ext cx="7434281" cy="817245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ЭСП:</a:t>
            </a:r>
          </a:p>
          <a:p>
            <a:pPr algn="ctr"/>
            <a:endParaRPr lang="ru-RU" sz="1000" dirty="0"/>
          </a:p>
          <a:p>
            <a:pPr algn="ctr"/>
            <a:r>
              <a:rPr lang="en-US" sz="1600" i="1" dirty="0"/>
              <a:t>S</a:t>
            </a:r>
            <a:r>
              <a:rPr lang="ru-RU" sz="1600" dirty="0"/>
              <a:t>(</a:t>
            </a:r>
            <a:r>
              <a:rPr lang="en-US" sz="1600" i="1" dirty="0"/>
              <a:t>P</a:t>
            </a:r>
            <a:r>
              <a:rPr lang="ru-RU" sz="1600" i="1" baseline="-25000" dirty="0" err="1"/>
              <a:t>этал</a:t>
            </a:r>
            <a:r>
              <a:rPr lang="ru-RU" sz="1600" baseline="-25000" dirty="0"/>
              <a:t>,</a:t>
            </a:r>
            <a:r>
              <a:rPr lang="en-US" sz="1600" i="1" baseline="-25000" dirty="0"/>
              <a:t>i</a:t>
            </a:r>
            <a:r>
              <a:rPr lang="ru-RU" sz="1600" dirty="0"/>
              <a:t>)</a:t>
            </a:r>
            <a:r>
              <a:rPr lang="en-US" sz="1600" dirty="0"/>
              <a:t> </a:t>
            </a:r>
            <a:r>
              <a:rPr lang="ru-RU" sz="1600" dirty="0"/>
              <a:t>=</a:t>
            </a:r>
            <a:r>
              <a:rPr lang="en-US" sz="1600" dirty="0"/>
              <a:t> </a:t>
            </a:r>
            <a:r>
              <a:rPr lang="ru-RU" sz="1600" dirty="0"/>
              <a:t>(</a:t>
            </a:r>
            <a:r>
              <a:rPr lang="en-US" sz="1600" dirty="0"/>
              <a:t>{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16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/>
              <a:t>L</a:t>
            </a:r>
            <a:r>
              <a:rPr lang="ru-RU" sz="1600" dirty="0"/>
              <a:t>(</a:t>
            </a:r>
            <a:r>
              <a:rPr lang="en-US" sz="1600" i="1" dirty="0" err="1" smtClean="0"/>
              <a:t>ac</a:t>
            </a:r>
            <a:r>
              <a:rPr lang="en-US" sz="1600" i="1" baseline="-25000" dirty="0" err="1" smtClean="0"/>
              <a:t>n</a:t>
            </a:r>
            <a:r>
              <a:rPr lang="ru-RU" sz="1600" baseline="-25000" dirty="0" smtClean="0"/>
              <a:t>,1</a:t>
            </a:r>
            <a:r>
              <a:rPr lang="ru-RU" sz="1600" dirty="0"/>
              <a:t>),</a:t>
            </a:r>
            <a:r>
              <a:rPr lang="en-US" sz="1600" dirty="0"/>
              <a:t> </a:t>
            </a:r>
            <a:r>
              <a:rPr lang="en-US" sz="1600" i="1" dirty="0"/>
              <a:t>L</a:t>
            </a:r>
            <a:r>
              <a:rPr lang="ru-RU" sz="1600" dirty="0"/>
              <a:t>(</a:t>
            </a:r>
            <a:r>
              <a:rPr lang="en-US" sz="1600" i="1" dirty="0" err="1" smtClean="0"/>
              <a:t>ac</a:t>
            </a:r>
            <a:r>
              <a:rPr lang="en-US" sz="1600" i="1" baseline="-25000" dirty="0" err="1" smtClean="0"/>
              <a:t>n</a:t>
            </a:r>
            <a:r>
              <a:rPr lang="ru-RU" sz="1600" baseline="-25000" dirty="0" smtClean="0"/>
              <a:t>,2</a:t>
            </a:r>
            <a:r>
              <a:rPr lang="ru-RU" sz="1600" dirty="0"/>
              <a:t>),…,</a:t>
            </a:r>
            <a:r>
              <a:rPr lang="en-US" sz="1600" dirty="0"/>
              <a:t> </a:t>
            </a:r>
            <a:r>
              <a:rPr lang="en-US" sz="1600" i="1" dirty="0"/>
              <a:t>L</a:t>
            </a:r>
            <a:r>
              <a:rPr lang="ru-RU" sz="1600" dirty="0"/>
              <a:t>(</a:t>
            </a:r>
            <a:r>
              <a:rPr lang="en-US" sz="1600" i="1" dirty="0" err="1" smtClean="0"/>
              <a:t>ac</a:t>
            </a:r>
            <a:r>
              <a:rPr lang="en-US" sz="1600" i="1" baseline="-25000" dirty="0" err="1" smtClean="0"/>
              <a:t>n</a:t>
            </a:r>
            <a:r>
              <a:rPr lang="ru-RU" sz="1600" baseline="-25000" dirty="0" smtClean="0"/>
              <a:t>,</a:t>
            </a:r>
            <a:r>
              <a:rPr lang="en-US" sz="1600" i="1" baseline="-25000" dirty="0"/>
              <a:t>k</a:t>
            </a:r>
            <a:r>
              <a:rPr lang="ru-RU" sz="1600" dirty="0"/>
              <a:t>)</a:t>
            </a:r>
            <a:r>
              <a:rPr lang="en-US" sz="1600" dirty="0"/>
              <a:t>},…, {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16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/>
              <a:t>L</a:t>
            </a:r>
            <a:r>
              <a:rPr lang="ru-RU" sz="1600" dirty="0"/>
              <a:t>(</a:t>
            </a:r>
            <a:r>
              <a:rPr lang="en-US" sz="1600" i="1" dirty="0" err="1" smtClean="0"/>
              <a:t>ac</a:t>
            </a:r>
            <a:r>
              <a:rPr lang="en-US" sz="1600" i="1" baseline="-25000" dirty="0" err="1" smtClean="0"/>
              <a:t>n</a:t>
            </a:r>
            <a:r>
              <a:rPr lang="ru-RU" sz="1600" baseline="-25000" dirty="0" smtClean="0"/>
              <a:t>,1</a:t>
            </a:r>
            <a:r>
              <a:rPr lang="ru-RU" sz="1600" dirty="0"/>
              <a:t>),</a:t>
            </a:r>
            <a:r>
              <a:rPr lang="en-US" sz="1600" dirty="0"/>
              <a:t> </a:t>
            </a:r>
            <a:r>
              <a:rPr lang="en-US" sz="1600" i="1" dirty="0"/>
              <a:t>L</a:t>
            </a:r>
            <a:r>
              <a:rPr lang="ru-RU" sz="1600" dirty="0"/>
              <a:t>(</a:t>
            </a:r>
            <a:r>
              <a:rPr lang="en-US" sz="1600" i="1" dirty="0" err="1" smtClean="0"/>
              <a:t>ac</a:t>
            </a:r>
            <a:r>
              <a:rPr lang="en-US" sz="1600" i="1" baseline="-25000" dirty="0" err="1" smtClean="0"/>
              <a:t>n</a:t>
            </a:r>
            <a:r>
              <a:rPr lang="ru-RU" sz="1600" baseline="-25000" dirty="0" smtClean="0"/>
              <a:t>,2</a:t>
            </a:r>
            <a:r>
              <a:rPr lang="ru-RU" sz="1600" dirty="0"/>
              <a:t>),…,</a:t>
            </a:r>
            <a:r>
              <a:rPr lang="en-US" sz="1600" dirty="0"/>
              <a:t> </a:t>
            </a:r>
            <a:r>
              <a:rPr lang="en-US" sz="1600" i="1" dirty="0"/>
              <a:t>L</a:t>
            </a:r>
            <a:r>
              <a:rPr lang="ru-RU" sz="1600" dirty="0"/>
              <a:t>(</a:t>
            </a:r>
            <a:r>
              <a:rPr lang="en-US" sz="1600" i="1" dirty="0" err="1" smtClean="0"/>
              <a:t>ac</a:t>
            </a:r>
            <a:r>
              <a:rPr lang="en-US" sz="1600" i="1" baseline="-25000" dirty="0" err="1" smtClean="0"/>
              <a:t>n</a:t>
            </a:r>
            <a:r>
              <a:rPr lang="ru-RU" sz="1600" baseline="-25000" dirty="0" smtClean="0"/>
              <a:t>,</a:t>
            </a:r>
            <a:r>
              <a:rPr lang="en-US" sz="1600" i="1" baseline="-25000" dirty="0"/>
              <a:t>k</a:t>
            </a:r>
            <a:r>
              <a:rPr lang="ru-RU" sz="1600" dirty="0"/>
              <a:t>)</a:t>
            </a:r>
            <a:r>
              <a:rPr lang="en-US" sz="1600" dirty="0"/>
              <a:t>}</a:t>
            </a:r>
            <a:r>
              <a:rPr lang="ru-RU" sz="1600" dirty="0"/>
              <a:t>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88686" y="1"/>
            <a:ext cx="8249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7030A0"/>
                </a:solidFill>
              </a:rPr>
              <a:t>Положение 1. </a:t>
            </a:r>
            <a:r>
              <a:rPr lang="ru-RU" sz="1800" dirty="0"/>
              <a:t>Метод формирования эталонных сигнатур программ ЭСП (на этапе обучения) и сигнатур идентифицируемых исполняемых файлов СИИФ (из тестовой выборки), основанные на статическом подходе сбора характеристик дизассемблированных кодов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146005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4"/>
            <a:ext cx="5549511" cy="553243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603672" cy="365125"/>
          </a:xfrm>
        </p:spPr>
        <p:txBody>
          <a:bodyPr/>
          <a:lstStyle/>
          <a:p>
            <a:fld id="{419A8643-145B-4B1E-AB98-C329CC17C235}" type="slidenum">
              <a:rPr lang="ru-RU" sz="1800" smtClean="0">
                <a:solidFill>
                  <a:schemeClr val="tx1"/>
                </a:solidFill>
              </a:rPr>
              <a:t>11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8686" y="1"/>
            <a:ext cx="8249640" cy="132556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7030A0"/>
                </a:solidFill>
              </a:rPr>
              <a:t>Положение 1. </a:t>
            </a:r>
            <a:r>
              <a:rPr lang="ru-RU" sz="1800" dirty="0"/>
              <a:t>Метод формирования эталонных сигнатур программ ЭСП (на этапе обучения) и сигнатур идентифицируемых исполняемых файлов СИИФ (из тестовой выборки), основанные на статическом подходе сбора характеристик дизассемблированных кодов программ.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443676" y="1196412"/>
            <a:ext cx="3499124" cy="5426530"/>
            <a:chOff x="122653" y="1188365"/>
            <a:chExt cx="3499124" cy="5669635"/>
          </a:xfrm>
        </p:grpSpPr>
        <p:graphicFrame>
          <p:nvGraphicFramePr>
            <p:cNvPr id="12" name="Диаграмма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46645678"/>
                </p:ext>
              </p:extLst>
            </p:nvPr>
          </p:nvGraphicFramePr>
          <p:xfrm>
            <a:off x="604006" y="5011320"/>
            <a:ext cx="3017770" cy="18466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3" name="Диаграмма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40437778"/>
                </p:ext>
              </p:extLst>
            </p:nvPr>
          </p:nvGraphicFramePr>
          <p:xfrm>
            <a:off x="604006" y="3193680"/>
            <a:ext cx="3017770" cy="18176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4" name="Диаграмма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04748768"/>
                </p:ext>
              </p:extLst>
            </p:nvPr>
          </p:nvGraphicFramePr>
          <p:xfrm>
            <a:off x="122653" y="1188365"/>
            <a:ext cx="3499124" cy="2005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8725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8D7458F1-A513-4890-B0D7-D02AAE147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42198"/>
              </p:ext>
            </p:extLst>
          </p:nvPr>
        </p:nvGraphicFramePr>
        <p:xfrm>
          <a:off x="208231" y="914464"/>
          <a:ext cx="8805142" cy="5807013"/>
        </p:xfrm>
        <a:graphic>
          <a:graphicData uri="http://schemas.openxmlformats.org/drawingml/2006/table">
            <a:tbl>
              <a:tblPr firstRow="1" bandRow="1"/>
              <a:tblGrid>
                <a:gridCol w="2733267">
                  <a:extLst>
                    <a:ext uri="{9D8B030D-6E8A-4147-A177-3AD203B41FA5}">
                      <a16:colId xmlns="" xmlns:a16="http://schemas.microsoft.com/office/drawing/2014/main" val="3382977748"/>
                    </a:ext>
                  </a:extLst>
                </a:gridCol>
                <a:gridCol w="6071875">
                  <a:extLst>
                    <a:ext uri="{9D8B030D-6E8A-4147-A177-3AD203B41FA5}">
                      <a16:colId xmlns="" xmlns:a16="http://schemas.microsoft.com/office/drawing/2014/main" val="3011767018"/>
                    </a:ext>
                  </a:extLst>
                </a:gridCol>
              </a:tblGrid>
              <a:tr h="40061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Способы сбора характеристик программы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6198" marR="6198" marT="8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Недостатки существующих методов сравнения исполняемых файлов</a:t>
                      </a:r>
                    </a:p>
                  </a:txBody>
                  <a:tcPr marL="36000" marR="36000" marT="8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2103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Статический сбор характеристик файла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6198" marR="6198" marT="8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Методы основанные на оценке целостности файла не позволяют исследовать схожесть программ, не задействованных в обучающей выборке.</a:t>
                      </a:r>
                    </a:p>
                    <a:p>
                      <a:pPr marL="285750" indent="-28575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Использование особенностей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формата программ ОС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Windows,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отсутствующие в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ELF-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файлах.</a:t>
                      </a:r>
                    </a:p>
                    <a:p>
                      <a:pPr marL="285750" indent="-28575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Большинство существующих подходов к классификации исполняемых файлов направлены на бинарное разделение тестовой выборки и выделение класса вредоносных программ.</a:t>
                      </a:r>
                    </a:p>
                    <a:p>
                      <a:pPr marL="285750" indent="-28575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Так же часть подходов рассматривают мульти-классификацию с ограниченным набором классов.</a:t>
                      </a:r>
                    </a:p>
                    <a:p>
                      <a:pPr marL="285750" indent="-28575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Работы же, направленные на мульти-классификацию с неограниченным набором классов, обладают низким уровнем точности идентификации исполняемых файлов.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8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8373272"/>
                  </a:ext>
                </a:extLst>
              </a:tr>
              <a:tr h="90653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Динамический сбор характеристик файла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6198" marR="6198" marT="8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Задействование огромного числа ресурсов.</a:t>
                      </a:r>
                    </a:p>
                    <a:p>
                      <a:pPr marL="285750" indent="-28575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Для выполнения программы бывает необходимо создавать особую среду исполнения.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6198" marR="6198" marT="8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3529261"/>
                  </a:ext>
                </a:extLst>
              </a:tr>
              <a:tr h="1353394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Сбор информации путем обращения к встроенным функциям операционной системы или задействования собственного программного агента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6198" marR="6198" marT="8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Главным недостатком является сам принцип получения информации с АС, т.к. пользователь может внести изменения конфигурационные файлы исполняемых файлов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6198" marR="6198" marT="82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2660710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CD19793-F2E8-4974-931D-F726FD42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555422" cy="365125"/>
          </a:xfrm>
        </p:spPr>
        <p:txBody>
          <a:bodyPr/>
          <a:lstStyle/>
          <a:p>
            <a:fld id="{419A8643-145B-4B1E-AB98-C329CC17C235}" type="slidenum">
              <a:rPr lang="ru-RU" sz="1800" smtClean="0">
                <a:solidFill>
                  <a:schemeClr val="tx1"/>
                </a:solidFill>
              </a:rPr>
              <a:t>12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576159E6-E9AC-4415-8730-F6C4637A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279"/>
            <a:ext cx="9144000" cy="97246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7030A0"/>
                </a:solidFill>
              </a:rPr>
              <a:t>Положение 2. </a:t>
            </a:r>
            <a:r>
              <a:rPr lang="ru-RU" sz="1600" dirty="0"/>
              <a:t>Метод сравнения СИИФ с ранее сформированными ЭСП при </a:t>
            </a:r>
            <a:r>
              <a:rPr lang="ru-RU" sz="1600" dirty="0">
                <a:ea typeface="Calibri" panose="020F0502020204030204" pitchFamily="34" charset="0"/>
              </a:rPr>
              <a:t>помощи комбинированного подхода использования градиентного бустинга деревьев решений и аддитивного критерия Фишберна в качестве постобработки результатов классификации</a:t>
            </a:r>
            <a:r>
              <a:rPr lang="ru-RU" sz="1600" dirty="0" smtClean="0"/>
              <a:t>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6439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A0325F-0E8E-46EB-9336-217349514D9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5059" r="6880" b="5153"/>
          <a:stretch/>
        </p:blipFill>
        <p:spPr bwMode="auto">
          <a:xfrm>
            <a:off x="223925" y="882961"/>
            <a:ext cx="4411449" cy="37524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74279"/>
            <a:ext cx="9144000" cy="972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7030A0"/>
                </a:solidFill>
              </a:rPr>
              <a:t>Положение 2. </a:t>
            </a:r>
            <a:r>
              <a:rPr lang="ru-RU" sz="1600" dirty="0"/>
              <a:t>Метод сравнения СИИФ с ранее сформированными ЭСП при </a:t>
            </a:r>
            <a:r>
              <a:rPr lang="ru-RU" sz="1600" dirty="0">
                <a:ea typeface="Calibri" panose="020F0502020204030204" pitchFamily="34" charset="0"/>
              </a:rPr>
              <a:t>помощи комбинированного подхода использования градиентного бустинга деревьев решений и аддитивного критерия Фишберна в качестве постобработки результатов классификации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577408" cy="365125"/>
          </a:xfrm>
        </p:spPr>
        <p:txBody>
          <a:bodyPr/>
          <a:lstStyle/>
          <a:p>
            <a:fld id="{419A8643-145B-4B1E-AB98-C329CC17C235}" type="slidenum">
              <a:rPr lang="ru-RU" sz="1800" smtClean="0">
                <a:solidFill>
                  <a:schemeClr val="tx1"/>
                </a:solidFill>
              </a:rPr>
              <a:t>13</a:t>
            </a:fld>
            <a:endParaRPr lang="ru-RU" sz="180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8B01292-FB8F-4919-AE6F-BA650EBF9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249" y="1046739"/>
            <a:ext cx="3604984" cy="1991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5E528E-C9F7-4FB3-A524-C1A284A09024}"/>
              </a:ext>
            </a:extLst>
          </p:cNvPr>
          <p:cNvSpPr txBox="1"/>
          <p:nvPr/>
        </p:nvSpPr>
        <p:spPr>
          <a:xfrm>
            <a:off x="4835005" y="669532"/>
            <a:ext cx="378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Предсказание классов (вероятности)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715CE34C-09DD-4F53-B20A-9A5C1F7AAF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202215"/>
              </p:ext>
            </p:extLst>
          </p:nvPr>
        </p:nvGraphicFramePr>
        <p:xfrm>
          <a:off x="4137846" y="3450858"/>
          <a:ext cx="4640208" cy="3489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8A679C-1577-44F5-A7F4-C81473114E37}"/>
              </a:ext>
            </a:extLst>
          </p:cNvPr>
          <p:cNvSpPr txBox="1"/>
          <p:nvPr/>
        </p:nvSpPr>
        <p:spPr>
          <a:xfrm>
            <a:off x="5554547" y="3222476"/>
            <a:ext cx="235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Предсказание классов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BA0A7FE-CC88-46E2-AFAC-C919CE2391ED}"/>
              </a:ext>
            </a:extLst>
          </p:cNvPr>
          <p:cNvGrpSpPr/>
          <p:nvPr/>
        </p:nvGrpSpPr>
        <p:grpSpPr>
          <a:xfrm>
            <a:off x="1970324" y="3951698"/>
            <a:ext cx="1887992" cy="1243855"/>
            <a:chOff x="7199429" y="4844130"/>
            <a:chExt cx="2099918" cy="1394468"/>
          </a:xfrm>
        </p:grpSpPr>
        <p:cxnSp>
          <p:nvCxnSpPr>
            <p:cNvPr id="13" name="Прямая со стрелкой 12">
              <a:extLst>
                <a:ext uri="{FF2B5EF4-FFF2-40B4-BE49-F238E27FC236}">
                  <a16:creationId xmlns="" xmlns:a16="http://schemas.microsoft.com/office/drawing/2014/main" id="{A1AE0837-D739-4DA7-B18E-61C0201B0FC8}"/>
                </a:ext>
              </a:extLst>
            </p:cNvPr>
            <p:cNvCxnSpPr/>
            <p:nvPr/>
          </p:nvCxnSpPr>
          <p:spPr>
            <a:xfrm flipV="1">
              <a:off x="7554718" y="4844130"/>
              <a:ext cx="0" cy="79465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="" xmlns:a16="http://schemas.microsoft.com/office/drawing/2014/main" id="{0CE11B78-74F7-424D-AA4F-8C2B1DF125DE}"/>
                </a:ext>
              </a:extLst>
            </p:cNvPr>
            <p:cNvCxnSpPr/>
            <p:nvPr/>
          </p:nvCxnSpPr>
          <p:spPr>
            <a:xfrm>
              <a:off x="7554718" y="5638787"/>
              <a:ext cx="1208300" cy="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4284576-1801-4C70-8CBD-A06B1910B059}"/>
                </a:ext>
              </a:extLst>
            </p:cNvPr>
            <p:cNvSpPr txBox="1"/>
            <p:nvPr/>
          </p:nvSpPr>
          <p:spPr>
            <a:xfrm rot="16200000">
              <a:off x="6960101" y="5125673"/>
              <a:ext cx="786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Частота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DAFD434-A918-4664-8EF1-7644F8C18914}"/>
                </a:ext>
              </a:extLst>
            </p:cNvPr>
            <p:cNvSpPr txBox="1"/>
            <p:nvPr/>
          </p:nvSpPr>
          <p:spPr>
            <a:xfrm>
              <a:off x="7344971" y="5715378"/>
              <a:ext cx="1954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Интервал разбиения исполняемого файла</a:t>
              </a:r>
            </a:p>
          </p:txBody>
        </p:sp>
      </p:grpSp>
      <p:sp>
        <p:nvSpPr>
          <p:cNvPr id="2" name="Овал 1"/>
          <p:cNvSpPr/>
          <p:nvPr/>
        </p:nvSpPr>
        <p:spPr>
          <a:xfrm>
            <a:off x="4914332" y="993785"/>
            <a:ext cx="874929" cy="20858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60" y="1106370"/>
            <a:ext cx="5068110" cy="52499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68519" y="5277721"/>
                <a:ext cx="3879638" cy="156940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2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где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12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λ</a:t>
                </a:r>
                <a:r>
                  <a:rPr lang="en-US" sz="1200" i="1" baseline="-250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i</a:t>
                </a:r>
                <a:r>
                  <a:rPr lang="ru-RU" sz="12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 – коэффициенты относительной важности критериев, которые определяются по формуле: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𝜆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2∙(</m:t>
                          </m:r>
                          <m:r>
                            <a:rPr lang="ru-RU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ru-RU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ru-RU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  <m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+1)</m:t>
                          </m:r>
                        </m:num>
                        <m:den>
                          <m:r>
                            <a:rPr lang="ru-RU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∙(</m:t>
                          </m:r>
                          <m:r>
                            <a:rPr lang="ru-RU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+1)</m:t>
                          </m:r>
                        </m:den>
                      </m:f>
                      <m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 </m:t>
                      </m:r>
                      <m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𝑖</m:t>
                      </m:r>
                      <m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=1,…,</m:t>
                      </m:r>
                      <m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𝑛</m:t>
                      </m:r>
                    </m:oMath>
                  </m:oMathPara>
                </a14:m>
                <a:endParaRPr lang="ru-RU" sz="1200" dirty="0">
                  <a:solidFill>
                    <a:srgbClr val="000000"/>
                  </a:solidFill>
                  <a:ea typeface="Times New Roman"/>
                  <a:cs typeface="Times New Roman"/>
                </a:endParaRPr>
              </a:p>
              <a:p>
                <a:r>
                  <a:rPr lang="ru-RU" sz="1200" dirty="0">
                    <a:solidFill>
                      <a:srgbClr val="000000"/>
                    </a:solidFill>
                    <a:ea typeface="Calibri"/>
                  </a:rPr>
                  <a:t>при упорядоченных критериях </a:t>
                </a:r>
                <a:r>
                  <a:rPr lang="en-US" sz="1200" i="1" dirty="0">
                    <a:solidFill>
                      <a:srgbClr val="000000"/>
                    </a:solidFill>
                    <a:ea typeface="Calibri"/>
                  </a:rPr>
                  <a:t>f</a:t>
                </a:r>
                <a:r>
                  <a:rPr lang="ru-RU" sz="1200" baseline="-25000" dirty="0">
                    <a:solidFill>
                      <a:srgbClr val="000000"/>
                    </a:solidFill>
                    <a:ea typeface="Calibri"/>
                  </a:rPr>
                  <a:t>1</a:t>
                </a:r>
                <a:r>
                  <a:rPr lang="ru-RU" sz="1200" dirty="0">
                    <a:solidFill>
                      <a:srgbClr val="000000"/>
                    </a:solidFill>
                    <a:ea typeface="Calibri"/>
                  </a:rPr>
                  <a:t>(</a:t>
                </a:r>
                <a:r>
                  <a:rPr lang="en-US" sz="1200" i="1" dirty="0">
                    <a:solidFill>
                      <a:srgbClr val="000000"/>
                    </a:solidFill>
                    <a:ea typeface="Calibri"/>
                  </a:rPr>
                  <a:t>x</a:t>
                </a:r>
                <a:r>
                  <a:rPr lang="ru-RU" sz="1200" dirty="0">
                    <a:solidFill>
                      <a:srgbClr val="000000"/>
                    </a:solidFill>
                    <a:ea typeface="Calibri"/>
                  </a:rPr>
                  <a:t>)</a:t>
                </a:r>
                <a:r>
                  <a:rPr lang="en-US" sz="1200" dirty="0">
                    <a:solidFill>
                      <a:srgbClr val="000000"/>
                    </a:solidFill>
                    <a:ea typeface="Calibri"/>
                  </a:rPr>
                  <a:t> </a:t>
                </a:r>
                <a:r>
                  <a:rPr lang="ru-RU" sz="1200" dirty="0">
                    <a:solidFill>
                      <a:srgbClr val="000000"/>
                    </a:solidFill>
                    <a:ea typeface="Calibri"/>
                  </a:rPr>
                  <a:t>≥</a:t>
                </a:r>
                <a:r>
                  <a:rPr lang="en-US" sz="1200" dirty="0">
                    <a:solidFill>
                      <a:srgbClr val="000000"/>
                    </a:solidFill>
                    <a:ea typeface="Calibri"/>
                  </a:rPr>
                  <a:t> </a:t>
                </a:r>
                <a:r>
                  <a:rPr lang="ru-RU" sz="1200" dirty="0">
                    <a:solidFill>
                      <a:srgbClr val="000000"/>
                    </a:solidFill>
                    <a:ea typeface="Calibri"/>
                  </a:rPr>
                  <a:t>…</a:t>
                </a:r>
                <a:r>
                  <a:rPr lang="en-US" sz="1200" dirty="0">
                    <a:solidFill>
                      <a:srgbClr val="000000"/>
                    </a:solidFill>
                    <a:ea typeface="Calibri"/>
                  </a:rPr>
                  <a:t> </a:t>
                </a:r>
                <a:r>
                  <a:rPr lang="ru-RU" sz="1200" dirty="0">
                    <a:solidFill>
                      <a:srgbClr val="000000"/>
                    </a:solidFill>
                    <a:ea typeface="Calibri"/>
                  </a:rPr>
                  <a:t>≥</a:t>
                </a:r>
                <a:r>
                  <a:rPr lang="en-US" sz="1200" i="1" dirty="0">
                    <a:solidFill>
                      <a:srgbClr val="000000"/>
                    </a:solidFill>
                    <a:ea typeface="Calibri"/>
                  </a:rPr>
                  <a:t> </a:t>
                </a:r>
                <a:r>
                  <a:rPr lang="en-US" sz="1200" i="1" dirty="0" err="1">
                    <a:solidFill>
                      <a:srgbClr val="000000"/>
                    </a:solidFill>
                    <a:ea typeface="Calibri"/>
                  </a:rPr>
                  <a:t>f</a:t>
                </a:r>
                <a:r>
                  <a:rPr lang="en-US" sz="1200" i="1" baseline="-25000" dirty="0" err="1">
                    <a:solidFill>
                      <a:srgbClr val="000000"/>
                    </a:solidFill>
                    <a:ea typeface="Calibri"/>
                  </a:rPr>
                  <a:t>n</a:t>
                </a:r>
                <a:r>
                  <a:rPr lang="ru-RU" sz="1200" dirty="0">
                    <a:solidFill>
                      <a:srgbClr val="000000"/>
                    </a:solidFill>
                    <a:ea typeface="Calibri"/>
                  </a:rPr>
                  <a:t>(</a:t>
                </a:r>
                <a:r>
                  <a:rPr lang="en-US" sz="1200" i="1" dirty="0">
                    <a:solidFill>
                      <a:srgbClr val="000000"/>
                    </a:solidFill>
                    <a:ea typeface="Calibri"/>
                  </a:rPr>
                  <a:t>x</a:t>
                </a:r>
                <a:r>
                  <a:rPr lang="ru-RU" sz="1200" dirty="0">
                    <a:solidFill>
                      <a:srgbClr val="000000"/>
                    </a:solidFill>
                    <a:ea typeface="Calibri"/>
                  </a:rPr>
                  <a:t>);</a:t>
                </a:r>
              </a:p>
              <a:p>
                <a:r>
                  <a:rPr lang="el-GR" sz="1200" dirty="0"/>
                  <a:t>φ</a:t>
                </a:r>
                <a:r>
                  <a:rPr lang="en-US" sz="1200" i="1" baseline="-25000" dirty="0"/>
                  <a:t>i</a:t>
                </a:r>
                <a:r>
                  <a:rPr lang="en-US" sz="1200" dirty="0"/>
                  <a:t> </a:t>
                </a:r>
                <a:r>
                  <a:rPr lang="ru-RU" sz="12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– </a:t>
                </a:r>
                <a:r>
                  <a:rPr lang="ru-RU" sz="1200" dirty="0"/>
                  <a:t>функция  ценности (полезности), меняющаяся в пределах от 0 до 1.</a:t>
                </a: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9" y="5277721"/>
                <a:ext cx="3879638" cy="1569404"/>
              </a:xfrm>
              <a:prstGeom prst="rect">
                <a:avLst/>
              </a:prstGeom>
              <a:blipFill rotWithShape="0">
                <a:blip r:embed="rId3"/>
                <a:stretch>
                  <a:fillRect l="-2355" t="-3113" r="-2355" b="-5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536624" y="911535"/>
                <a:ext cx="3182556" cy="652363"/>
              </a:xfrm>
              <a:prstGeom prst="round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ctr"/>
                <a:r>
                  <a:rPr lang="ru-RU" sz="1400" dirty="0" smtClean="0">
                    <a:solidFill>
                      <a:schemeClr val="tx1"/>
                    </a:solidFill>
                  </a:rPr>
                  <a:t>Аддитивный критерий:</a:t>
                </a:r>
                <a:endParaRPr lang="ru-RU" sz="1400" dirty="0">
                  <a:solidFill>
                    <a:schemeClr val="tx1"/>
                  </a:solidFill>
                </a:endParaRPr>
              </a:p>
              <a:p>
                <a:pPr algn="ctr"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∙</m:t>
                              </m:r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∙(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ru-RU" sz="120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24" y="911535"/>
                <a:ext cx="3182556" cy="652363"/>
              </a:xfrm>
              <a:prstGeom prst="roundRect">
                <a:avLst/>
              </a:prstGeom>
              <a:blipFill rotWithShape="0">
                <a:blip r:embed="rId4"/>
                <a:stretch>
                  <a:fillRect t="-63393" b="-137500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416127"/>
              </p:ext>
            </p:extLst>
          </p:nvPr>
        </p:nvGraphicFramePr>
        <p:xfrm>
          <a:off x="213644" y="1704296"/>
          <a:ext cx="3828516" cy="14486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8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83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83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27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83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74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830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1118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830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2726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74161">
                <a:tc gridSpan="10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XGBoost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4753">
                <a:tc gridSpan="10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Ассемблерные команды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jmp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push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cmp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2478">
                <a:tc gridSpan="10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верно идентифицированных файлов тестовой</a:t>
                      </a:r>
                      <a:r>
                        <a:rPr lang="ru-RU" sz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выборки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685978"/>
              </p:ext>
            </p:extLst>
          </p:nvPr>
        </p:nvGraphicFramePr>
        <p:xfrm>
          <a:off x="996150" y="3185653"/>
          <a:ext cx="2952007" cy="221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544160" cy="359758"/>
          </a:xfrm>
        </p:spPr>
        <p:txBody>
          <a:bodyPr/>
          <a:lstStyle/>
          <a:p>
            <a:fld id="{419A8643-145B-4B1E-AB98-C329CC17C235}" type="slidenum">
              <a:rPr lang="ru-RU" sz="1800" smtClean="0">
                <a:solidFill>
                  <a:schemeClr val="tx1"/>
                </a:solidFill>
              </a:rPr>
              <a:t>14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74279"/>
            <a:ext cx="9144000" cy="837256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7030A0"/>
                </a:solidFill>
              </a:rPr>
              <a:t>Положение 2. </a:t>
            </a:r>
            <a:r>
              <a:rPr lang="ru-RU" sz="1600" dirty="0"/>
              <a:t>Метод сравнения СИИФ с ранее сформированными ЭСП при </a:t>
            </a:r>
            <a:r>
              <a:rPr lang="ru-RU" sz="1600" dirty="0">
                <a:ea typeface="Calibri" panose="020F0502020204030204" pitchFamily="34" charset="0"/>
              </a:rPr>
              <a:t>помощи комбинированного подхода использования градиентного бустинга деревьев решений и аддитивного критерия Фишберна в качестве постобработки результатов классификации</a:t>
            </a:r>
            <a:r>
              <a:rPr lang="ru-RU" sz="1600" dirty="0" smtClean="0"/>
              <a:t>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2152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962"/>
            <a:ext cx="9144000" cy="55672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93676"/>
            <a:ext cx="9144000" cy="152400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7030A0"/>
                </a:solidFill>
              </a:rPr>
              <a:t>Положение 3. </a:t>
            </a:r>
            <a:r>
              <a:rPr lang="ru-RU" sz="1400" dirty="0"/>
              <a:t>Методика идентификации исполняемых файлов, включающая разработанные методы по формированию и сравнению СИИФ с ЭСП из архива ЭСП.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4CDF666-6ABD-42CA-8F88-1947AAD1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8068"/>
            <a:ext cx="2559926" cy="501648"/>
          </a:xfrm>
        </p:spPr>
        <p:txBody>
          <a:bodyPr/>
          <a:lstStyle/>
          <a:p>
            <a:fld id="{419A8643-145B-4B1E-AB98-C329CC17C235}" type="slidenum">
              <a:rPr lang="ru-RU" sz="1800" smtClean="0">
                <a:solidFill>
                  <a:schemeClr val="tx1"/>
                </a:solidFill>
              </a:rPr>
              <a:t>15</a:t>
            </a:fld>
            <a:endParaRPr lang="ru-RU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0" y="5679329"/>
                <a:ext cx="8118506" cy="11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dirty="0" smtClean="0"/>
                  <a:t>где</a:t>
                </a:r>
              </a:p>
              <a:p>
                <a:r>
                  <a:rPr lang="en-US" sz="1300" dirty="0" smtClean="0"/>
                  <a:t>Name(</a:t>
                </a:r>
                <a:r>
                  <a:rPr lang="en-US" sz="1300" i="1" dirty="0" err="1" smtClean="0"/>
                  <a:t>e</a:t>
                </a:r>
                <a:r>
                  <a:rPr lang="en-US" sz="1300" i="1" baseline="-25000" dirty="0" err="1" smtClean="0"/>
                  <a:t>j</a:t>
                </a:r>
                <a:r>
                  <a:rPr lang="en-US" sz="1300" dirty="0" smtClean="0"/>
                  <a:t>) – </a:t>
                </a:r>
                <a:r>
                  <a:rPr lang="ru-RU" sz="1300" dirty="0" smtClean="0"/>
                  <a:t>идентифицированное наименование идентифицируемого файла </a:t>
                </a:r>
                <a:r>
                  <a:rPr lang="en-US" sz="1300" i="1" dirty="0" err="1"/>
                  <a:t>e</a:t>
                </a:r>
                <a:r>
                  <a:rPr lang="en-US" sz="1300" i="1" baseline="-25000" dirty="0" err="1"/>
                  <a:t>j</a:t>
                </a:r>
                <a:r>
                  <a:rPr lang="ru-RU" sz="1300" dirty="0" smtClean="0"/>
                  <a:t>;</a:t>
                </a:r>
                <a:endParaRPr lang="en-US" sz="1300" dirty="0" smtClean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Franklin Gothic Book" panose="020B0503020102020204" pitchFamily="34" charset="0"/>
                          </a:rPr>
                        </m:ctrlPr>
                      </m:sSubPr>
                      <m:e>
                        <m:r>
                          <a:rPr lang="ru-RU" sz="13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Franklin Gothic Book" panose="020B0503020102020204" pitchFamily="34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ru-RU" sz="13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Franklin Gothic Book" panose="020B0503020102020204" pitchFamily="34" charset="0"/>
                              </a:rPr>
                            </m:ctrlPr>
                          </m:sSubPr>
                          <m:e>
                            <m:r>
                              <a:rPr lang="ru-RU" sz="13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Franklin Gothic Book" panose="020B05030201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ru-RU" sz="13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Franklin Gothic Book" panose="020B0503020102020204" pitchFamily="34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13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Franklin Gothic Book" panose="020B0503020102020204" pitchFamily="34" charset="0"/>
                      </a:rPr>
                      <m:t>(</m:t>
                    </m:r>
                    <m:sSub>
                      <m:sSubPr>
                        <m:ctrlPr>
                          <a:rPr lang="ru-RU" sz="13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Franklin Gothic Book" panose="020B0503020102020204" pitchFamily="34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Franklin Gothic Book" panose="020B05030201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13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Franklin Gothic Book" panose="020B05030201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13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Franklin Gothic Book" panose="020B0503020102020204" pitchFamily="34" charset="0"/>
                      </a:rPr>
                      <m:t>)</m:t>
                    </m:r>
                  </m:oMath>
                </a14:m>
                <a:r>
                  <a:rPr lang="en-US" sz="1300" dirty="0" smtClean="0"/>
                  <a:t> – </a:t>
                </a:r>
                <a:r>
                  <a:rPr lang="ru-RU" sz="1300" dirty="0" smtClean="0"/>
                  <a:t>вероятность принадлежности </a:t>
                </a:r>
                <a:r>
                  <a:rPr lang="ru-RU" sz="1300" dirty="0"/>
                  <a:t>файла </a:t>
                </a:r>
                <a:r>
                  <a:rPr lang="en-US" sz="1300" i="1" dirty="0" err="1" smtClean="0"/>
                  <a:t>e</a:t>
                </a:r>
                <a:r>
                  <a:rPr lang="en-US" sz="1300" i="1" baseline="-25000" dirty="0" err="1" smtClean="0"/>
                  <a:t>j</a:t>
                </a:r>
                <a:r>
                  <a:rPr lang="ru-RU" sz="1300" i="1" baseline="-25000" dirty="0" smtClean="0"/>
                  <a:t> </a:t>
                </a:r>
                <a:r>
                  <a:rPr lang="ru-RU" sz="1300" dirty="0" smtClean="0"/>
                  <a:t>наименованию программы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Franklin Gothic Book" panose="020B0503020102020204" pitchFamily="34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Franklin Gothic Book" panose="020B05030201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Franklin Gothic Book" panose="020B05030201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300" dirty="0" smtClean="0"/>
                  <a:t>;</a:t>
                </a:r>
              </a:p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ru-RU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Franklin Gothic Book" panose="020B0503020102020204" pitchFamily="34" charset="0"/>
                          </a:rPr>
                        </m:ctrlPr>
                      </m:sSubSupPr>
                      <m:e>
                        <m:r>
                          <a:rPr lang="en-US" sz="13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Franklin Gothic Book" panose="020B0503020102020204" pitchFamily="34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ru-RU" sz="13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Franklin Gothic Book" panose="020B0503020102020204" pitchFamily="34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Franklin Gothic Book" panose="020B05030201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3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Franklin Gothic Book" panose="020B0503020102020204" pitchFamily="34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ru-RU" sz="13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Franklin Gothic Book" panose="020B0503020102020204" pitchFamily="34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Franklin Gothic Book" panose="020B0503020102020204" pitchFamily="34" charset="0"/>
                              </a:rPr>
                              <m:t>𝑎𝑐</m:t>
                            </m:r>
                          </m:e>
                          <m:sub>
                            <m:r>
                              <a:rPr lang="en-US" sz="13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Franklin Gothic Book" panose="020B0503020102020204" pitchFamily="34" charset="0"/>
                              </a:rPr>
                              <m:t>𝑛</m:t>
                            </m:r>
                          </m:sub>
                        </m:sSub>
                      </m:sup>
                    </m:sSubSup>
                    <m:r>
                      <a:rPr lang="en-US" sz="13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Franklin Gothic Book" panose="020B0503020102020204" pitchFamily="34" charset="0"/>
                      </a:rPr>
                      <m:t>(</m:t>
                    </m:r>
                    <m:sSub>
                      <m:sSubPr>
                        <m:ctrlPr>
                          <a:rPr lang="ru-RU" sz="13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Franklin Gothic Book" panose="020B0503020102020204" pitchFamily="34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Franklin Gothic Book" panose="020B0503020102020204" pitchFamily="34" charset="0"/>
                          </a:rPr>
                          <m:t>𝑃</m:t>
                        </m:r>
                      </m:e>
                      <m:sub>
                        <m:r>
                          <a:rPr lang="ru-RU" sz="13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Franklin Gothic Book" panose="020B0503020102020204" pitchFamily="34" charset="0"/>
                          </a:rPr>
                          <m:t>этал.,</m:t>
                        </m:r>
                        <m:r>
                          <a:rPr lang="en-US" sz="13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Franklin Gothic Book" panose="020B05030201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13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Franklin Gothic Book" panose="020B0503020102020204" pitchFamily="34" charset="0"/>
                      </a:rPr>
                      <m:t>)</m:t>
                    </m:r>
                  </m:oMath>
                </a14:m>
                <a:r>
                  <a:rPr lang="ru-RU" sz="1300" dirty="0" smtClean="0"/>
                  <a:t> </a:t>
                </a:r>
                <a:r>
                  <a:rPr lang="en-US" sz="1300" dirty="0"/>
                  <a:t>– </a:t>
                </a:r>
                <a:r>
                  <a:rPr lang="ru-RU" sz="1300" dirty="0"/>
                  <a:t>вероятность принадлежности </a:t>
                </a:r>
                <a:r>
                  <a:rPr lang="ru-RU" sz="1300" dirty="0" smtClean="0"/>
                  <a:t>файла </a:t>
                </a:r>
                <a:r>
                  <a:rPr lang="en-US" sz="1300" i="1" dirty="0"/>
                  <a:t>e</a:t>
                </a:r>
                <a:r>
                  <a:rPr lang="en-US" sz="1300" i="1" baseline="-25000" dirty="0" err="1"/>
                  <a:t>j</a:t>
                </a:r>
                <a:r>
                  <a:rPr lang="ru-RU" sz="1300" i="1" baseline="-25000" dirty="0"/>
                  <a:t> </a:t>
                </a:r>
                <a:r>
                  <a:rPr lang="ru-RU" sz="1300" dirty="0"/>
                  <a:t>наименованию программы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Franklin Gothic Book" panose="020B0503020102020204" pitchFamily="34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Franklin Gothic Book" panose="020B05030201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Franklin Gothic Book" panose="020B05030201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300" dirty="0" smtClean="0"/>
                  <a:t> по сравнению на основе одного признака </a:t>
                </a:r>
                <a:r>
                  <a:rPr lang="en-US" sz="1300" i="1" dirty="0" err="1" smtClean="0"/>
                  <a:t>ac</a:t>
                </a:r>
                <a:r>
                  <a:rPr lang="en-US" sz="1300" i="1" baseline="-25000" dirty="0" err="1" smtClean="0"/>
                  <a:t>n</a:t>
                </a:r>
                <a:r>
                  <a:rPr lang="ru-RU" sz="1300" dirty="0" smtClean="0"/>
                  <a:t>.</a:t>
                </a:r>
                <a:endParaRPr lang="ru-RU" sz="13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79329"/>
                <a:ext cx="8118506" cy="1194751"/>
              </a:xfrm>
              <a:prstGeom prst="rect">
                <a:avLst/>
              </a:prstGeom>
              <a:blipFill rotWithShape="0">
                <a:blip r:embed="rId3"/>
                <a:stretch>
                  <a:fillRect l="-75" t="-510"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259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555C6EE-66A5-4AC1-9EDE-BB2BDBDD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686052" cy="365125"/>
          </a:xfrm>
        </p:spPr>
        <p:txBody>
          <a:bodyPr/>
          <a:lstStyle/>
          <a:p>
            <a:fld id="{419A8643-145B-4B1E-AB98-C329CC17C235}" type="slidenum">
              <a:rPr lang="ru-RU" sz="1800" smtClean="0">
                <a:solidFill>
                  <a:schemeClr val="tx1"/>
                </a:solidFill>
              </a:rPr>
              <a:t>16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299670"/>
            <a:ext cx="9144000" cy="152400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7030A0"/>
                </a:solidFill>
              </a:rPr>
              <a:t>Положение 3. </a:t>
            </a:r>
            <a:r>
              <a:rPr lang="ru-RU" sz="1400" dirty="0"/>
              <a:t>Методика идентификации исполняемых файлов, включающая разработанные методы по формированию и сравнению СИИФ с ЭСП из архива ЭСП.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3045083-9A90-41B0-A452-1C2B77A23D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7"/>
          <a:stretch/>
        </p:blipFill>
        <p:spPr>
          <a:xfrm>
            <a:off x="-2" y="785994"/>
            <a:ext cx="5638802" cy="284785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9BEA7B2-2F8B-424C-A6B9-2D2E0AE40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633850"/>
            <a:ext cx="5638804" cy="3224150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585062"/>
              </p:ext>
            </p:extLst>
          </p:nvPr>
        </p:nvGraphicFramePr>
        <p:xfrm>
          <a:off x="5701552" y="519294"/>
          <a:ext cx="3119718" cy="54936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5718"/>
                <a:gridCol w="1524000"/>
              </a:tblGrid>
              <a:tr h="516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Используемые характеристики файла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29" marR="3429" marT="34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Метод идентификации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29" marR="3429" marT="3429" marB="0" anchor="ctr"/>
                </a:tc>
              </a:tr>
              <a:tr h="323275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Последовательность </a:t>
                      </a:r>
                      <a:r>
                        <a:rPr lang="ru-RU" sz="1200" u="none" strike="noStrike" dirty="0" smtClean="0">
                          <a:effectLst/>
                        </a:rPr>
                        <a:t>частот </a:t>
                      </a:r>
                      <a:r>
                        <a:rPr lang="ru-RU" sz="1200" u="none" strike="noStrike" dirty="0">
                          <a:effectLst/>
                        </a:rPr>
                        <a:t>встречаемости </a:t>
                      </a:r>
                      <a:r>
                        <a:rPr lang="ru-RU" sz="1200" u="none" strike="noStrike" dirty="0" smtClean="0">
                          <a:effectLst/>
                        </a:rPr>
                        <a:t>ассемблерных команд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29" marR="3429" marT="34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Статистический критерий однородности хи-квадрат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29" marR="3429" marT="3429" marB="0" anchor="ctr">
                    <a:solidFill>
                      <a:srgbClr val="92D050"/>
                    </a:solidFill>
                  </a:tcPr>
                </a:tc>
              </a:tr>
              <a:tr h="413351"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29" marR="3429" marT="34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Статистический критерий согласия Колмогорова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29" marR="3429" marT="3429" marB="0" anchor="ctr">
                    <a:solidFill>
                      <a:srgbClr val="92D050"/>
                    </a:solidFill>
                  </a:tcPr>
                </a:tc>
              </a:tr>
              <a:tr h="275397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29" marR="3429" marT="34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Статистический критерий однородности хи-квадрат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29" marR="3429" marT="3429" marB="0" anchor="ctr">
                    <a:solidFill>
                      <a:srgbClr val="92D050"/>
                    </a:solidFill>
                  </a:tcPr>
                </a:tc>
              </a:tr>
              <a:tr h="387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Нейронная сеть MLP, с методом сопряженных градиентов и 50 нейронами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29" marR="3429" marT="3429" marB="0" anchor="ctr">
                    <a:solidFill>
                      <a:srgbClr val="92D050"/>
                    </a:solidFill>
                  </a:tcPr>
                </a:tc>
              </a:tr>
              <a:tr h="705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err="1">
                          <a:effectLst/>
                        </a:rPr>
                        <a:t>CatBoost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29" marR="3429" marT="3429" marB="0" anchor="ctr">
                    <a:solidFill>
                      <a:srgbClr val="00B050"/>
                    </a:solidFill>
                  </a:tcPr>
                </a:tc>
              </a:tr>
              <a:tr h="736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err="1">
                          <a:effectLst/>
                        </a:rPr>
                        <a:t>LightGBM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29" marR="3429" marT="3429" marB="0" anchor="ctr">
                    <a:solidFill>
                      <a:srgbClr val="00B050"/>
                    </a:solidFill>
                  </a:tcPr>
                </a:tc>
              </a:tr>
              <a:tr h="795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err="1">
                          <a:effectLst/>
                        </a:rPr>
                        <a:t>XGBoost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29" marR="3429" marT="3429" marB="0" anchor="ctr">
                    <a:solidFill>
                      <a:srgbClr val="00B050"/>
                    </a:solidFill>
                  </a:tcPr>
                </a:tc>
              </a:tr>
              <a:tr h="1035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err="1">
                          <a:effectLst/>
                        </a:rPr>
                        <a:t>XGBoost</a:t>
                      </a:r>
                      <a:r>
                        <a:rPr lang="en-US" sz="1200" u="none" strike="noStrike" dirty="0">
                          <a:effectLst/>
                        </a:rPr>
                        <a:t>  </a:t>
                      </a:r>
                      <a:r>
                        <a:rPr lang="ru-RU" sz="1200" u="none" strike="noStrike" dirty="0">
                          <a:effectLst/>
                        </a:rPr>
                        <a:t>и </a:t>
                      </a:r>
                      <a:r>
                        <a:rPr lang="ru-RU" sz="1200" u="none" strike="noStrike" dirty="0" err="1">
                          <a:effectLst/>
                        </a:rPr>
                        <a:t>Фишберн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29" marR="3429" marT="3429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35836" y="692209"/>
            <a:ext cx="3076485" cy="28799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28887845-694F-4DB1-935C-0DD07ADC6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40370"/>
              </p:ext>
            </p:extLst>
          </p:nvPr>
        </p:nvGraphicFramePr>
        <p:xfrm>
          <a:off x="-1" y="522545"/>
          <a:ext cx="9144001" cy="623987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944472">
                  <a:extLst>
                    <a:ext uri="{9D8B030D-6E8A-4147-A177-3AD203B41FA5}">
                      <a16:colId xmlns="" xmlns:a16="http://schemas.microsoft.com/office/drawing/2014/main" val="4028661730"/>
                    </a:ext>
                  </a:extLst>
                </a:gridCol>
                <a:gridCol w="5199529">
                  <a:extLst>
                    <a:ext uri="{9D8B030D-6E8A-4147-A177-3AD203B41FA5}">
                      <a16:colId xmlns="" xmlns:a16="http://schemas.microsoft.com/office/drawing/2014/main" val="49774392"/>
                    </a:ext>
                  </a:extLst>
                </a:gridCol>
              </a:tblGrid>
              <a:tr h="207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Положения, выносимые на защиту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55" marR="36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Научная новизна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55" marR="36955" marT="0" marB="0"/>
                </a:tc>
                <a:extLst>
                  <a:ext uri="{0D108BD9-81ED-4DB2-BD59-A6C34878D82A}">
                    <a16:rowId xmlns="" xmlns:a16="http://schemas.microsoft.com/office/drawing/2014/main" val="1896344542"/>
                  </a:ext>
                </a:extLst>
              </a:tr>
              <a:tr h="1641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Метод формирования эталонных сигнатур программ ЭСП (на этапе обучения) и сигнатур идентифицируемых исполняемых файлов СИИФ (из тестовой выборки), основанные на статическом подходе сбора характеристик дизассемблированных кодов программ.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55" marR="369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Отличается от существующих подходов использованием ряда отобранных наиболее информативных ассемблерных команд и формировании на их основе уникальных частотных распределений, а также отсутствием обращения к производимым программой операциям в ОС в силу слабого различия между не вредоносными программами и отсутствием сбора метаданных о ПО через встроенный функционал ОС.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55" marR="36955" marT="0" marB="0"/>
                </a:tc>
                <a:extLst>
                  <a:ext uri="{0D108BD9-81ED-4DB2-BD59-A6C34878D82A}">
                    <a16:rowId xmlns="" xmlns:a16="http://schemas.microsoft.com/office/drawing/2014/main" val="2684188631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/>
                        <a:t>Метод сравнения СИИФ с ранее сформированными ЭСП </a:t>
                      </a:r>
                      <a:r>
                        <a:rPr lang="ru-RU" sz="1400" dirty="0" smtClean="0"/>
                        <a:t>при </a:t>
                      </a:r>
                      <a:r>
                        <a:rPr lang="ru-RU" sz="1400" dirty="0" smtClean="0">
                          <a:ea typeface="Calibri" panose="020F0502020204030204" pitchFamily="34" charset="0"/>
                        </a:rPr>
                        <a:t>помощи комбинированного подхода использования градиентного бустинга деревьев решений и аддитивного критерия Фишберна в качестве постобработки результатов классификации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 marL="36955" marR="369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Отличается от известных ранее подходов более гибким подходом, позволяющим идентифицировать не рассматриваемые на этапе обучения версии программ, использованием мульти-классификации с числом классов равным числу наименований программ в архиве и ограниченном наборе объектов обучающей выборки,</a:t>
                      </a:r>
                      <a:r>
                        <a:rPr lang="ru-RU" sz="1400" baseline="0" dirty="0">
                          <a:effectLst/>
                        </a:rPr>
                        <a:t> а также применение теории полезности для принятия решения на основе аддитивного критерия Фишберна,  на этапе постобработки получаемых результатов, который позволяет достигать наиболее высокого уровня точности идентификации.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55" marR="36955" marT="0" marB="0"/>
                </a:tc>
                <a:extLst>
                  <a:ext uri="{0D108BD9-81ED-4DB2-BD59-A6C34878D82A}">
                    <a16:rowId xmlns="" xmlns:a16="http://schemas.microsoft.com/office/drawing/2014/main" val="2951925291"/>
                  </a:ext>
                </a:extLst>
              </a:tr>
              <a:tr h="2236843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/>
                        <a:t>Методика идентификации исполняемых файлов</a:t>
                      </a:r>
                      <a:r>
                        <a:rPr lang="ru-RU" sz="1400" dirty="0"/>
                        <a:t>, включающая разработанные методы по формированию и сравнению СИИФ с ЭСП из архива ЭСП.</a:t>
                      </a:r>
                    </a:p>
                  </a:txBody>
                  <a:tcPr marL="36955" marR="3695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Разработанная новая методика идентификации исполняемых файлов позволяет достигнуть более</a:t>
                      </a:r>
                      <a:r>
                        <a:rPr lang="ru-RU" sz="1400" baseline="0" dirty="0">
                          <a:effectLst/>
                        </a:rPr>
                        <a:t> высокой точности идентификации </a:t>
                      </a:r>
                      <a:r>
                        <a:rPr lang="en-US" sz="1400" baseline="0" dirty="0">
                          <a:effectLst/>
                        </a:rPr>
                        <a:t>ELF</a:t>
                      </a:r>
                      <a:r>
                        <a:rPr lang="ru-RU" sz="1400" baseline="0" dirty="0">
                          <a:effectLst/>
                        </a:rPr>
                        <a:t>-файлов</a:t>
                      </a:r>
                      <a:r>
                        <a:rPr lang="ru-RU" sz="1400" dirty="0">
                          <a:effectLst/>
                        </a:rPr>
                        <a:t>, основанная на характеристиках дизассемблированного кода программ, в которой впервые для целей идентификации исполняемых файлов, в условиях мульти-классификации, применялось уникальное сформированное признаковое пространство и с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пособная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к распознаванию версий программ, ранее не задействованных в создании ЭСП и исполняемых файлов, не имеющих особых отличительных черт как у вредоносного ПО.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55" marR="36955" marT="0" marB="0"/>
                </a:tc>
                <a:extLst>
                  <a:ext uri="{0D108BD9-81ED-4DB2-BD59-A6C34878D82A}">
                    <a16:rowId xmlns="" xmlns:a16="http://schemas.microsoft.com/office/drawing/2014/main" val="17345637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93119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Положения, выносимые на защиту и научная новизна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C30BDC6-E5F4-4B64-AA20-5DB691F3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6481855"/>
            <a:ext cx="2566307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419A8643-145B-4B1E-AB98-C329CC17C235}" type="slidenum">
              <a:rPr lang="en-US" sz="1800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5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11" y="-138222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Практическая значимость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25563"/>
            <a:ext cx="8395607" cy="539591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Выявления факта нарушения установленных организационных мер о запрете на установку определенных программ.</a:t>
            </a:r>
          </a:p>
          <a:p>
            <a:r>
              <a:rPr lang="ru-RU" dirty="0"/>
              <a:t>Предотвращение увеличения числа уязвимостей АС и потенциальных угроз ИБ.</a:t>
            </a:r>
          </a:p>
          <a:p>
            <a:r>
              <a:rPr lang="ru-RU" dirty="0"/>
              <a:t>Выработка рекомендаций для службы информационной безопасности, способной в больших сегментах локальных сетей сообщить о наличии старых уязвимых версиях программ, применительно к которым со стороны злоумышленника может быть применена атака </a:t>
            </a:r>
            <a:r>
              <a:rPr lang="ru-RU" dirty="0" err="1"/>
              <a:t>software</a:t>
            </a:r>
            <a:r>
              <a:rPr lang="ru-RU" dirty="0"/>
              <a:t> </a:t>
            </a:r>
            <a:r>
              <a:rPr lang="ru-RU" dirty="0" err="1"/>
              <a:t>vulnerabilities</a:t>
            </a:r>
            <a:r>
              <a:rPr lang="ru-RU" dirty="0"/>
              <a:t> (ошибки ПО). </a:t>
            </a:r>
          </a:p>
          <a:p>
            <a:r>
              <a:rPr lang="ru-RU" dirty="0"/>
              <a:t>Сканирование состояния отдельного компьютера и определение его как «опасного» / «безопасного», с целью дальнейшего запрета/ разрешения его удаленного подключения к локальной сети или сети Интернет.</a:t>
            </a:r>
          </a:p>
          <a:p>
            <a:r>
              <a:rPr lang="ru-RU" dirty="0"/>
              <a:t>Выявление не добросовестных пользователей, многократно устанавливающих запрещенное ПО.</a:t>
            </a:r>
          </a:p>
          <a:p>
            <a:r>
              <a:rPr lang="ru-RU" dirty="0"/>
              <a:t>Выявление пользователей, пытающихся обойти меры по обеспечению ИБ.</a:t>
            </a:r>
          </a:p>
          <a:p>
            <a:r>
              <a:rPr lang="ru-RU" dirty="0"/>
              <a:t>Анализ конкретной программы, на основе версий других, схожих по функционалу программ, для выявления степени принадлежности их области назначения.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9820309-20C0-4A92-BC2B-AE8625DA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566307" cy="365125"/>
          </a:xfrm>
        </p:spPr>
        <p:txBody>
          <a:bodyPr/>
          <a:lstStyle/>
          <a:p>
            <a:fld id="{419A8643-145B-4B1E-AB98-C329CC17C235}" type="slidenum">
              <a:rPr lang="ru-RU" sz="1800" smtClean="0">
                <a:solidFill>
                  <a:schemeClr val="tx1"/>
                </a:solidFill>
              </a:rPr>
              <a:t>18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40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74" y="-217714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Апробация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313" y="957943"/>
            <a:ext cx="8679543" cy="5631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Опубликовано 15 работ, из них:</a:t>
            </a:r>
          </a:p>
          <a:p>
            <a:r>
              <a:rPr lang="ru-RU" sz="1800" dirty="0"/>
              <a:t>статей в научно-технических изданиях, рекомендованных ВАК РФ – 6</a:t>
            </a:r>
          </a:p>
          <a:p>
            <a:r>
              <a:rPr lang="ru-RU" sz="1800" dirty="0"/>
              <a:t>статей в изданиях, индексируемых в международных </a:t>
            </a:r>
            <a:r>
              <a:rPr lang="ru-RU" sz="1800" dirty="0" err="1"/>
              <a:t>цитатно</a:t>
            </a:r>
            <a:r>
              <a:rPr lang="ru-RU" sz="1800" dirty="0"/>
              <a:t>-аналитических базах данных – 4</a:t>
            </a:r>
          </a:p>
          <a:p>
            <a:r>
              <a:rPr lang="ru-RU" sz="1800" dirty="0"/>
              <a:t>свидетельство о государственной регистрации программы для ЭВМ – 1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Результаты диссертационного исследования реализованы и апробированы при выполнении НИР:</a:t>
            </a:r>
          </a:p>
          <a:p>
            <a:r>
              <a:rPr lang="ru-RU" sz="1800" dirty="0"/>
              <a:t>НИР-ФУНД № 619296</a:t>
            </a:r>
          </a:p>
          <a:p>
            <a:r>
              <a:rPr lang="ru-RU" sz="1800" dirty="0"/>
              <a:t>НИР-ФУНД № 617026</a:t>
            </a:r>
          </a:p>
          <a:p>
            <a:r>
              <a:rPr lang="ru-RU" sz="1800" dirty="0"/>
              <a:t>НИР № АААА-А18-118110790076-5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Получены акты </a:t>
            </a:r>
            <a:r>
              <a:rPr lang="ru-RU" sz="1800" dirty="0"/>
              <a:t>о внедрении результатов диссертационного исследования в учебный </a:t>
            </a:r>
            <a:r>
              <a:rPr lang="ru-RU" sz="1800" dirty="0" smtClean="0"/>
              <a:t>и производственный процесс </a:t>
            </a:r>
            <a:r>
              <a:rPr lang="ru-RU" sz="1800" dirty="0"/>
              <a:t>в </a:t>
            </a:r>
            <a:r>
              <a:rPr lang="ru-RU" sz="1800" dirty="0" smtClean="0"/>
              <a:t>следующих организациях:</a:t>
            </a:r>
            <a:endParaRPr lang="ru-RU" sz="1800" dirty="0"/>
          </a:p>
          <a:p>
            <a:r>
              <a:rPr lang="ru-RU" sz="1800" dirty="0"/>
              <a:t>Университет ИТМО</a:t>
            </a:r>
            <a:endParaRPr lang="en-US" sz="1800" dirty="0"/>
          </a:p>
          <a:p>
            <a:r>
              <a:rPr lang="ru-RU" sz="1800" dirty="0"/>
              <a:t>ОАО НПК Тристан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49" y="6356353"/>
            <a:ext cx="2526393" cy="334734"/>
          </a:xfrm>
        </p:spPr>
        <p:txBody>
          <a:bodyPr/>
          <a:lstStyle/>
          <a:p>
            <a:fld id="{419A8643-145B-4B1E-AB98-C329CC17C235}" type="slidenum">
              <a:rPr lang="ru-RU" sz="1800" smtClean="0">
                <a:solidFill>
                  <a:schemeClr val="tx1"/>
                </a:solidFill>
              </a:rPr>
              <a:t>19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2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7"/>
          <p:cNvSpPr>
            <a:spLocks noChangeArrowheads="1"/>
          </p:cNvSpPr>
          <p:nvPr/>
        </p:nvSpPr>
        <p:spPr bwMode="auto">
          <a:xfrm rot="10800000" flipH="1">
            <a:off x="5635575" y="4512826"/>
            <a:ext cx="407548" cy="399090"/>
          </a:xfrm>
          <a:prstGeom prst="leftArrow">
            <a:avLst>
              <a:gd name="adj1" fmla="val 50000"/>
              <a:gd name="adj2" fmla="val 71742"/>
            </a:avLst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72238" tIns="36119" rIns="72238" bIns="36119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83" y="-234569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Актуальность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348407" y="6198782"/>
            <a:ext cx="2282366" cy="338526"/>
          </a:xfrm>
          <a:ln>
            <a:noFill/>
          </a:ln>
        </p:spPr>
        <p:txBody>
          <a:bodyPr/>
          <a:lstStyle/>
          <a:p>
            <a:fld id="{419A8643-145B-4B1E-AB98-C329CC17C235}" type="slidenum">
              <a:rPr lang="ru-RU" sz="1600" smtClean="0">
                <a:solidFill>
                  <a:schemeClr val="tx1"/>
                </a:solidFill>
              </a:rPr>
              <a:t>2</a:t>
            </a:fld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5" name="Group 18"/>
          <p:cNvGrpSpPr>
            <a:grpSpLocks noChangeAspect="1"/>
          </p:cNvGrpSpPr>
          <p:nvPr/>
        </p:nvGrpSpPr>
        <p:grpSpPr bwMode="auto">
          <a:xfrm>
            <a:off x="542686" y="1077189"/>
            <a:ext cx="7979230" cy="5391858"/>
            <a:chOff x="2281" y="3024"/>
            <a:chExt cx="9339" cy="5722"/>
          </a:xfrm>
        </p:grpSpPr>
        <p:sp>
          <p:nvSpPr>
            <p:cNvPr id="10" name="AutoShape 22"/>
            <p:cNvSpPr>
              <a:spLocks noChangeArrowheads="1"/>
            </p:cNvSpPr>
            <p:nvPr/>
          </p:nvSpPr>
          <p:spPr bwMode="auto">
            <a:xfrm>
              <a:off x="9846" y="5403"/>
              <a:ext cx="419" cy="592"/>
            </a:xfrm>
            <a:prstGeom prst="downArrow">
              <a:avLst>
                <a:gd name="adj1" fmla="val 50000"/>
                <a:gd name="adj2" fmla="val 36636"/>
              </a:avLst>
            </a:prstGeom>
            <a:solidFill>
              <a:srgbClr val="FFFFFF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lIns="72238" tIns="36119" rIns="72238" bIns="3611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+mn-lt"/>
              </a:endParaRP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2281" y="3024"/>
              <a:ext cx="4671" cy="2387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ru-RU" sz="16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</a:rPr>
                <a:t>Современный этап </a:t>
              </a:r>
              <a:r>
                <a:rPr lang="ru-RU" sz="1600" kern="10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</a:rPr>
                <a:t>развития</a:t>
              </a:r>
              <a:r>
                <a:rPr lang="ru-RU" sz="16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</a:rPr>
                <a:t> общества, возрастающий уровень информационной грамотности пользователей ЭВМ, сравнительная легкость доступа к различным страницам, сайтам сети Интернет, а также открытость программного обеспечения и </a:t>
              </a:r>
              <a:r>
                <a:rPr lang="ru-RU" sz="1600" u="sng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</a:rPr>
                <a:t>возможность его модификации</a:t>
              </a:r>
              <a:endParaRPr lang="ru-RU" altLang="ru-RU" sz="1600" u="sng" dirty="0">
                <a:latin typeface="+mn-lt"/>
              </a:endParaRPr>
            </a:p>
          </p:txBody>
        </p: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7669" y="3024"/>
              <a:ext cx="3951" cy="2387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lIns="72238" tIns="0" rIns="72238" bIns="3611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ru-RU" sz="1600" dirty="0">
                  <a:latin typeface="+mn-lt"/>
                </a:rPr>
                <a:t>Всевозрастающее количество программного обеспечение и важность роли компьютерных систем в жизни бизнес-процессов, а также сложность в обеспечении полноценной комплексной защиты информации</a:t>
              </a:r>
              <a:endParaRPr lang="ru-RU" altLang="ru-RU" sz="1600" dirty="0">
                <a:latin typeface="+mn-lt"/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5744" y="6568"/>
              <a:ext cx="2490" cy="630"/>
            </a:xfrm>
            <a:prstGeom prst="roundRect">
              <a:avLst/>
            </a:prstGeom>
            <a:solidFill>
              <a:srgbClr val="F47070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lIns="72238" tIns="36119" rIns="72238" bIns="3611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800" dirty="0">
                <a:solidFill>
                  <a:srgbClr val="000000"/>
                </a:solidFill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000000"/>
                  </a:solidFill>
                  <a:latin typeface="+mn-lt"/>
                </a:rPr>
                <a:t>ПРОТИВОРЕЧИЕ</a:t>
              </a:r>
              <a:endParaRPr lang="ru-RU" altLang="ru-RU" sz="1400" dirty="0">
                <a:latin typeface="+mn-lt"/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8692" y="6003"/>
              <a:ext cx="2726" cy="1561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lIns="72238" tIns="36119" rIns="72238" bIns="3611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ru-RU" sz="16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</a:rPr>
                <a:t>Необходимость по обеспечению достаточного уровня защищенности информации и АС</a:t>
              </a:r>
              <a:endParaRPr lang="ru-RU" altLang="ru-RU" sz="1600" dirty="0">
                <a:latin typeface="+mn-lt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2486" y="5882"/>
              <a:ext cx="2747" cy="1682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ru-RU" altLang="ru-RU" sz="1600" dirty="0">
                  <a:solidFill>
                    <a:srgbClr val="000000"/>
                  </a:solidFill>
                  <a:latin typeface="+mn-lt"/>
                </a:rPr>
                <a:t>Недостаточный уровень точности идентификации исполняемых файлов существующими методами</a:t>
              </a:r>
              <a:endParaRPr lang="ru-RU" altLang="ru-RU" sz="1600" dirty="0">
                <a:latin typeface="+mn-lt"/>
              </a:endParaRPr>
            </a:p>
          </p:txBody>
        </p:sp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 flipH="1">
              <a:off x="5233" y="6670"/>
              <a:ext cx="502" cy="426"/>
            </a:xfrm>
            <a:prstGeom prst="leftArrow">
              <a:avLst>
                <a:gd name="adj1" fmla="val 50000"/>
                <a:gd name="adj2" fmla="val 71742"/>
              </a:avLst>
            </a:prstGeom>
            <a:solidFill>
              <a:srgbClr val="FFFFFF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lIns="72238" tIns="36119" rIns="72238" bIns="3611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+mn-lt"/>
              </a:endParaRPr>
            </a:p>
          </p:txBody>
        </p:sp>
        <p:sp>
          <p:nvSpPr>
            <p:cNvPr id="16" name="AutoShape 28"/>
            <p:cNvSpPr>
              <a:spLocks noChangeArrowheads="1"/>
            </p:cNvSpPr>
            <p:nvPr/>
          </p:nvSpPr>
          <p:spPr bwMode="auto">
            <a:xfrm>
              <a:off x="6737" y="7201"/>
              <a:ext cx="504" cy="490"/>
            </a:xfrm>
            <a:prstGeom prst="downArrow">
              <a:avLst>
                <a:gd name="adj1" fmla="val 50000"/>
                <a:gd name="adj2" fmla="val 62617"/>
              </a:avLst>
            </a:prstGeom>
            <a:solidFill>
              <a:srgbClr val="FFFFFF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lIns="72238" tIns="36119" rIns="72238" bIns="3611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latin typeface="+mn-lt"/>
              </a:endParaRP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2486" y="7691"/>
              <a:ext cx="8932" cy="1055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lIns="72238" tIns="36119" rIns="72238" bIns="3611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ru-RU" altLang="ru-RU" sz="1800" b="1" dirty="0">
                  <a:solidFill>
                    <a:srgbClr val="000000"/>
                  </a:solidFill>
                  <a:latin typeface="+mn-lt"/>
                </a:rPr>
                <a:t>Объективная необходимость в разработке методики идентификации </a:t>
              </a:r>
              <a:r>
                <a:rPr lang="ru-RU" sz="1800" b="1" dirty="0">
                  <a:latin typeface="+mn-lt"/>
                </a:rPr>
                <a:t>исполняемых файлов на основе статического сбора характеристик дизассемблированного кода программ</a:t>
              </a:r>
              <a:endParaRPr lang="ru-RU" altLang="ru-RU" sz="1800" b="1" dirty="0">
                <a:solidFill>
                  <a:srgbClr val="000000"/>
                </a:solidFill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400" dirty="0">
                <a:latin typeface="+mn-lt"/>
              </a:endParaRPr>
            </a:p>
          </p:txBody>
        </p:sp>
      </p:grp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712357" y="3330776"/>
            <a:ext cx="357993" cy="441247"/>
          </a:xfrm>
          <a:prstGeom prst="downArrow">
            <a:avLst>
              <a:gd name="adj1" fmla="val 50000"/>
              <a:gd name="adj2" fmla="val 36636"/>
            </a:avLst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72238" tIns="36119" rIns="72238" bIns="36119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92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69642" y="6356352"/>
            <a:ext cx="2057400" cy="365125"/>
          </a:xfrm>
        </p:spPr>
        <p:txBody>
          <a:bodyPr/>
          <a:lstStyle/>
          <a:p>
            <a:fld id="{419A8643-145B-4B1E-AB98-C329CC17C235}" type="slidenum">
              <a:rPr lang="ru-RU" sz="1800" smtClean="0">
                <a:solidFill>
                  <a:schemeClr val="tx1"/>
                </a:solidFill>
              </a:r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0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1"/>
            <a:ext cx="9144000" cy="6641466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EFCAD09-1B3B-4A26-9EBA-7B5BCFD3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588078" cy="365125"/>
          </a:xfrm>
        </p:spPr>
        <p:txBody>
          <a:bodyPr/>
          <a:lstStyle/>
          <a:p>
            <a:fld id="{419A8643-145B-4B1E-AB98-C329CC17C235}" type="slidenum">
              <a:rPr lang="ru-RU" sz="1800" smtClean="0">
                <a:solidFill>
                  <a:schemeClr val="tx1"/>
                </a:solidFill>
              </a:rPr>
              <a:t>3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38" y="-203633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dirty="0"/>
              <a:t>Объект, предмет и цель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992" y="1262744"/>
            <a:ext cx="8827008" cy="545873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Объектом исследования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>является разнообразие версий исполняемых файлов и процесс выявления их несанкционированной установки.</a:t>
            </a:r>
          </a:p>
          <a:p>
            <a:endParaRPr lang="ru-RU" dirty="0"/>
          </a:p>
          <a:p>
            <a:r>
              <a:rPr lang="ru-RU" b="1" dirty="0">
                <a:solidFill>
                  <a:srgbClr val="7030A0"/>
                </a:solidFill>
              </a:rPr>
              <a:t>Предметом исследования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>- методы идентификации исполняемых файлов на основе статического сбора характеристик дизассемблированного кода программ.</a:t>
            </a:r>
            <a:r>
              <a:rPr lang="ru-RU" b="1" dirty="0"/>
              <a:t> </a:t>
            </a:r>
          </a:p>
          <a:p>
            <a:endParaRPr lang="ru-RU" b="1" dirty="0"/>
          </a:p>
          <a:p>
            <a:r>
              <a:rPr lang="ru-RU" b="1" dirty="0">
                <a:solidFill>
                  <a:srgbClr val="7030A0"/>
                </a:solidFill>
              </a:rPr>
              <a:t>Целью работы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>является повышение точности идентификации установленного ПО и автоматизация аудита электронных носителей информации.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2D9F217-59F3-4BE8-AF5B-2E12DB70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457450" cy="365125"/>
          </a:xfrm>
        </p:spPr>
        <p:txBody>
          <a:bodyPr/>
          <a:lstStyle/>
          <a:p>
            <a:fld id="{419A8643-145B-4B1E-AB98-C329CC17C235}" type="slidenum">
              <a:rPr lang="ru-RU" sz="1800" smtClean="0">
                <a:solidFill>
                  <a:schemeClr val="tx1"/>
                </a:solidFill>
              </a:rPr>
              <a:t>4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3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4657344" y="967563"/>
            <a:ext cx="4486657" cy="589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ru-RU" sz="1600" b="1" dirty="0">
                <a:solidFill>
                  <a:srgbClr val="7030A0"/>
                </a:solidFill>
              </a:rPr>
              <a:t>Частные задачи:</a:t>
            </a:r>
          </a:p>
          <a:p>
            <a:pPr>
              <a:spcBef>
                <a:spcPts val="300"/>
              </a:spcBef>
            </a:pPr>
            <a:r>
              <a:rPr lang="ru-RU" sz="1600" dirty="0"/>
              <a:t>Исследование и анализ существующих подходов и методов идентификации ПО, используемых отечественными и зарубежными исследователями.</a:t>
            </a:r>
          </a:p>
          <a:p>
            <a:pPr>
              <a:spcBef>
                <a:spcPts val="300"/>
              </a:spcBef>
            </a:pPr>
            <a:r>
              <a:rPr lang="ru-RU" sz="1600" dirty="0"/>
              <a:t>Разработка модели нарушителя информационной безопасности организации.</a:t>
            </a:r>
          </a:p>
          <a:p>
            <a:pPr>
              <a:spcBef>
                <a:spcPts val="300"/>
              </a:spcBef>
            </a:pPr>
            <a:r>
              <a:rPr lang="ru-RU" sz="1600" dirty="0"/>
              <a:t>Разработка метода выделения признакового пространства исполняемых файлов с последующим созданием сигнатур на его основе.</a:t>
            </a:r>
          </a:p>
          <a:p>
            <a:pPr>
              <a:spcBef>
                <a:spcPts val="300"/>
              </a:spcBef>
            </a:pPr>
            <a:r>
              <a:rPr lang="ru-RU" sz="1600" dirty="0"/>
              <a:t>Разработка метода сравнения сигнатуры идентифицируемого исполняемого файла (СИИФ) с эталонными сигнатурами программ (ЭСП), обеспечивающий более высокий уровень точности идентификации.</a:t>
            </a:r>
          </a:p>
          <a:p>
            <a:pPr>
              <a:spcBef>
                <a:spcPts val="300"/>
              </a:spcBef>
            </a:pPr>
            <a:r>
              <a:rPr lang="ru-RU" sz="1600" dirty="0"/>
              <a:t>Разработка методики идентификации исполняемых файлов на основе созданного архива эталонных сигнатур программ (АЭСП) с использованием статистического подхода и машинного обучения.</a:t>
            </a:r>
          </a:p>
          <a:p>
            <a:pPr>
              <a:spcBef>
                <a:spcPts val="300"/>
              </a:spcBef>
            </a:pPr>
            <a:r>
              <a:rPr lang="ru-RU" sz="1600" dirty="0"/>
              <a:t>Проведение вычислительного эксперимента и обоснование применимости разработанной методики по идентификации ПО.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54" y="-210381"/>
            <a:ext cx="8313331" cy="1325563"/>
          </a:xfrm>
        </p:spPr>
        <p:txBody>
          <a:bodyPr>
            <a:normAutofit/>
          </a:bodyPr>
          <a:lstStyle/>
          <a:p>
            <a:r>
              <a:rPr lang="ru-RU" sz="2800" dirty="0"/>
              <a:t>Научная задача и частные задачи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25033"/>
            <a:ext cx="4779264" cy="5932967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7030A0"/>
                </a:solidFill>
              </a:rPr>
              <a:t>Научная задача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/>
              <a:t>состоит в разработке и обосновании научно-методического аппарата по идентификации исполняемых файлов, устанавливаемых на средства вычислительной техники, обеспечивающего заданную точность идентификации в условии наличия различных версий исполняемых файлов, большого числа различных наименований программ и ограниченности числа объектов обучающей выборки, обусловленное реальным состоянием выпускаемых версий того или иного ПО.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4394A68-508E-4ADD-9AF7-9B636553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533650" cy="365125"/>
          </a:xfrm>
        </p:spPr>
        <p:txBody>
          <a:bodyPr/>
          <a:lstStyle/>
          <a:p>
            <a:fld id="{419A8643-145B-4B1E-AB98-C329CC17C235}" type="slidenum">
              <a:rPr lang="ru-RU" sz="1800" smtClean="0">
                <a:solidFill>
                  <a:schemeClr val="tx1"/>
                </a:solidFill>
              </a:rPr>
              <a:t>5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5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хема представления по">
            <a:extLst>
              <a:ext uri="{FF2B5EF4-FFF2-40B4-BE49-F238E27FC236}">
                <a16:creationId xmlns="" xmlns:a16="http://schemas.microsoft.com/office/drawing/2014/main" id="{B5AA3F00-E91D-4350-AF6D-1AFCA117D3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22" y="3418094"/>
            <a:ext cx="4103078" cy="33033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994836" y="976120"/>
            <a:ext cx="4926227" cy="239498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u-RU" dirty="0"/>
              <a:t>Эталонная сигнатура программы:</a:t>
            </a:r>
          </a:p>
          <a:p>
            <a:pPr algn="ctr"/>
            <a:endParaRPr lang="ru-RU" sz="1000" i="1" dirty="0"/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этал</a:t>
            </a:r>
            <a:r>
              <a:rPr lang="ru-RU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</a:t>
            </a:r>
            <a:r>
              <a:rPr lang="en-US" sz="16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{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16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}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{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16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}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,…,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{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16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16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})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baseline="-25000" dirty="0"/>
          </a:p>
          <a:p>
            <a:pPr algn="ctr"/>
            <a:r>
              <a:rPr lang="ru-RU" dirty="0"/>
              <a:t>Алгоритм,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способный определить меру сходства идентифицируемого исполняемого файла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 именем эталонной программы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dirty="0"/>
              <a:t>:</a:t>
            </a:r>
          </a:p>
          <a:p>
            <a:pPr algn="ctr"/>
            <a:endParaRPr lang="ru-RU" sz="1000" baseline="-25000" dirty="0"/>
          </a:p>
          <a:p>
            <a:pPr algn="ctr"/>
            <a:r>
              <a:rPr lang="en-US" i="1" dirty="0"/>
              <a:t>I</a:t>
            </a:r>
            <a:r>
              <a:rPr lang="ru-RU" dirty="0"/>
              <a:t>(</a:t>
            </a:r>
            <a:r>
              <a:rPr lang="en-US" i="1" dirty="0"/>
              <a:t>S</a:t>
            </a:r>
            <a:r>
              <a:rPr lang="ru-RU" dirty="0"/>
              <a:t>(</a:t>
            </a:r>
            <a:r>
              <a:rPr lang="en-US" i="1" dirty="0"/>
              <a:t>P</a:t>
            </a:r>
            <a:r>
              <a:rPr lang="ru-RU" baseline="-25000" dirty="0" err="1"/>
              <a:t>этал</a:t>
            </a:r>
            <a:r>
              <a:rPr lang="ru-RU" baseline="-25000" dirty="0"/>
              <a:t>.,</a:t>
            </a:r>
            <a:r>
              <a:rPr lang="en-US" i="1" baseline="-25000" dirty="0" err="1"/>
              <a:t>i</a:t>
            </a:r>
            <a:r>
              <a:rPr lang="ru-RU" dirty="0"/>
              <a:t>),</a:t>
            </a:r>
            <a:r>
              <a:rPr lang="ru-RU" i="1" dirty="0"/>
              <a:t> </a:t>
            </a:r>
            <a:r>
              <a:rPr lang="en-US" i="1" dirty="0"/>
              <a:t>S</a:t>
            </a:r>
            <a:r>
              <a:rPr lang="ru-RU" dirty="0"/>
              <a:t>(</a:t>
            </a:r>
            <a:r>
              <a:rPr lang="en-US" i="1" dirty="0" err="1"/>
              <a:t>e</a:t>
            </a:r>
            <a:r>
              <a:rPr lang="en-US" i="1" baseline="-25000" dirty="0" err="1"/>
              <a:t>j</a:t>
            </a:r>
            <a:r>
              <a:rPr lang="ru-RU" dirty="0"/>
              <a:t>)):</a:t>
            </a:r>
            <a:r>
              <a:rPr lang="en-US" dirty="0"/>
              <a:t> </a:t>
            </a:r>
            <a:r>
              <a:rPr lang="ru-RU" i="1" dirty="0"/>
              <a:t>е</a:t>
            </a:r>
            <a:r>
              <a:rPr lang="en-US" i="1" baseline="-25000" dirty="0"/>
              <a:t>j</a:t>
            </a:r>
            <a:r>
              <a:rPr lang="en-US" i="1" dirty="0"/>
              <a:t> </a:t>
            </a:r>
            <a:r>
              <a:rPr lang="ru-RU" dirty="0"/>
              <a:t>→</a:t>
            </a:r>
            <a:r>
              <a:rPr lang="en-US" dirty="0"/>
              <a:t> </a:t>
            </a:r>
            <a:r>
              <a:rPr lang="en-US" i="1" dirty="0"/>
              <a:t>N</a:t>
            </a:r>
            <a:r>
              <a:rPr lang="en-US" i="1" baseline="-25000" dirty="0"/>
              <a:t>i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EFEF5F-6867-4F0F-B6B7-7895DF0C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1715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Постановка задачи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DF444A3-DF7E-483B-975C-E11FC66B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533650" cy="365125"/>
          </a:xfrm>
        </p:spPr>
        <p:txBody>
          <a:bodyPr/>
          <a:lstStyle/>
          <a:p>
            <a:fld id="{419A8643-145B-4B1E-AB98-C329CC17C235}" type="slidenum">
              <a:rPr lang="ru-RU" sz="1800" smtClean="0">
                <a:solidFill>
                  <a:schemeClr val="tx1"/>
                </a:solidFill>
              </a:rPr>
              <a:t>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11" y="976120"/>
            <a:ext cx="3709258" cy="2644696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u-RU" dirty="0"/>
              <a:t>Функция формирования эталонной сигнатуры программы </a:t>
            </a:r>
            <a:r>
              <a:rPr lang="en-US" dirty="0"/>
              <a:t>(</a:t>
            </a:r>
            <a:r>
              <a:rPr lang="ru-RU" dirty="0"/>
              <a:t>ЭСП</a:t>
            </a:r>
            <a:r>
              <a:rPr lang="en-US" dirty="0"/>
              <a:t>)</a:t>
            </a:r>
            <a:r>
              <a:rPr lang="ru-RU" dirty="0"/>
              <a:t>:</a:t>
            </a:r>
          </a:p>
          <a:p>
            <a:pPr algn="ctr"/>
            <a:endParaRPr lang="ru-RU" sz="1000" i="1" dirty="0"/>
          </a:p>
          <a:p>
            <a:pPr algn="ctr"/>
            <a:r>
              <a:rPr lang="en-US" i="1" dirty="0"/>
              <a:t>q</a:t>
            </a:r>
            <a:r>
              <a:rPr lang="ru-RU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m</a:t>
            </a:r>
            <a:r>
              <a:rPr lang="ru-RU" dirty="0"/>
              <a:t>,</a:t>
            </a:r>
            <a:r>
              <a:rPr lang="en-US" i="1" dirty="0"/>
              <a:t>F</a:t>
            </a:r>
            <a:r>
              <a:rPr lang="ru-RU" dirty="0"/>
              <a:t>):</a:t>
            </a:r>
            <a:r>
              <a:rPr lang="en-US" dirty="0"/>
              <a:t> X</a:t>
            </a:r>
            <a:r>
              <a:rPr lang="ru-RU" dirty="0"/>
              <a:t>→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ℕ</a:t>
            </a:r>
            <a:r>
              <a:rPr lang="ru-RU" baseline="-25000" dirty="0"/>
              <a:t>0</a:t>
            </a:r>
          </a:p>
          <a:p>
            <a:pPr algn="ctr"/>
            <a:endParaRPr lang="ru-RU" sz="1000" baseline="-25000" dirty="0"/>
          </a:p>
          <a:p>
            <a:pPr algn="ctr"/>
            <a:r>
              <a:rPr lang="ru-RU" dirty="0"/>
              <a:t>Функция формирования сигнатуры идентифицируемого исполняемого файла (СИИФ):</a:t>
            </a:r>
          </a:p>
          <a:p>
            <a:pPr algn="ctr"/>
            <a:endParaRPr lang="ru-RU" sz="1000" baseline="-25000" dirty="0"/>
          </a:p>
          <a:p>
            <a:pPr algn="ctr"/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en-US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X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→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ℕ</a:t>
            </a:r>
            <a:r>
              <a:rPr lang="ru-RU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endParaRPr lang="ru-RU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1911" y="4028432"/>
            <a:ext cx="4888522" cy="269304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1300" dirty="0"/>
              <a:t>где </a:t>
            </a:r>
          </a:p>
          <a:p>
            <a:r>
              <a:rPr lang="en-US" sz="1300" dirty="0"/>
              <a:t>X </a:t>
            </a:r>
            <a:r>
              <a:rPr lang="ru-RU" sz="1300" dirty="0"/>
              <a:t>–</a:t>
            </a:r>
            <a:r>
              <a:rPr lang="en-US" sz="1300" dirty="0"/>
              <a:t> </a:t>
            </a:r>
            <a:r>
              <a:rPr lang="ru-RU" sz="1300" dirty="0"/>
              <a:t>множество принимаемых значений характеристики</a:t>
            </a:r>
            <a:r>
              <a:rPr lang="ru-RU" sz="1300" i="1" dirty="0"/>
              <a:t> </a:t>
            </a:r>
            <a:r>
              <a:rPr lang="en-US" sz="1300" i="1" dirty="0"/>
              <a:t>F</a:t>
            </a:r>
            <a:r>
              <a:rPr lang="ru-RU" sz="1300" dirty="0"/>
              <a:t>;</a:t>
            </a:r>
            <a:r>
              <a:rPr lang="ru-RU" sz="1300" i="1" dirty="0"/>
              <a:t> </a:t>
            </a:r>
          </a:p>
          <a:p>
            <a:r>
              <a:rPr lang="en-US" sz="1300" i="1" dirty="0"/>
              <a:t>P</a:t>
            </a:r>
            <a:r>
              <a:rPr lang="en-US" sz="1300" dirty="0"/>
              <a:t> </a:t>
            </a:r>
            <a:r>
              <a:rPr lang="ru-RU" sz="1300" dirty="0"/>
              <a:t>=</a:t>
            </a:r>
            <a:r>
              <a:rPr lang="en-US" sz="1300" dirty="0"/>
              <a:t> </a:t>
            </a:r>
            <a:r>
              <a:rPr lang="en-US" sz="1300" dirty="0"/>
              <a:t>(</a:t>
            </a:r>
            <a:r>
              <a:rPr lang="en-US" sz="1300" i="1" dirty="0" smtClean="0"/>
              <a:t>P</a:t>
            </a:r>
            <a:r>
              <a:rPr lang="ru-RU" sz="1300" baseline="-25000" dirty="0"/>
              <a:t>этал.,1</a:t>
            </a:r>
            <a:r>
              <a:rPr lang="ru-RU" sz="1300" dirty="0"/>
              <a:t>,</a:t>
            </a:r>
            <a:r>
              <a:rPr lang="en-US" sz="1300" dirty="0"/>
              <a:t> </a:t>
            </a:r>
            <a:r>
              <a:rPr lang="en-US" sz="1300" i="1" dirty="0"/>
              <a:t>P</a:t>
            </a:r>
            <a:r>
              <a:rPr lang="ru-RU" sz="1300" baseline="-25000" dirty="0"/>
              <a:t>этал.,2</a:t>
            </a:r>
            <a:r>
              <a:rPr lang="ru-RU" sz="1300" i="1" dirty="0"/>
              <a:t>,…,</a:t>
            </a:r>
            <a:r>
              <a:rPr lang="en-US" sz="1300" i="1" dirty="0"/>
              <a:t> P</a:t>
            </a:r>
            <a:r>
              <a:rPr lang="ru-RU" sz="1300" baseline="-25000" dirty="0" err="1"/>
              <a:t>этал</a:t>
            </a:r>
            <a:r>
              <a:rPr lang="ru-RU" sz="1300" baseline="-25000" dirty="0"/>
              <a:t>.,</a:t>
            </a:r>
            <a:r>
              <a:rPr lang="en-US" sz="1300" i="1" baseline="-25000" dirty="0" err="1" smtClean="0"/>
              <a:t>i</a:t>
            </a:r>
            <a:r>
              <a:rPr lang="en-US" sz="1300" dirty="0"/>
              <a:t>)</a:t>
            </a:r>
            <a:r>
              <a:rPr lang="ru-RU" sz="1300" dirty="0" smtClean="0"/>
              <a:t> </a:t>
            </a:r>
            <a:r>
              <a:rPr lang="ru-RU" sz="1300" dirty="0"/>
              <a:t>– набор потенциальных эталонных программ (обучающая выборка) и их имен </a:t>
            </a:r>
            <a:r>
              <a:rPr lang="en-US" sz="1300" i="1" dirty="0"/>
              <a:t>N </a:t>
            </a:r>
            <a:r>
              <a:rPr lang="ru-RU" sz="1300" dirty="0"/>
              <a:t>=</a:t>
            </a:r>
            <a:r>
              <a:rPr lang="en-US" sz="1300" dirty="0"/>
              <a:t> </a:t>
            </a:r>
            <a:r>
              <a:rPr lang="en-US" sz="1300" dirty="0"/>
              <a:t>(</a:t>
            </a:r>
            <a:r>
              <a:rPr lang="en-US" sz="1300" i="1" dirty="0" smtClean="0"/>
              <a:t>N</a:t>
            </a:r>
            <a:r>
              <a:rPr lang="ru-RU" sz="1300" baseline="-25000" dirty="0"/>
              <a:t>1</a:t>
            </a:r>
            <a:r>
              <a:rPr lang="ru-RU" sz="1300" dirty="0"/>
              <a:t>, </a:t>
            </a:r>
            <a:r>
              <a:rPr lang="en-US" sz="1300" i="1" dirty="0"/>
              <a:t>N</a:t>
            </a:r>
            <a:r>
              <a:rPr lang="ru-RU" sz="1300" baseline="-25000" dirty="0"/>
              <a:t>2</a:t>
            </a:r>
            <a:r>
              <a:rPr lang="ru-RU" sz="1300" dirty="0"/>
              <a:t>,…,</a:t>
            </a:r>
            <a:r>
              <a:rPr lang="en-US" sz="1300" dirty="0"/>
              <a:t> </a:t>
            </a:r>
            <a:r>
              <a:rPr lang="en-US" sz="1300" i="1" dirty="0" smtClean="0"/>
              <a:t>N</a:t>
            </a:r>
            <a:r>
              <a:rPr lang="en-US" sz="1300" i="1" baseline="-25000" dirty="0" smtClean="0"/>
              <a:t>i</a:t>
            </a:r>
            <a:r>
              <a:rPr lang="en-US" sz="1300" dirty="0" smtClean="0"/>
              <a:t>)</a:t>
            </a:r>
            <a:r>
              <a:rPr lang="ru-RU" sz="1300" dirty="0" smtClean="0"/>
              <a:t>; </a:t>
            </a:r>
            <a:endParaRPr lang="en-US" sz="1300" dirty="0"/>
          </a:p>
          <a:p>
            <a:r>
              <a:rPr lang="en-US" sz="1300" i="1" dirty="0"/>
              <a:t>N</a:t>
            </a:r>
            <a:r>
              <a:rPr lang="en-US" sz="1300" i="1" baseline="-25000" dirty="0"/>
              <a:t>i</a:t>
            </a:r>
            <a:r>
              <a:rPr lang="en-US" sz="1300" dirty="0"/>
              <a:t> </a:t>
            </a:r>
            <a:r>
              <a:rPr lang="ru-RU" sz="1300" dirty="0"/>
              <a:t>–</a:t>
            </a:r>
            <a:r>
              <a:rPr lang="en-US" sz="1300" dirty="0"/>
              <a:t> </a:t>
            </a:r>
            <a:r>
              <a:rPr lang="ru-RU" sz="1300" dirty="0"/>
              <a:t>имя программы</a:t>
            </a:r>
            <a:r>
              <a:rPr lang="ru-RU" sz="1300" i="1" dirty="0"/>
              <a:t> </a:t>
            </a:r>
            <a:r>
              <a:rPr lang="en-US" sz="1300" i="1" dirty="0"/>
              <a:t>P</a:t>
            </a:r>
            <a:r>
              <a:rPr lang="ru-RU" sz="1300" baseline="-25000" dirty="0" err="1"/>
              <a:t>этал</a:t>
            </a:r>
            <a:r>
              <a:rPr lang="ru-RU" sz="1300" baseline="-25000" dirty="0"/>
              <a:t>.,</a:t>
            </a:r>
            <a:r>
              <a:rPr lang="en-US" sz="1300" i="1" baseline="-25000" dirty="0" err="1"/>
              <a:t>i</a:t>
            </a:r>
            <a:r>
              <a:rPr lang="ru-RU" sz="1300" dirty="0"/>
              <a:t>,</a:t>
            </a:r>
            <a:r>
              <a:rPr lang="ru-RU" sz="1300" i="1" dirty="0"/>
              <a:t> </a:t>
            </a:r>
            <a:r>
              <a:rPr lang="ru-RU" sz="1300" dirty="0"/>
              <a:t>которые заносятся в архив: </a:t>
            </a:r>
            <a:r>
              <a:rPr lang="en-US" sz="1300" i="1" dirty="0"/>
              <a:t>A </a:t>
            </a:r>
            <a:r>
              <a:rPr lang="ru-RU" sz="1300" dirty="0"/>
              <a:t>=</a:t>
            </a:r>
            <a:r>
              <a:rPr lang="en-US" sz="1300" dirty="0"/>
              <a:t> </a:t>
            </a:r>
            <a:r>
              <a:rPr lang="ru-RU" sz="1300" dirty="0"/>
              <a:t>{</a:t>
            </a:r>
            <a:r>
              <a:rPr lang="en-US" sz="1300" i="1" dirty="0"/>
              <a:t>S</a:t>
            </a:r>
            <a:r>
              <a:rPr lang="ru-RU" sz="1300" dirty="0"/>
              <a:t>(</a:t>
            </a:r>
            <a:r>
              <a:rPr lang="en-US" sz="1300" i="1" dirty="0"/>
              <a:t>P</a:t>
            </a:r>
            <a:r>
              <a:rPr lang="ru-RU" sz="1300" baseline="-25000" dirty="0"/>
              <a:t>этал.,1</a:t>
            </a:r>
            <a:r>
              <a:rPr lang="ru-RU" sz="1300" dirty="0"/>
              <a:t>),</a:t>
            </a:r>
            <a:r>
              <a:rPr lang="en-US" sz="1300" i="1" dirty="0"/>
              <a:t> S</a:t>
            </a:r>
            <a:r>
              <a:rPr lang="ru-RU" sz="1300" dirty="0"/>
              <a:t>(</a:t>
            </a:r>
            <a:r>
              <a:rPr lang="en-US" sz="1300" i="1" dirty="0"/>
              <a:t>P</a:t>
            </a:r>
            <a:r>
              <a:rPr lang="ru-RU" sz="1300" baseline="-25000" dirty="0"/>
              <a:t>этал.,2</a:t>
            </a:r>
            <a:r>
              <a:rPr lang="ru-RU" sz="1300" dirty="0"/>
              <a:t>),…,</a:t>
            </a:r>
            <a:r>
              <a:rPr lang="ru-RU" sz="1300" i="1" dirty="0"/>
              <a:t> </a:t>
            </a:r>
            <a:r>
              <a:rPr lang="en-US" sz="1300" i="1" dirty="0"/>
              <a:t>S</a:t>
            </a:r>
            <a:r>
              <a:rPr lang="ru-RU" sz="1300" dirty="0"/>
              <a:t>(</a:t>
            </a:r>
            <a:r>
              <a:rPr lang="en-US" sz="1300" i="1" dirty="0"/>
              <a:t>P</a:t>
            </a:r>
            <a:r>
              <a:rPr lang="ru-RU" sz="1300" baseline="-25000" dirty="0" err="1"/>
              <a:t>этал</a:t>
            </a:r>
            <a:r>
              <a:rPr lang="ru-RU" sz="1300" baseline="-25000" dirty="0"/>
              <a:t>.,</a:t>
            </a:r>
            <a:r>
              <a:rPr lang="en-US" sz="1300" i="1" baseline="-25000" dirty="0" err="1"/>
              <a:t>i</a:t>
            </a:r>
            <a:r>
              <a:rPr lang="ru-RU" sz="1300" dirty="0"/>
              <a:t>)}.</a:t>
            </a:r>
          </a:p>
          <a:p>
            <a:r>
              <a:rPr lang="en-US" sz="1300" i="1" dirty="0"/>
              <a:t>P</a:t>
            </a:r>
            <a:r>
              <a:rPr lang="ru-RU" sz="1300" baseline="-25000" dirty="0" err="1"/>
              <a:t>этал</a:t>
            </a:r>
            <a:r>
              <a:rPr lang="ru-RU" sz="1300" baseline="-25000" dirty="0"/>
              <a:t>.,</a:t>
            </a:r>
            <a:r>
              <a:rPr lang="en-US" sz="1300" i="1" baseline="-25000" dirty="0" err="1"/>
              <a:t>i</a:t>
            </a:r>
            <a:r>
              <a:rPr lang="ru-RU" sz="1300" i="1" dirty="0"/>
              <a:t> = </a:t>
            </a:r>
            <a:r>
              <a:rPr lang="ru-RU" sz="1300" dirty="0"/>
              <a:t>{</a:t>
            </a:r>
            <a:r>
              <a:rPr lang="en-US" sz="1300" i="1" dirty="0"/>
              <a:t>v</a:t>
            </a:r>
            <a:r>
              <a:rPr lang="ru-RU" sz="1300" baseline="-25000" dirty="0"/>
              <a:t>1</a:t>
            </a:r>
            <a:r>
              <a:rPr lang="ru-RU" sz="1300" dirty="0"/>
              <a:t>,</a:t>
            </a:r>
            <a:r>
              <a:rPr lang="en-US" sz="1300" dirty="0"/>
              <a:t> </a:t>
            </a:r>
            <a:r>
              <a:rPr lang="en-US" sz="1300" i="1" dirty="0"/>
              <a:t>v</a:t>
            </a:r>
            <a:r>
              <a:rPr lang="ru-RU" sz="1300" baseline="-25000" dirty="0"/>
              <a:t>2</a:t>
            </a:r>
            <a:r>
              <a:rPr lang="ru-RU" sz="1300" dirty="0"/>
              <a:t>,…,</a:t>
            </a:r>
            <a:r>
              <a:rPr lang="en-US" sz="1300" dirty="0"/>
              <a:t> </a:t>
            </a:r>
            <a:r>
              <a:rPr lang="en-US" sz="1300" i="1" dirty="0" err="1"/>
              <a:t>v</a:t>
            </a:r>
            <a:r>
              <a:rPr lang="en-US" sz="1300" i="1" baseline="-25000" dirty="0" err="1"/>
              <a:t>m</a:t>
            </a:r>
            <a:r>
              <a:rPr lang="ru-RU" sz="1300" dirty="0"/>
              <a:t>} </a:t>
            </a:r>
            <a:r>
              <a:rPr lang="ru-RU" sz="1300" dirty="0" smtClean="0"/>
              <a:t>– множество версий </a:t>
            </a:r>
            <a:r>
              <a:rPr lang="en-US" sz="1300" i="1" dirty="0" err="1"/>
              <a:t>v</a:t>
            </a:r>
            <a:r>
              <a:rPr lang="en-US" sz="1300" i="1" baseline="-25000" dirty="0" err="1"/>
              <a:t>m</a:t>
            </a:r>
            <a:r>
              <a:rPr lang="ru-RU" sz="1300" dirty="0" smtClean="0"/>
              <a:t> программы </a:t>
            </a:r>
            <a:r>
              <a:rPr lang="en-US" sz="1300" i="1" dirty="0"/>
              <a:t>P</a:t>
            </a:r>
            <a:r>
              <a:rPr lang="ru-RU" sz="1300" baseline="-25000" dirty="0" err="1"/>
              <a:t>этал</a:t>
            </a:r>
            <a:r>
              <a:rPr lang="ru-RU" sz="1300" baseline="-25000" dirty="0"/>
              <a:t>.,</a:t>
            </a:r>
            <a:r>
              <a:rPr lang="en-US" sz="1300" i="1" baseline="-25000" dirty="0" err="1"/>
              <a:t>i</a:t>
            </a:r>
            <a:r>
              <a:rPr lang="ru-RU" sz="1300" dirty="0" smtClean="0"/>
              <a:t>; </a:t>
            </a:r>
            <a:endParaRPr lang="ru-RU" sz="1300" dirty="0"/>
          </a:p>
          <a:p>
            <a:r>
              <a:rPr lang="en-US" sz="1300" i="1" dirty="0" err="1"/>
              <a:t>v</a:t>
            </a:r>
            <a:r>
              <a:rPr lang="en-US" sz="1300" i="1" baseline="-25000" dirty="0" err="1"/>
              <a:t>m</a:t>
            </a:r>
            <a:r>
              <a:rPr lang="ru-RU" sz="1300" dirty="0"/>
              <a:t> –</a:t>
            </a:r>
            <a:r>
              <a:rPr lang="en-US" sz="1300" dirty="0"/>
              <a:t> </a:t>
            </a:r>
            <a:r>
              <a:rPr lang="ru-RU" sz="1300" dirty="0"/>
              <a:t>версия программы </a:t>
            </a:r>
            <a:r>
              <a:rPr lang="en-US" sz="1300" i="1" dirty="0"/>
              <a:t>P</a:t>
            </a:r>
            <a:r>
              <a:rPr lang="ru-RU" sz="1300" baseline="-25000" dirty="0" err="1"/>
              <a:t>этал</a:t>
            </a:r>
            <a:r>
              <a:rPr lang="ru-RU" sz="1300" baseline="-25000" dirty="0"/>
              <a:t>.,</a:t>
            </a:r>
            <a:r>
              <a:rPr lang="en-US" sz="1300" i="1" baseline="-25000" dirty="0" err="1"/>
              <a:t>i</a:t>
            </a:r>
            <a:r>
              <a:rPr lang="ru-RU" sz="1300" i="1" dirty="0"/>
              <a:t> </a:t>
            </a:r>
            <a:r>
              <a:rPr lang="ru-RU" sz="1300" dirty="0"/>
              <a:t>;</a:t>
            </a:r>
            <a:endParaRPr lang="en-US" sz="1300" dirty="0"/>
          </a:p>
          <a:p>
            <a:r>
              <a:rPr lang="en-US" sz="1300" i="1" dirty="0"/>
              <a:t>E</a:t>
            </a:r>
            <a:r>
              <a:rPr lang="en-US" sz="1300" dirty="0"/>
              <a:t> </a:t>
            </a:r>
            <a:r>
              <a:rPr lang="ru-RU" sz="1300" dirty="0"/>
              <a:t>=</a:t>
            </a:r>
            <a:r>
              <a:rPr lang="en-US" sz="1300" dirty="0"/>
              <a:t> </a:t>
            </a:r>
            <a:r>
              <a:rPr lang="en-US" sz="1300" dirty="0"/>
              <a:t>(</a:t>
            </a:r>
            <a:r>
              <a:rPr lang="ru-RU" sz="1300" i="1" dirty="0" smtClean="0"/>
              <a:t>е</a:t>
            </a:r>
            <a:r>
              <a:rPr lang="ru-RU" sz="1300" baseline="-25000" dirty="0" smtClean="0"/>
              <a:t>1</a:t>
            </a:r>
            <a:r>
              <a:rPr lang="ru-RU" sz="1300" dirty="0"/>
              <a:t>, </a:t>
            </a:r>
            <a:r>
              <a:rPr lang="ru-RU" sz="1300" i="1" dirty="0"/>
              <a:t>е</a:t>
            </a:r>
            <a:r>
              <a:rPr lang="ru-RU" sz="1300" baseline="-25000" dirty="0"/>
              <a:t>2</a:t>
            </a:r>
            <a:r>
              <a:rPr lang="ru-RU" sz="1300" dirty="0"/>
              <a:t>,…, </a:t>
            </a:r>
            <a:r>
              <a:rPr lang="ru-RU" sz="1300" i="1" dirty="0"/>
              <a:t>е</a:t>
            </a:r>
            <a:r>
              <a:rPr lang="en-US" sz="1300" i="1" baseline="-25000" dirty="0" smtClean="0"/>
              <a:t>j</a:t>
            </a:r>
            <a:r>
              <a:rPr lang="en-US" sz="1300" dirty="0"/>
              <a:t>)</a:t>
            </a:r>
            <a:r>
              <a:rPr lang="ru-RU" sz="1300" dirty="0" smtClean="0"/>
              <a:t> </a:t>
            </a:r>
            <a:r>
              <a:rPr lang="ru-RU" sz="1300" dirty="0"/>
              <a:t>(тестовая выборка);</a:t>
            </a:r>
          </a:p>
          <a:p>
            <a:r>
              <a:rPr lang="en-US" sz="1300" i="1" dirty="0" err="1"/>
              <a:t>i</a:t>
            </a:r>
            <a:r>
              <a:rPr lang="ru-RU" sz="1300" dirty="0"/>
              <a:t> – число программ разных наименований;</a:t>
            </a:r>
          </a:p>
          <a:p>
            <a:r>
              <a:rPr lang="en-US" sz="1300" i="1" dirty="0"/>
              <a:t>m</a:t>
            </a:r>
            <a:r>
              <a:rPr lang="ru-RU" sz="1300" dirty="0"/>
              <a:t> – число версий программы с одним наименованием, которые участвуют в формировании сигнатур </a:t>
            </a:r>
            <a:r>
              <a:rPr lang="en-US" sz="1300" i="1" dirty="0"/>
              <a:t>S</a:t>
            </a:r>
            <a:r>
              <a:rPr lang="ru-RU" sz="1300" dirty="0"/>
              <a:t>(</a:t>
            </a:r>
            <a:r>
              <a:rPr lang="en-US" sz="1300" i="1" dirty="0"/>
              <a:t>P</a:t>
            </a:r>
            <a:r>
              <a:rPr lang="ru-RU" sz="1300" baseline="-25000" dirty="0" err="1"/>
              <a:t>этал</a:t>
            </a:r>
            <a:r>
              <a:rPr lang="ru-RU" sz="1300" baseline="-25000" dirty="0"/>
              <a:t>.,</a:t>
            </a:r>
            <a:r>
              <a:rPr lang="ru-RU" sz="1300" i="1" baseline="-25000" dirty="0"/>
              <a:t>i</a:t>
            </a:r>
            <a:r>
              <a:rPr lang="ru-RU" sz="1300" dirty="0"/>
              <a:t>);</a:t>
            </a:r>
            <a:endParaRPr lang="en-US" sz="1300" dirty="0"/>
          </a:p>
          <a:p>
            <a:r>
              <a:rPr lang="en-US" sz="1300" i="1" dirty="0"/>
              <a:t>j</a:t>
            </a:r>
            <a:r>
              <a:rPr lang="ru-RU" sz="1300" dirty="0"/>
              <a:t> – число исследуемых исполняемых файлов.</a:t>
            </a:r>
          </a:p>
        </p:txBody>
      </p:sp>
    </p:spTree>
    <p:extLst>
      <p:ext uri="{BB962C8B-B14F-4D97-AF65-F5344CB8AC3E}">
        <p14:creationId xmlns:p14="http://schemas.microsoft.com/office/powerpoint/2010/main" val="407667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4647341" y="3440445"/>
            <a:ext cx="44966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</a:t>
            </a:r>
            <a:r>
              <a:rPr lang="ru-RU" sz="2400" dirty="0"/>
              <a:t>этап:</a:t>
            </a:r>
            <a:r>
              <a:rPr lang="en-US" sz="2400" dirty="0"/>
              <a:t> </a:t>
            </a:r>
            <a:r>
              <a:rPr lang="ru-RU" sz="2400" dirty="0"/>
              <a:t>Формирование сигнатур исполняемых файлов</a:t>
            </a:r>
          </a:p>
          <a:p>
            <a:endParaRPr lang="ru-RU" dirty="0"/>
          </a:p>
          <a:p>
            <a:r>
              <a:rPr lang="en-US" sz="2400" dirty="0"/>
              <a:t>II </a:t>
            </a:r>
            <a:r>
              <a:rPr lang="ru-RU" sz="2400" dirty="0"/>
              <a:t>этап: Применение методов сравнения сигнатур</a:t>
            </a:r>
          </a:p>
          <a:p>
            <a:endParaRPr lang="ru-RU" dirty="0"/>
          </a:p>
          <a:p>
            <a:r>
              <a:rPr lang="en-US" sz="2400" dirty="0"/>
              <a:t>III </a:t>
            </a:r>
            <a:r>
              <a:rPr lang="ru-RU" sz="2400" dirty="0"/>
              <a:t>этап: Идентификация исполняемых файлов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23" y="-116958"/>
            <a:ext cx="7886700" cy="1325563"/>
          </a:xfrm>
        </p:spPr>
        <p:txBody>
          <a:bodyPr>
            <a:noAutofit/>
          </a:bodyPr>
          <a:lstStyle/>
          <a:p>
            <a:r>
              <a:rPr lang="ru-RU" sz="2400" dirty="0"/>
              <a:t>Идентификация исполняемого файла на основе дизассемблированного кода программ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81082" y="6353233"/>
            <a:ext cx="2490107" cy="365125"/>
          </a:xfrm>
        </p:spPr>
        <p:txBody>
          <a:bodyPr/>
          <a:lstStyle/>
          <a:p>
            <a:fld id="{419A8643-145B-4B1E-AB98-C329CC17C235}" type="slidenum">
              <a:rPr lang="ru-RU" sz="1800" smtClean="0">
                <a:solidFill>
                  <a:schemeClr val="tx1"/>
                </a:solidFill>
              </a:rPr>
              <a:t>7</a:t>
            </a:fld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517511" y="4517833"/>
            <a:ext cx="2751026" cy="2035367"/>
            <a:chOff x="354221" y="1504553"/>
            <a:chExt cx="2751026" cy="2035367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813705" y="2220117"/>
              <a:ext cx="1907724" cy="303600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ru-RU" altLang="ru-RU" sz="1600" dirty="0">
                  <a:latin typeface="+mn-lt"/>
                </a:rPr>
                <a:t>Исполняемый файл</a:t>
              </a:r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813705" y="1689220"/>
              <a:ext cx="1907724" cy="343286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lIns="72238" tIns="36119" rIns="72238" bIns="3611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ru-RU" altLang="ru-RU" sz="1600" dirty="0">
                  <a:latin typeface="+mn-lt"/>
                </a:rPr>
                <a:t>Исполняемый файл</a:t>
              </a: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813702" y="3009052"/>
              <a:ext cx="1907727" cy="345811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lIns="72238" tIns="36119" rIns="72238" bIns="3611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ru-RU" altLang="ru-RU" sz="1600" dirty="0">
                  <a:latin typeface="+mn-lt"/>
                </a:rPr>
                <a:t>Исполняемый файл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87301" y="252460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…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54221" y="1504553"/>
              <a:ext cx="2751026" cy="2035367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6848758" y="1674821"/>
            <a:ext cx="1809751" cy="13972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72238" tIns="36119" rIns="72238" bIns="361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dirty="0">
                <a:latin typeface="+mn-lt"/>
              </a:rPr>
              <a:t>Идентификация исполняемых файлов  </a:t>
            </a:r>
          </a:p>
        </p:txBody>
      </p: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4126473" y="1975057"/>
            <a:ext cx="1809751" cy="79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72238" tIns="36119" rIns="72238" bIns="361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dirty="0">
                <a:latin typeface="+mn-lt"/>
              </a:rPr>
              <a:t>Методы сравнения сигнатур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517510" y="3701143"/>
            <a:ext cx="2751027" cy="590896"/>
          </a:xfrm>
          <a:prstGeom prst="round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72238" tIns="36119" rIns="72238" bIns="361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dirty="0">
                <a:latin typeface="+mn-lt"/>
              </a:rPr>
              <a:t>Модель представления исполняемых файлов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513159" y="2935476"/>
            <a:ext cx="2751027" cy="624037"/>
          </a:xfrm>
          <a:prstGeom prst="round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72238" tIns="36119" rIns="72238" bIns="361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dirty="0">
                <a:latin typeface="+mn-lt"/>
              </a:rPr>
              <a:t>Идентификационное признаковое пространство</a:t>
            </a:r>
          </a:p>
        </p:txBody>
      </p:sp>
      <p:cxnSp>
        <p:nvCxnSpPr>
          <p:cNvPr id="15" name="Соединительная линия уступом 14"/>
          <p:cNvCxnSpPr>
            <a:stCxn id="9" idx="3"/>
            <a:endCxn id="10" idx="3"/>
          </p:cNvCxnSpPr>
          <p:nvPr/>
        </p:nvCxnSpPr>
        <p:spPr>
          <a:xfrm flipH="1" flipV="1">
            <a:off x="3264186" y="3247495"/>
            <a:ext cx="4351" cy="749096"/>
          </a:xfrm>
          <a:prstGeom prst="bentConnector3">
            <a:avLst>
              <a:gd name="adj1" fmla="val -525396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6" idx="0"/>
            <a:endCxn id="9" idx="2"/>
          </p:cNvCxnSpPr>
          <p:nvPr/>
        </p:nvCxnSpPr>
        <p:spPr>
          <a:xfrm flipV="1">
            <a:off x="1893024" y="4292039"/>
            <a:ext cx="0" cy="2257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432978" y="2091500"/>
            <a:ext cx="3050723" cy="5638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72238" tIns="36119" rIns="72238" bIns="361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dirty="0">
                <a:latin typeface="+mn-lt"/>
              </a:rPr>
              <a:t>Сигнатура исполняемого файла</a:t>
            </a:r>
          </a:p>
        </p:txBody>
      </p:sp>
      <p:cxnSp>
        <p:nvCxnSpPr>
          <p:cNvPr id="26" name="Соединительная линия уступом 25"/>
          <p:cNvCxnSpPr>
            <a:stCxn id="10" idx="1"/>
            <a:endCxn id="20" idx="1"/>
          </p:cNvCxnSpPr>
          <p:nvPr/>
        </p:nvCxnSpPr>
        <p:spPr>
          <a:xfrm rot="10800000">
            <a:off x="432979" y="2373433"/>
            <a:ext cx="80181" cy="874063"/>
          </a:xfrm>
          <a:prstGeom prst="bentConnector3">
            <a:avLst>
              <a:gd name="adj1" fmla="val 38510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22911" y="160572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6367877" y="16057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III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3673247" y="16057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II</a:t>
            </a:r>
            <a:endParaRPr lang="ru-RU" dirty="0"/>
          </a:p>
        </p:txBody>
      </p:sp>
      <p:cxnSp>
        <p:nvCxnSpPr>
          <p:cNvPr id="62" name="Прямая со стрелкой 61"/>
          <p:cNvCxnSpPr>
            <a:stCxn id="20" idx="3"/>
            <a:endCxn id="45" idx="1"/>
          </p:cNvCxnSpPr>
          <p:nvPr/>
        </p:nvCxnSpPr>
        <p:spPr>
          <a:xfrm flipV="1">
            <a:off x="3483701" y="2373431"/>
            <a:ext cx="642772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45" idx="3"/>
            <a:endCxn id="19" idx="1"/>
          </p:cNvCxnSpPr>
          <p:nvPr/>
        </p:nvCxnSpPr>
        <p:spPr>
          <a:xfrm>
            <a:off x="5936224" y="2373431"/>
            <a:ext cx="91253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3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46" y="-125324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Положения, выносимые на защиту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05" y="1298803"/>
            <a:ext cx="8875059" cy="5530171"/>
          </a:xfrm>
        </p:spPr>
        <p:txBody>
          <a:bodyPr>
            <a:normAutofit/>
          </a:bodyPr>
          <a:lstStyle/>
          <a:p>
            <a:pPr fontAlgn="t"/>
            <a:r>
              <a:rPr lang="ru-RU" b="1" dirty="0"/>
              <a:t>Метод формирования эталонных сигнатур программ ЭСП и сигнатур идентифицируемых исполняемых файлов СИИФ</a:t>
            </a:r>
            <a:r>
              <a:rPr lang="ru-RU" dirty="0"/>
              <a:t>, </a:t>
            </a:r>
            <a:r>
              <a:rPr lang="ru-RU" sz="2400" dirty="0"/>
              <a:t>основанные на статическом подходе сбора характеристик дизассемблированных кодов программ.</a:t>
            </a:r>
          </a:p>
          <a:p>
            <a:pPr fontAlgn="t"/>
            <a:r>
              <a:rPr lang="ru-RU" b="1" dirty="0"/>
              <a:t>Метод сравнения СИИФ с ранее сформированными ЭСП</a:t>
            </a:r>
            <a:r>
              <a:rPr lang="ru-RU" dirty="0"/>
              <a:t> </a:t>
            </a:r>
            <a:r>
              <a:rPr lang="ru-RU" sz="2400" dirty="0"/>
              <a:t>при </a:t>
            </a:r>
            <a:r>
              <a:rPr lang="ru-RU" sz="2400" dirty="0">
                <a:ea typeface="Calibri" panose="020F0502020204030204" pitchFamily="34" charset="0"/>
              </a:rPr>
              <a:t>помощи комбинированного подхода использования градиентного бустинга деревьев решений и аддитивного критерия Фишберна в качестве постобработки результатов классификации</a:t>
            </a:r>
            <a:r>
              <a:rPr lang="ru-RU" sz="2400" dirty="0" smtClean="0"/>
              <a:t>.</a:t>
            </a:r>
            <a:endParaRPr lang="en-US" sz="2400" dirty="0"/>
          </a:p>
          <a:p>
            <a:pPr fontAlgn="t"/>
            <a:r>
              <a:rPr lang="ru-RU" b="1" dirty="0"/>
              <a:t>Методика идентификации исполняемых файлов</a:t>
            </a:r>
            <a:r>
              <a:rPr lang="ru-RU" dirty="0"/>
              <a:t>, </a:t>
            </a:r>
            <a:r>
              <a:rPr lang="ru-RU" sz="2400" dirty="0"/>
              <a:t>включающая разработанные методы по формированию и сравнению СИИФ с ЭСП из архива ЭСП.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522765" cy="365125"/>
          </a:xfrm>
        </p:spPr>
        <p:txBody>
          <a:bodyPr/>
          <a:lstStyle/>
          <a:p>
            <a:fld id="{419A8643-145B-4B1E-AB98-C329CC17C235}" type="slidenum">
              <a:rPr lang="ru-RU" sz="1800" smtClean="0">
                <a:solidFill>
                  <a:schemeClr val="tx1"/>
                </a:solidFill>
              </a:rPr>
              <a:t>8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7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6" y="1"/>
            <a:ext cx="8249640" cy="132556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7030A0"/>
                </a:solidFill>
              </a:rPr>
              <a:t>Положение 1. </a:t>
            </a:r>
            <a:r>
              <a:rPr lang="ru-RU" sz="1800" dirty="0"/>
              <a:t>Метод формирования эталонных сигнатур программ ЭСП (на этапе обучения) и сигнатур идентифицируемых исполняемых файлов СИИФ (из тестовой выборки), основанные на статическом подходе сбора характеристик дизассемблированных кодов программ.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ABA6485-C854-4A05-BBB2-36D1DAB4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55356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19A8643-145B-4B1E-AB98-C329CC17C235}" type="slidenum">
              <a:rPr lang="ru-RU" sz="1800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9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810" y="3802009"/>
            <a:ext cx="471886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dirty="0"/>
          </a:p>
          <a:p>
            <a:r>
              <a:rPr lang="ru-RU" sz="1300" dirty="0"/>
              <a:t>где </a:t>
            </a:r>
          </a:p>
          <a:p>
            <a:r>
              <a:rPr lang="en-US" sz="1300" dirty="0"/>
              <a:t>o – </a:t>
            </a:r>
            <a:r>
              <a:rPr lang="ru-RU" sz="1300" dirty="0"/>
              <a:t>объект (исполняемый файл</a:t>
            </a:r>
            <a:r>
              <a:rPr lang="en-US" sz="1300" dirty="0"/>
              <a:t> </a:t>
            </a:r>
            <a:r>
              <a:rPr lang="ru-RU" sz="1300" i="1" dirty="0"/>
              <a:t>е</a:t>
            </a:r>
            <a:r>
              <a:rPr lang="en-US" sz="1300" i="1" baseline="-25000" dirty="0"/>
              <a:t>j</a:t>
            </a:r>
            <a:r>
              <a:rPr lang="ru-RU" sz="1300" dirty="0"/>
              <a:t>, версия программы </a:t>
            </a:r>
            <a:r>
              <a:rPr lang="en-US" sz="1300" i="1" dirty="0" err="1"/>
              <a:t>v</a:t>
            </a:r>
            <a:r>
              <a:rPr lang="en-US" sz="1300" i="1" baseline="-25000" dirty="0" err="1"/>
              <a:t>m</a:t>
            </a:r>
            <a:r>
              <a:rPr lang="ru-RU" sz="1300" dirty="0"/>
              <a:t>); </a:t>
            </a:r>
          </a:p>
          <a:p>
            <a:r>
              <a:rPr lang="en-US" sz="1300" dirty="0"/>
              <a:t>O – </a:t>
            </a:r>
            <a:r>
              <a:rPr lang="ru-RU" sz="1300" dirty="0"/>
              <a:t>множество объектов;</a:t>
            </a:r>
          </a:p>
          <a:p>
            <a:endParaRPr lang="ru-RU" sz="800" i="1" dirty="0" smtClean="0"/>
          </a:p>
          <a:p>
            <a:r>
              <a:rPr lang="en-US" sz="1600" i="1" dirty="0" smtClean="0"/>
              <a:t>f</a:t>
            </a:r>
            <a:r>
              <a:rPr lang="ru-RU" sz="1600" baseline="-25000" dirty="0" smtClean="0"/>
              <a:t>1</a:t>
            </a:r>
            <a:r>
              <a:rPr lang="ru-RU" sz="1600" dirty="0" smtClean="0"/>
              <a:t>,</a:t>
            </a:r>
            <a:r>
              <a:rPr lang="en-US" sz="1600" dirty="0" smtClean="0"/>
              <a:t> </a:t>
            </a:r>
            <a:r>
              <a:rPr lang="en-US" sz="1600" i="1" dirty="0" smtClean="0"/>
              <a:t>f</a:t>
            </a:r>
            <a:r>
              <a:rPr lang="ru-RU" sz="1600" baseline="-25000" dirty="0" smtClean="0"/>
              <a:t>2</a:t>
            </a:r>
            <a:r>
              <a:rPr lang="ru-RU" sz="1600" dirty="0" smtClean="0"/>
              <a:t>,…,</a:t>
            </a:r>
            <a:r>
              <a:rPr lang="en-US" sz="1600" dirty="0" smtClean="0"/>
              <a:t> </a:t>
            </a:r>
            <a:r>
              <a:rPr lang="en-US" sz="1600" i="1" dirty="0" err="1" smtClean="0"/>
              <a:t>f</a:t>
            </a:r>
            <a:r>
              <a:rPr lang="en-US" sz="1600" i="1" baseline="-25000" dirty="0" err="1" smtClean="0"/>
              <a:t>n</a:t>
            </a:r>
            <a:r>
              <a:rPr lang="ru-RU" sz="1600" dirty="0" smtClean="0"/>
              <a:t> </a:t>
            </a:r>
            <a:r>
              <a:rPr lang="ru-RU" sz="1300" dirty="0" smtClean="0"/>
              <a:t>- </a:t>
            </a:r>
            <a:r>
              <a:rPr lang="ru-RU" sz="1300" dirty="0"/>
              <a:t>признаковое пространство, </a:t>
            </a:r>
            <a:r>
              <a:rPr lang="en-US" sz="1300" i="1" dirty="0" err="1"/>
              <a:t>i</a:t>
            </a:r>
            <a:r>
              <a:rPr lang="en-US" sz="1300" i="1" dirty="0"/>
              <a:t> </a:t>
            </a:r>
            <a:r>
              <a:rPr lang="ru-RU" sz="1300" dirty="0"/>
              <a:t>=</a:t>
            </a:r>
            <a:r>
              <a:rPr lang="en-US" sz="1300" dirty="0"/>
              <a:t> </a:t>
            </a:r>
            <a:r>
              <a:rPr lang="ru-RU" sz="1300" dirty="0"/>
              <a:t>1, 2,…, </a:t>
            </a:r>
            <a:r>
              <a:rPr lang="en-US" sz="1300" i="1" dirty="0"/>
              <a:t>n</a:t>
            </a:r>
            <a:r>
              <a:rPr lang="ru-RU" sz="1300" dirty="0"/>
              <a:t> – число градаций признака</a:t>
            </a:r>
            <a:r>
              <a:rPr lang="en-US" sz="1300" dirty="0"/>
              <a:t> </a:t>
            </a:r>
            <a:r>
              <a:rPr lang="en-US" sz="1300" i="1" dirty="0"/>
              <a:t>F</a:t>
            </a:r>
            <a:r>
              <a:rPr lang="ru-RU" sz="1300" i="1" dirty="0"/>
              <a:t> </a:t>
            </a:r>
            <a:r>
              <a:rPr lang="ru-RU" sz="1300" dirty="0"/>
              <a:t>(ассемблерные команды);</a:t>
            </a:r>
            <a:r>
              <a:rPr lang="en-US" sz="1300" i="1" dirty="0"/>
              <a:t> </a:t>
            </a:r>
            <a:endParaRPr lang="ru-RU" sz="1300" i="1" dirty="0"/>
          </a:p>
          <a:p>
            <a:endParaRPr lang="ru-RU" sz="800" i="1" dirty="0" smtClean="0"/>
          </a:p>
          <a:p>
            <a:r>
              <a:rPr lang="en-US" sz="1300" i="1" dirty="0" err="1" smtClean="0"/>
              <a:t>D</a:t>
            </a:r>
            <a:r>
              <a:rPr lang="en-US" sz="1300" i="1" baseline="-25000" dirty="0" err="1" smtClean="0"/>
              <a:t>f</a:t>
            </a:r>
            <a:r>
              <a:rPr lang="en-US" sz="1300" i="1" baseline="-25000" dirty="0" smtClean="0"/>
              <a:t> </a:t>
            </a:r>
            <a:r>
              <a:rPr lang="ru-RU" sz="1300" dirty="0" smtClean="0"/>
              <a:t> </a:t>
            </a:r>
            <a:r>
              <a:rPr lang="ru-RU" sz="1300" dirty="0"/>
              <a:t>– множество допустимых значений признака, в рассматриваемой задаче </a:t>
            </a:r>
            <a:r>
              <a:rPr lang="en-US" sz="1300" i="1" dirty="0" err="1"/>
              <a:t>D</a:t>
            </a:r>
            <a:r>
              <a:rPr lang="en-US" sz="1300" i="1" baseline="-25000" dirty="0" err="1"/>
              <a:t>f</a:t>
            </a:r>
            <a:r>
              <a:rPr lang="en-US" sz="1300" i="1" baseline="-25000" dirty="0"/>
              <a:t> </a:t>
            </a:r>
            <a:r>
              <a:rPr lang="ru-RU" sz="1300" i="1" baseline="-25000" dirty="0"/>
              <a:t> </a:t>
            </a:r>
            <a:r>
              <a:rPr lang="ru-RU" sz="1300" dirty="0">
                <a:latin typeface="Cambria Math" panose="02040503050406030204" pitchFamily="18" charset="0"/>
                <a:ea typeface="Cambria Math" panose="02040503050406030204" pitchFamily="18" charset="0"/>
              </a:rPr>
              <a:t>⊂ </a:t>
            </a:r>
            <a:r>
              <a:rPr lang="en-US" sz="1300" dirty="0">
                <a:latin typeface="Cambria Math" panose="02040503050406030204" pitchFamily="18" charset="0"/>
                <a:ea typeface="Cambria Math" panose="02040503050406030204" pitchFamily="18" charset="0"/>
              </a:rPr>
              <a:t>ℕ</a:t>
            </a:r>
            <a:r>
              <a:rPr lang="ru-RU" sz="1300" baseline="-25000" dirty="0"/>
              <a:t>0</a:t>
            </a:r>
            <a:endParaRPr lang="ru-RU" sz="1300" dirty="0"/>
          </a:p>
          <a:p>
            <a:r>
              <a:rPr lang="en-US" sz="1300" i="1" dirty="0"/>
              <a:t>o</a:t>
            </a:r>
            <a:r>
              <a:rPr lang="ru-RU" sz="1300" baseline="-25000" dirty="0"/>
              <a:t>1</a:t>
            </a:r>
            <a:r>
              <a:rPr lang="ru-RU" sz="1300" dirty="0"/>
              <a:t>,</a:t>
            </a:r>
            <a:r>
              <a:rPr lang="en-US" sz="1300" i="1" dirty="0"/>
              <a:t>o</a:t>
            </a:r>
            <a:r>
              <a:rPr lang="ru-RU" sz="1300" baseline="-25000" dirty="0"/>
              <a:t>2</a:t>
            </a:r>
            <a:r>
              <a:rPr lang="ru-RU" sz="1300" dirty="0"/>
              <a:t>,…,</a:t>
            </a:r>
            <a:r>
              <a:rPr lang="en-US" sz="1300" i="1" dirty="0"/>
              <a:t>o</a:t>
            </a:r>
            <a:r>
              <a:rPr lang="en-US" sz="1300" i="1" baseline="-25000" dirty="0"/>
              <a:t>n</a:t>
            </a:r>
            <a:r>
              <a:rPr lang="ru-RU" sz="1300" i="1" baseline="-25000" dirty="0"/>
              <a:t> </a:t>
            </a:r>
            <a:r>
              <a:rPr lang="ru-RU" sz="1300" dirty="0"/>
              <a:t>– обучающая выборка, </a:t>
            </a:r>
          </a:p>
          <a:p>
            <a:r>
              <a:rPr lang="en-US" sz="1300" i="1" dirty="0"/>
              <a:t>p</a:t>
            </a:r>
            <a:r>
              <a:rPr lang="ru-RU" sz="1300" i="1" dirty="0"/>
              <a:t>(</a:t>
            </a:r>
            <a:r>
              <a:rPr lang="en-US" sz="1300" i="1" dirty="0"/>
              <a:t>o</a:t>
            </a:r>
            <a:r>
              <a:rPr lang="ru-RU" sz="1300" i="1" dirty="0"/>
              <a:t>) – </a:t>
            </a:r>
            <a:r>
              <a:rPr lang="ru-RU" sz="1300" dirty="0"/>
              <a:t>свойство объекта (в рассматриваемой задаче – имя программы)</a:t>
            </a:r>
            <a:endParaRPr lang="en-US" sz="13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2570" y="1698573"/>
            <a:ext cx="4718860" cy="1730427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Сигнатура исполняемого файла: </a:t>
            </a:r>
          </a:p>
          <a:p>
            <a:pPr algn="ctr"/>
            <a:endParaRPr lang="ru-RU" sz="1000" i="1" dirty="0">
              <a:solidFill>
                <a:schemeClr val="tx1"/>
              </a:solidFill>
            </a:endParaRPr>
          </a:p>
          <a:p>
            <a:pPr algn="ctr"/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ru-RU" baseline="-25000" dirty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ru-RU" dirty="0">
                <a:solidFill>
                  <a:schemeClr val="tx1"/>
                </a:solidFill>
              </a:rPr>
              <a:t>),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ru-RU" baseline="-25000" dirty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ru-RU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,…,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i="1" dirty="0" err="1">
                <a:solidFill>
                  <a:schemeClr val="tx1"/>
                </a:solidFill>
              </a:rPr>
              <a:t>f</a:t>
            </a:r>
            <a:r>
              <a:rPr lang="en-US" i="1" baseline="-25000" dirty="0" err="1">
                <a:solidFill>
                  <a:schemeClr val="tx1"/>
                </a:solidFill>
              </a:rPr>
              <a:t>n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ru-RU" dirty="0">
                <a:solidFill>
                  <a:schemeClr val="tx1"/>
                </a:solidFill>
              </a:rPr>
              <a:t>)), </a:t>
            </a:r>
            <a:r>
              <a:rPr lang="en-US" dirty="0">
                <a:solidFill>
                  <a:schemeClr val="tx1"/>
                </a:solidFill>
              </a:rPr>
              <a:t>o </a:t>
            </a:r>
            <a:r>
              <a:rPr lang="ru-RU" dirty="0">
                <a:solidFill>
                  <a:schemeClr val="tx1"/>
                </a:solidFill>
              </a:rPr>
              <a:t>∈</a:t>
            </a:r>
            <a:r>
              <a:rPr lang="en-US" dirty="0">
                <a:solidFill>
                  <a:schemeClr val="tx1"/>
                </a:solidFill>
              </a:rPr>
              <a:t> O</a:t>
            </a:r>
            <a:r>
              <a:rPr lang="ru-RU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f</a:t>
            </a:r>
            <a:r>
              <a:rPr lang="en-US" i="1" baseline="-25000" dirty="0" err="1">
                <a:solidFill>
                  <a:schemeClr val="tx1"/>
                </a:solidFill>
              </a:rPr>
              <a:t>n</a:t>
            </a:r>
            <a:r>
              <a:rPr lang="en-US" i="1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∈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i="1" dirty="0" err="1">
                <a:solidFill>
                  <a:schemeClr val="tx1"/>
                </a:solidFill>
              </a:rPr>
              <a:t>D</a:t>
            </a:r>
            <a:r>
              <a:rPr lang="en-US" i="1" baseline="-25000" dirty="0" err="1">
                <a:solidFill>
                  <a:schemeClr val="tx1"/>
                </a:solidFill>
              </a:rPr>
              <a:t>f</a:t>
            </a:r>
            <a:endParaRPr lang="ru-RU" i="1" dirty="0">
              <a:solidFill>
                <a:schemeClr val="tx1"/>
              </a:solidFill>
            </a:endParaRPr>
          </a:p>
          <a:p>
            <a:pPr algn="ctr"/>
            <a:endParaRPr lang="ru-RU" sz="1400" i="1" baseline="-25000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Наименования программ (классы):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ru-RU" baseline="-25000" dirty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),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ru-RU" baseline="-25000" dirty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,…,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ru-RU" dirty="0">
                <a:solidFill>
                  <a:schemeClr val="tx1"/>
                </a:solidFill>
              </a:rPr>
              <a:t>)</a:t>
            </a:r>
            <a:r>
              <a:rPr lang="ru-RU" i="1" baseline="-250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96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1571</Words>
  <Application>Microsoft Office PowerPoint</Application>
  <PresentationFormat>Экран (4:3)</PresentationFormat>
  <Paragraphs>247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Franklin Gothic Book</vt:lpstr>
      <vt:lpstr>Times New Roman</vt:lpstr>
      <vt:lpstr>Тема Office</vt:lpstr>
      <vt:lpstr>МЕТОДИКА ИДЕНТИФИКАЦИИ ИСПОЛНЯЕМЫХ ФАЙЛОВ НА ОСНОВЕ СТАТИЧЕСКОГО СБОРА ХАРАКТЕРИСТИК ДИЗАССЕМБЛИРОВАННОГО КОДА ПРОГРАММ</vt:lpstr>
      <vt:lpstr>Актуальность</vt:lpstr>
      <vt:lpstr>Презентация PowerPoint</vt:lpstr>
      <vt:lpstr>Объект, предмет и цель исследования</vt:lpstr>
      <vt:lpstr>Научная задача и частные задачи исследования</vt:lpstr>
      <vt:lpstr>Постановка задачи</vt:lpstr>
      <vt:lpstr>Идентификация исполняемого файла на основе дизассемблированного кода программ</vt:lpstr>
      <vt:lpstr>Положения, выносимые на защиту</vt:lpstr>
      <vt:lpstr>Положение 1. Метод формирования эталонных сигнатур программ ЭСП (на этапе обучения) и сигнатур идентифицируемых исполняемых файлов СИИФ (из тестовой выборки), основанные на статическом подходе сбора характеристик дизассемблированных кодов программ.</vt:lpstr>
      <vt:lpstr>Презентация PowerPoint</vt:lpstr>
      <vt:lpstr>Положение 1. Метод формирования эталонных сигнатур программ ЭСП (на этапе обучения) и сигнатур идентифицируемых исполняемых файлов СИИФ (из тестовой выборки), основанные на статическом подходе сбора характеристик дизассемблированных кодов программ.</vt:lpstr>
      <vt:lpstr>Положение 2. Метод сравнения СИИФ с ранее сформированными ЭСП при помощи комбинированного подхода использования градиентного бустинга деревьев решений и аддитивного критерия Фишберна в качестве постобработки результатов классификации. </vt:lpstr>
      <vt:lpstr>Презентация PowerPoint</vt:lpstr>
      <vt:lpstr>Положение 2. Метод сравнения СИИФ с ранее сформированными ЭСП при помощи комбинированного подхода использования градиентного бустинга деревьев решений и аддитивного критерия Фишберна в качестве постобработки результатов классификации. </vt:lpstr>
      <vt:lpstr>Положение 3. Методика идентификации исполняемых файлов, включающая разработанные методы по формированию и сравнению СИИФ с ЭСП из архива ЭСП. </vt:lpstr>
      <vt:lpstr>Положение 3. Методика идентификации исполняемых файлов, включающая разработанные методы по формированию и сравнению СИИФ с ЭСП из архива ЭСП. </vt:lpstr>
      <vt:lpstr>Положения, выносимые на защиту и научная новизна</vt:lpstr>
      <vt:lpstr>Практическая значимость</vt:lpstr>
      <vt:lpstr>Апробация результатов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ИДЕНТИФИКАЦИИ ИСПОЛНЯЕМЫХ ФАЙЛОВ НА ОСНОВЕ СТАТИЧЕСКОГО СБОРА ХАРАКТЕРИСТИК ДИЗАССЕМБЛИРОВАННОГО КОДА ПРОГРАММ</dc:title>
  <dc:creator>Пользователь Windows</dc:creator>
  <cp:lastModifiedBy>salakhutdinova</cp:lastModifiedBy>
  <cp:revision>119</cp:revision>
  <dcterms:created xsi:type="dcterms:W3CDTF">2019-10-02T09:07:13Z</dcterms:created>
  <dcterms:modified xsi:type="dcterms:W3CDTF">2019-10-09T11:09:19Z</dcterms:modified>
</cp:coreProperties>
</file>