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Default Extension="vsdx" ContentType="application/vnd.ms-visio.drawin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vsd" ContentType="application/vnd.visio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9"/>
  </p:notesMasterIdLst>
  <p:sldIdLst>
    <p:sldId id="256" r:id="rId2"/>
    <p:sldId id="291" r:id="rId3"/>
    <p:sldId id="292" r:id="rId4"/>
    <p:sldId id="293" r:id="rId5"/>
    <p:sldId id="299" r:id="rId6"/>
    <p:sldId id="300" r:id="rId7"/>
    <p:sldId id="257" r:id="rId8"/>
    <p:sldId id="304" r:id="rId9"/>
    <p:sldId id="284" r:id="rId10"/>
    <p:sldId id="278" r:id="rId11"/>
    <p:sldId id="266" r:id="rId12"/>
    <p:sldId id="277" r:id="rId13"/>
    <p:sldId id="285" r:id="rId14"/>
    <p:sldId id="275" r:id="rId15"/>
    <p:sldId id="276" r:id="rId16"/>
    <p:sldId id="274" r:id="rId17"/>
    <p:sldId id="302" r:id="rId18"/>
    <p:sldId id="296" r:id="rId19"/>
    <p:sldId id="297" r:id="rId20"/>
    <p:sldId id="298" r:id="rId21"/>
    <p:sldId id="301" r:id="rId22"/>
    <p:sldId id="282" r:id="rId23"/>
    <p:sldId id="283" r:id="rId24"/>
    <p:sldId id="268" r:id="rId25"/>
    <p:sldId id="303" r:id="rId26"/>
    <p:sldId id="294" r:id="rId27"/>
    <p:sldId id="295" r:id="rId28"/>
    <p:sldId id="290" r:id="rId29"/>
    <p:sldId id="286" r:id="rId30"/>
    <p:sldId id="287" r:id="rId31"/>
    <p:sldId id="288" r:id="rId32"/>
    <p:sldId id="289" r:id="rId33"/>
    <p:sldId id="279" r:id="rId34"/>
    <p:sldId id="280" r:id="rId35"/>
    <p:sldId id="281" r:id="rId36"/>
    <p:sldId id="267" r:id="rId37"/>
    <p:sldId id="26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006D9-169C-4420-BD2E-2D20C68A5B32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FB5FA-A601-4212-875B-04037DD79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B5FA-A601-4212-875B-04037DD7989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B2F9-D9D4-413D-ADB1-E7E3D96223F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8962-C7A1-442F-A90F-EC47FFEF7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B2F9-D9D4-413D-ADB1-E7E3D96223F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8962-C7A1-442F-A90F-EC47FFEF7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B2F9-D9D4-413D-ADB1-E7E3D96223F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8962-C7A1-442F-A90F-EC47FFEF7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B2F9-D9D4-413D-ADB1-E7E3D96223F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8962-C7A1-442F-A90F-EC47FFEF7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B2F9-D9D4-413D-ADB1-E7E3D96223F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8962-C7A1-442F-A90F-EC47FFEF7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B2F9-D9D4-413D-ADB1-E7E3D96223F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8962-C7A1-442F-A90F-EC47FFEF7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B2F9-D9D4-413D-ADB1-E7E3D96223F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8962-C7A1-442F-A90F-EC47FFEF7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B2F9-D9D4-413D-ADB1-E7E3D96223F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8962-C7A1-442F-A90F-EC47FFEF7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B2F9-D9D4-413D-ADB1-E7E3D96223F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8962-C7A1-442F-A90F-EC47FFEF7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B2F9-D9D4-413D-ADB1-E7E3D96223F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8962-C7A1-442F-A90F-EC47FFEF7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B2F9-D9D4-413D-ADB1-E7E3D96223F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8962-C7A1-442F-A90F-EC47FFEF7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3B2F9-D9D4-413D-ADB1-E7E3D96223F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18962-C7A1-442F-A90F-EC47FFEF7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4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5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Visio8.vsdx"/><Relationship Id="rId5" Type="http://schemas.openxmlformats.org/officeDocument/2006/relationships/package" Target="../embeddings/_________Microsoft_Visio7.vsdx"/><Relationship Id="rId4" Type="http://schemas.openxmlformats.org/officeDocument/2006/relationships/package" Target="../embeddings/_________Microsoft_Visio6.vs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Microsoft_Visio9.vs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0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1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2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1.vsd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package" Target="../embeddings/_________Microsoft_Office_Word15.docx"/><Relationship Id="rId4" Type="http://schemas.openxmlformats.org/officeDocument/2006/relationships/oleObject" Target="../embeddings/_________Microsoft_Visio_2003_20102.vsd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_________Microsoft_Office_Word16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7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package" Target="../embeddings/_________Microsoft_Visio19.vsdx"/><Relationship Id="rId4" Type="http://schemas.openxmlformats.org/officeDocument/2006/relationships/package" Target="../embeddings/_________Microsoft_Visio18.vsd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20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_________Microsoft_Visio21.vs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22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_________Microsoft_Visio23.vsd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24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package" Target="../embeddings/_________Microsoft_Visio25.vsd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26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package" Target="../embeddings/_________Microsoft_Visio27.vsd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package" Target="../embeddings/_________Microsoft_Office_Word28.docx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package" Target="../embeddings/_________Microsoft_Office_Word29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0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package" Target="../embeddings/_________Microsoft_Office_Word33.docx"/><Relationship Id="rId4" Type="http://schemas.openxmlformats.org/officeDocument/2006/relationships/package" Target="../embeddings/_________Microsoft_Office_Word32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2.jpeg"/><Relationship Id="rId7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Office_Word2.docx"/><Relationship Id="rId5" Type="http://schemas.openxmlformats.org/officeDocument/2006/relationships/image" Target="../media/image33.png"/><Relationship Id="rId4" Type="http://schemas.openxmlformats.org/officeDocument/2006/relationships/package" Target="../embeddings/_________Microsoft_Office_Word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84976" cy="21180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Концепция и методология  аналитического исследования систем, совершенствуемых в результате цифровой трансформации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экономики и общества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Канд.техн.наук</a:t>
            </a:r>
            <a:r>
              <a:rPr lang="ru-RU" dirty="0" smtClean="0">
                <a:solidFill>
                  <a:schemeClr val="tx1"/>
                </a:solidFill>
              </a:rPr>
              <a:t> доцент Гейда А.С., старший научный сотрудник лаборатории прикладной информатики и проблем информатизации общества, СПИИРАН.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580112" y="116632"/>
            <a:ext cx="3419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 l="25073" r="26224"/>
          <a:stretch>
            <a:fillRect/>
          </a:stretch>
        </p:blipFill>
        <p:spPr bwMode="auto">
          <a:xfrm>
            <a:off x="-180528" y="0"/>
            <a:ext cx="4824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/>
          <a:srcRect l="4720" r="5143"/>
          <a:stretch>
            <a:fillRect/>
          </a:stretch>
        </p:blipFill>
        <p:spPr bwMode="auto">
          <a:xfrm>
            <a:off x="5076056" y="3871452"/>
            <a:ext cx="3888431" cy="298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979712" y="184666"/>
            <a:ext cx="6768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Концепты и принципы использования ИТ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представление с использованием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mind-maps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99792" y="1196752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Система называется технологической если ее функционирование определено предписаниями технологической документации </a:t>
            </a:r>
            <a:r>
              <a:rPr lang="en-US" dirty="0" smtClean="0"/>
              <a:t>(</a:t>
            </a:r>
            <a:r>
              <a:rPr lang="ru-RU" dirty="0" smtClean="0"/>
              <a:t>например руководствами, описаниями, инструкциями</a:t>
            </a:r>
            <a:r>
              <a:rPr lang="en-US" dirty="0" smtClean="0"/>
              <a:t>). </a:t>
            </a:r>
            <a:endParaRPr lang="ru-RU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555776" y="2924946"/>
            <a:ext cx="417646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Концепты</a:t>
            </a:r>
            <a:r>
              <a:rPr lang="en-US" dirty="0" smtClean="0"/>
              <a:t>: </a:t>
            </a:r>
            <a:r>
              <a:rPr lang="ru-RU" dirty="0" smtClean="0"/>
              <a:t>ИТ</a:t>
            </a:r>
            <a:r>
              <a:rPr lang="en-US" i="1" dirty="0" smtClean="0"/>
              <a:t>, </a:t>
            </a:r>
            <a:r>
              <a:rPr lang="ru-RU" i="1" dirty="0" smtClean="0"/>
              <a:t>использование ИТ, информация</a:t>
            </a:r>
            <a:r>
              <a:rPr lang="en-US" i="1" dirty="0" smtClean="0"/>
              <a:t>, </a:t>
            </a:r>
            <a:r>
              <a:rPr lang="ru-RU" i="1" dirty="0" smtClean="0"/>
              <a:t>использование информации</a:t>
            </a:r>
            <a:r>
              <a:rPr lang="en-US" i="1" dirty="0" smtClean="0"/>
              <a:t>, </a:t>
            </a:r>
            <a:r>
              <a:rPr lang="ru-RU" i="1" dirty="0" smtClean="0"/>
              <a:t>система</a:t>
            </a:r>
            <a:r>
              <a:rPr lang="en-US" i="1" dirty="0" smtClean="0"/>
              <a:t>, </a:t>
            </a:r>
            <a:r>
              <a:rPr lang="ru-RU" i="1" dirty="0" smtClean="0"/>
              <a:t>функционирование системы</a:t>
            </a:r>
            <a:r>
              <a:rPr lang="en-US" i="1" dirty="0" smtClean="0"/>
              <a:t>, </a:t>
            </a:r>
            <a:r>
              <a:rPr lang="ru-RU" i="1" dirty="0" smtClean="0"/>
              <a:t>целенаправленные изменения функционирования системы,</a:t>
            </a:r>
            <a:r>
              <a:rPr lang="en-US" i="1" dirty="0" smtClean="0"/>
              <a:t> </a:t>
            </a:r>
            <a:r>
              <a:rPr lang="ru-RU" i="1" dirty="0" smtClean="0"/>
              <a:t>цели</a:t>
            </a:r>
            <a:r>
              <a:rPr lang="en-US" i="1" dirty="0" smtClean="0"/>
              <a:t>,</a:t>
            </a:r>
            <a:r>
              <a:rPr lang="ru-RU" i="1" dirty="0" smtClean="0"/>
              <a:t> </a:t>
            </a:r>
            <a:r>
              <a:rPr lang="en-US" i="1" dirty="0" smtClean="0"/>
              <a:t> </a:t>
            </a:r>
            <a:r>
              <a:rPr lang="ru-RU" i="1" dirty="0" smtClean="0"/>
              <a:t>польза, технологические информационные операции, технологические неинформационные операции</a:t>
            </a:r>
            <a:r>
              <a:rPr lang="en-US" i="1" dirty="0" smtClean="0"/>
              <a:t>, </a:t>
            </a:r>
            <a:r>
              <a:rPr lang="ru-RU" i="1" dirty="0" smtClean="0"/>
              <a:t>эффекты функционирования системы</a:t>
            </a:r>
            <a:r>
              <a:rPr lang="en-US" i="1" dirty="0" smtClean="0"/>
              <a:t>, </a:t>
            </a:r>
            <a:r>
              <a:rPr lang="ru-RU" i="1" dirty="0" smtClean="0"/>
              <a:t>эффекты конверсии системы, эффективность, потенциал, результативность ИТ</a:t>
            </a:r>
            <a:r>
              <a:rPr lang="en-US" i="1" dirty="0" smtClean="0"/>
              <a:t>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7447" y="-27384"/>
            <a:ext cx="6428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Контур целенаправленных изменений системы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использованием ИТ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940152" y="743159"/>
            <a:ext cx="3203848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latin typeface="+mj-lt"/>
                <a:cs typeface="Arial" pitchFamily="34" charset="0"/>
              </a:rPr>
              <a:t>Изменения технологических неинформационных операций (ТНИО) вызваны результатами реализации технологических информационных операций (ТИО). Реализация ТИО вызвана необходимостью учета изменений на границе среды и системы. </a:t>
            </a:r>
          </a:p>
          <a:p>
            <a:pPr lvl="0" indent="180975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latin typeface="+mj-lt"/>
                <a:cs typeface="Arial" pitchFamily="34" charset="0"/>
              </a:rPr>
              <a:t>В результате последовательностей изменений персонал, использующий технологическую систему, получает эффекты, отличные от тех, которые могли бы проявиться, если бы </a:t>
            </a:r>
            <a:r>
              <a:rPr lang="ru-RU" sz="1400" dirty="0" smtClean="0">
                <a:cs typeface="Arial" pitchFamily="34" charset="0"/>
              </a:rPr>
              <a:t>изменений </a:t>
            </a:r>
            <a:r>
              <a:rPr lang="ru-RU" sz="1400" dirty="0" smtClean="0">
                <a:latin typeface="+mj-lt"/>
                <a:cs typeface="Arial" pitchFamily="34" charset="0"/>
              </a:rPr>
              <a:t>не было.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724128" y="3501008"/>
            <a:ext cx="34198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2563" algn="just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Технологическая информационная операция (ТИО) – 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это </a:t>
            </a:r>
            <a:r>
              <a:rPr lang="ru-RU" sz="1400" dirty="0" err="1" smtClean="0">
                <a:latin typeface="+mj-lt"/>
                <a:ea typeface="MS Mincho" pitchFamily="49" charset="-128"/>
                <a:cs typeface="Times New Roman" pitchFamily="18" charset="0"/>
              </a:rPr>
              <a:t>ТлОп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, предназначенная для оперирования информацией  в соответствии с информационной технологией. </a:t>
            </a:r>
          </a:p>
          <a:p>
            <a:pPr indent="182563" algn="just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b="1" i="1" dirty="0" smtClean="0">
                <a:ea typeface="MS Mincho" pitchFamily="49" charset="-128"/>
                <a:cs typeface="Times New Roman" pitchFamily="18" charset="0"/>
              </a:rPr>
              <a:t>Технологическая неинформационная операция (ТНИО) – </a:t>
            </a:r>
            <a:r>
              <a:rPr lang="ru-RU" sz="1400" dirty="0" smtClean="0">
                <a:ea typeface="MS Mincho" pitchFamily="49" charset="-128"/>
                <a:cs typeface="Times New Roman" pitchFamily="18" charset="0"/>
              </a:rPr>
              <a:t>это </a:t>
            </a:r>
            <a:r>
              <a:rPr lang="ru-RU" sz="1400" dirty="0" err="1" smtClean="0">
                <a:ea typeface="MS Mincho" pitchFamily="49" charset="-128"/>
                <a:cs typeface="Times New Roman" pitchFamily="18" charset="0"/>
              </a:rPr>
              <a:t>ТлОп</a:t>
            </a:r>
            <a:r>
              <a:rPr lang="ru-RU" sz="1400" dirty="0" smtClean="0">
                <a:ea typeface="MS Mincho" pitchFamily="49" charset="-128"/>
                <a:cs typeface="Times New Roman" pitchFamily="18" charset="0"/>
              </a:rPr>
              <a:t>, предназначенная для обмена веществом и энергией в соответствии с технологией. </a:t>
            </a:r>
          </a:p>
          <a:p>
            <a:pPr lvl="0" indent="182563" algn="just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Информационная технология (ИТ) 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– это технология оперирования информацией.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92696"/>
            <a:ext cx="6012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ИТ эффекты проявляются в технологической системе через изменения операций. Изменения операций проявляются в изменениях в неинформационных («материальных» действиях).</a:t>
            </a:r>
            <a:endParaRPr lang="ru-RU" sz="1400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92" name="Object 16"/>
          <p:cNvGraphicFramePr>
            <a:graphicFrameLocks noChangeAspect="1"/>
          </p:cNvGraphicFramePr>
          <p:nvPr/>
        </p:nvGraphicFramePr>
        <p:xfrm>
          <a:off x="179512" y="1556792"/>
          <a:ext cx="5505450" cy="4924425"/>
        </p:xfrm>
        <a:graphic>
          <a:graphicData uri="http://schemas.openxmlformats.org/presentationml/2006/ole">
            <p:oleObj spid="_x0000_s24592" name="Visio" r:id="rId3" imgW="4314741" imgH="3829221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107504" y="0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Дерево состояний в результате функционирования системы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Слои.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83568" y="620688"/>
          <a:ext cx="2343150" cy="809625"/>
        </p:xfrm>
        <a:graphic>
          <a:graphicData uri="http://schemas.openxmlformats.org/presentationml/2006/ole">
            <p:oleObj spid="_x0000_s54330" name="Visio" r:id="rId3" imgW="2343318" imgH="809525" progId="Visio.Drawing.15">
              <p:embed/>
            </p:oleObj>
          </a:graphicData>
        </a:graphic>
      </p:graphicFrame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987824" y="1412776"/>
          <a:ext cx="1771650" cy="1895475"/>
        </p:xfrm>
        <a:graphic>
          <a:graphicData uri="http://schemas.openxmlformats.org/presentationml/2006/ole">
            <p:oleObj spid="_x0000_s54331" name="Visio" r:id="rId4" imgW="1771674" imgH="1895418" progId="Visio.Drawing.15">
              <p:embed/>
            </p:oleObj>
          </a:graphicData>
        </a:graphic>
      </p:graphicFrame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4644008" y="2852936"/>
          <a:ext cx="1171575" cy="1885950"/>
        </p:xfrm>
        <a:graphic>
          <a:graphicData uri="http://schemas.openxmlformats.org/presentationml/2006/ole">
            <p:oleObj spid="_x0000_s54332" name="Visio" r:id="rId5" imgW="1171659" imgH="1885822" progId="Visio.Drawing.15">
              <p:embed/>
            </p:oleObj>
          </a:graphicData>
        </a:graphic>
      </p:graphicFrame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5940152" y="4221088"/>
          <a:ext cx="1847850" cy="2000250"/>
        </p:xfrm>
        <a:graphic>
          <a:graphicData uri="http://schemas.openxmlformats.org/presentationml/2006/ole">
            <p:oleObj spid="_x0000_s54333" name="Visio" r:id="rId6" imgW="1847970" imgH="2000207" progId="Visio.Drawing.15">
              <p:embed/>
            </p:oleObj>
          </a:graphicData>
        </a:graphic>
      </p:graphicFrame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79512" y="3815052"/>
            <a:ext cx="4536504" cy="285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2563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Дерево состояний в</a:t>
            </a:r>
            <a:r>
              <a:rPr lang="en-US" sz="14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результате функционирования системы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 представляет собой комплекс ветвей. Каждая из ветвей представляет собой последовательность зависимых состояний системы и событий (переходов) между ними, вызванных технологическими операциями и (или) возможными действиями среды. Слой дерева состояний в </a:t>
            </a:r>
            <a:r>
              <a:rPr lang="ru-RU" sz="1400" dirty="0" smtClean="0">
                <a:ea typeface="MS Mincho" pitchFamily="49" charset="-128"/>
                <a:cs typeface="Times New Roman" pitchFamily="18" charset="0"/>
              </a:rPr>
              <a:t>результате 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функционирования системы – это часть дерева от состояния в результате последней проверки состояний системы и среды на их границе до состояний, возможных перед началом последующей проверки состояний на границе системы и среды. </a:t>
            </a:r>
          </a:p>
          <a:p>
            <a:pPr lvl="0" indent="182563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Слой соответствует возможным событиям и соответствующим им состояниям, представленным реализации контура целенаправленных изменений. Дерево строится при условии задания одной из возможных ветвей событий и состояний в среде.</a:t>
            </a:r>
            <a:endParaRPr lang="en-US" sz="1400" b="1" i="1" dirty="0" smtClean="0">
              <a:latin typeface="+mj-lt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76056" y="836712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ТИО - или, как правило, ряд операций, направленных на создание и преобразование информации в такую форму, где она может быть использована человеком или техническим устройством для решения задач (например, задачи проверки состояния) и далее, для предоставления предписаний выполнения последующих ТНИО.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1628800"/>
            <a:ext cx="3240360" cy="216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/>
              <a:t>Состояния системы и среды, как правило, не повторяются при функционировании, поэтому последовательности технологических операций, событий и состояний контура целенаправленных изменений следует разложить на структурированные вложенные последовательности событий и состояний, называемые деревом состояний в результате функционирования системы.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0" y="-27384"/>
            <a:ext cx="903649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соответствия дерева состояний в результате функционирования среды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системы,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использования ИТ и результирующие сети операций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" y="620690"/>
          <a:ext cx="7812360" cy="5591022"/>
        </p:xfrm>
        <a:graphic>
          <a:graphicData uri="http://schemas.openxmlformats.org/presentationml/2006/ole">
            <p:oleObj spid="_x0000_s65552" name="Visio" r:id="rId4" imgW="6724770" imgH="4809940" progId="Visio.Drawing.15">
              <p:embed/>
            </p:oleObj>
          </a:graphicData>
        </a:graphic>
      </p:graphicFrame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732240" y="692696"/>
            <a:ext cx="24117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4150" algn="just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Для построения каждого дерева состояний в результате </a:t>
            </a:r>
            <a:r>
              <a:rPr lang="ru-RU" sz="1400" dirty="0" err="1" smtClean="0">
                <a:latin typeface="+mj-lt"/>
                <a:ea typeface="MS Mincho" pitchFamily="49" charset="-128"/>
                <a:cs typeface="Times New Roman" pitchFamily="18" charset="0"/>
              </a:rPr>
              <a:t>функ.-я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 системы необходимо задать ветвь дерева возможных состояний среды. </a:t>
            </a:r>
          </a:p>
          <a:p>
            <a:pPr lvl="0" indent="184150" algn="just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Дерево состояний в </a:t>
            </a:r>
            <a:r>
              <a:rPr lang="ru-RU" sz="1400" dirty="0" smtClean="0">
                <a:ea typeface="MS Mincho" pitchFamily="49" charset="-128"/>
                <a:cs typeface="Times New Roman" pitchFamily="18" charset="0"/>
              </a:rPr>
              <a:t>результате </a:t>
            </a:r>
            <a:r>
              <a:rPr lang="ru-RU" sz="1400" dirty="0" err="1" smtClean="0">
                <a:ea typeface="MS Mincho" pitchFamily="49" charset="-128"/>
                <a:cs typeface="Times New Roman" pitchFamily="18" charset="0"/>
              </a:rPr>
              <a:t>ф</a:t>
            </a:r>
            <a:r>
              <a:rPr lang="ru-RU" sz="1400" dirty="0" err="1" smtClean="0">
                <a:latin typeface="+mj-lt"/>
                <a:ea typeface="MS Mincho" pitchFamily="49" charset="-128"/>
                <a:cs typeface="Times New Roman" pitchFamily="18" charset="0"/>
              </a:rPr>
              <a:t>унк.-я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 системы различается для разных используемых ИТ. </a:t>
            </a:r>
          </a:p>
          <a:p>
            <a:pPr lvl="0" indent="184150" algn="just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Рассмотрены 2 ИТ.  Они показаны на схеме как возможные ТИО на границе системы и среды.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596259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41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b="1" i="1" dirty="0" smtClean="0">
                <a:ea typeface="MS Mincho" pitchFamily="49" charset="-128"/>
                <a:cs typeface="Times New Roman" pitchFamily="18" charset="0"/>
              </a:rPr>
              <a:t>Результирующая сеть операций</a:t>
            </a:r>
            <a:r>
              <a:rPr lang="en-US" sz="1400" b="1" i="1" dirty="0" smtClean="0"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1400" dirty="0" smtClean="0">
                <a:ea typeface="MS Mincho" pitchFamily="49" charset="-128"/>
                <a:cs typeface="Times New Roman" pitchFamily="18" charset="0"/>
              </a:rPr>
              <a:t>(CPM, PERT) </a:t>
            </a:r>
            <a:r>
              <a:rPr lang="ru-RU" sz="1400" dirty="0" smtClean="0">
                <a:ea typeface="MS Mincho" pitchFamily="49" charset="-128"/>
                <a:cs typeface="Times New Roman" pitchFamily="18" charset="0"/>
              </a:rPr>
              <a:t> соответствует паре</a:t>
            </a:r>
            <a:r>
              <a:rPr lang="en-US" sz="1400" dirty="0" smtClean="0"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400" dirty="0" smtClean="0">
                <a:ea typeface="MS Mincho" pitchFamily="49" charset="-128"/>
                <a:cs typeface="Times New Roman" pitchFamily="18" charset="0"/>
              </a:rPr>
              <a:t>ветвей дерева</a:t>
            </a:r>
            <a:r>
              <a:rPr lang="en-US" sz="1400" dirty="0" smtClean="0"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400" dirty="0" smtClean="0">
                <a:ea typeface="MS Mincho" pitchFamily="49" charset="-128"/>
                <a:cs typeface="Times New Roman" pitchFamily="18" charset="0"/>
              </a:rPr>
              <a:t>состояний в результате функционирования среды, функционирования системы – для каждой из используемых ИТ</a:t>
            </a:r>
            <a:r>
              <a:rPr lang="en-US" sz="1400" dirty="0" smtClean="0">
                <a:ea typeface="MS Mincho" pitchFamily="49" charset="-128"/>
                <a:cs typeface="Times New Roman" pitchFamily="18" charset="0"/>
              </a:rPr>
              <a:t>. </a:t>
            </a:r>
            <a:endParaRPr lang="ru-RU" sz="1400" dirty="0" smtClean="0">
              <a:ea typeface="MS Mincho" pitchFamily="49" charset="-128"/>
              <a:cs typeface="Times New Roman" pitchFamily="18" charset="0"/>
            </a:endParaRPr>
          </a:p>
          <a:p>
            <a:pPr lvl="0" indent="1841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ea typeface="MS Mincho" pitchFamily="49" charset="-128"/>
                <a:cs typeface="Times New Roman" pitchFamily="18" charset="0"/>
              </a:rPr>
              <a:t>В зависимости от используемой ИТ дерево состояний и результирующие сети операций могут меняться</a:t>
            </a:r>
            <a:r>
              <a:rPr lang="en-US" sz="1400" dirty="0" smtClean="0">
                <a:ea typeface="MS Mincho" pitchFamily="49" charset="-128"/>
                <a:cs typeface="Times New Roman" pitchFamily="18" charset="0"/>
              </a:rPr>
              <a:t>. </a:t>
            </a:r>
            <a:endParaRPr lang="ru-RU" sz="1400" dirty="0" smtClean="0">
              <a:cs typeface="Arial" pitchFamily="34" charset="0"/>
            </a:endParaRPr>
          </a:p>
          <a:p>
            <a:pPr lvl="0" indent="1841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ea typeface="MS Mincho" pitchFamily="49" charset="-128"/>
                <a:cs typeface="Times New Roman" pitchFamily="18" charset="0"/>
              </a:rPr>
              <a:t>Для оценивания потенциала и </a:t>
            </a:r>
            <a:r>
              <a:rPr lang="en-US" sz="1400" dirty="0" smtClean="0"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400" dirty="0" smtClean="0">
                <a:ea typeface="MS Mincho" pitchFamily="49" charset="-128"/>
                <a:cs typeface="Times New Roman" pitchFamily="18" charset="0"/>
              </a:rPr>
              <a:t>результативности ИТ </a:t>
            </a:r>
            <a:r>
              <a:rPr lang="ru-RU" sz="1400" b="1" i="1" dirty="0" smtClean="0">
                <a:ea typeface="MS Mincho" pitchFamily="49" charset="-128"/>
                <a:cs typeface="Times New Roman" pitchFamily="18" charset="0"/>
              </a:rPr>
              <a:t>следует оценить все возможные пары</a:t>
            </a:r>
            <a:r>
              <a:rPr lang="en-US" sz="1400" b="1" i="1" dirty="0" smtClean="0"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400" b="1" i="1" dirty="0" smtClean="0">
                <a:ea typeface="MS Mincho" pitchFamily="49" charset="-128"/>
                <a:cs typeface="Times New Roman" pitchFamily="18" charset="0"/>
              </a:rPr>
              <a:t>ветвей</a:t>
            </a:r>
            <a:r>
              <a:rPr lang="en-US" sz="1400" b="1" i="1" dirty="0" smtClean="0">
                <a:ea typeface="MS Mincho" pitchFamily="49" charset="-128"/>
                <a:cs typeface="Times New Roman" pitchFamily="18" charset="0"/>
              </a:rPr>
              <a:t>. </a:t>
            </a:r>
            <a:endParaRPr lang="en-US" sz="1400" b="1" i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0" y="0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Детали формирования вложенных состояний в результате функционирования системы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слоев дерева.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179512" y="692696"/>
          <a:ext cx="8845826" cy="5949280"/>
        </p:xfrm>
        <a:graphic>
          <a:graphicData uri="http://schemas.openxmlformats.org/presentationml/2006/ole">
            <p:oleObj spid="_x0000_s52241" name="Visio" r:id="rId3" imgW="10248948" imgH="6886532" progId="Visio.Drawing.15">
              <p:embed/>
            </p:oleObj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5398157"/>
            <a:ext cx="6228184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415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Эти события и состояния формируют возможные последовательности переходов, соответствующих ветвям  в дереве. Каждый возможный результат, кроме </a:t>
            </a:r>
            <a:r>
              <a:rPr lang="ru-RU" sz="14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меры возможности его реализации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, по-разному соответствует </a:t>
            </a:r>
            <a:r>
              <a:rPr lang="ru-RU" sz="14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требованиям к результатам 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функционирования и поэтому – обеспечивает разные показатели эффективности функционирования. Они рассчитываются  для фиксированной </a:t>
            </a:r>
            <a:r>
              <a:rPr lang="ru-RU" sz="1400" dirty="0" smtClean="0">
                <a:ea typeface="MS Mincho" pitchFamily="49" charset="-128"/>
                <a:cs typeface="Times New Roman" pitchFamily="18" charset="0"/>
              </a:rPr>
              <a:t>результирующей 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сети операций, соответствующей каждой ветви дерева состояний в результате функционирования системы.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496" y="3429000"/>
            <a:ext cx="2088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4150"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Состав и характеристики технологических операций изменяются в результате информационных операций (ТИО) и затем приводят к разным эффектам в результате различных  последовательностей случайных событий и состояний, реализуемых при изменениях состояний среды.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-72008" y="47734"/>
            <a:ext cx="8820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Финальные слои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 потенциала системы и результативности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427984" y="404664"/>
          <a:ext cx="4176464" cy="6351706"/>
        </p:xfrm>
        <a:graphic>
          <a:graphicData uri="http://schemas.openxmlformats.org/presentationml/2006/ole">
            <p:oleObj spid="_x0000_s53264" name="Visio" r:id="rId3" imgW="3200592" imgH="4867133" progId="Visio.Drawing.15">
              <p:embed/>
            </p:oleObj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7715"/>
            <a:ext cx="4427984" cy="610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415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Потенциал системы вычисляется для всех ветвей дерева состояний в результате функционирования системы. </a:t>
            </a:r>
          </a:p>
          <a:p>
            <a:pPr indent="18415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В связи с ролью ИТ в функционировании системы   в изменяющихся условиях рационально использовать разницу между потенциалом системы с применяемой “новой” и с применяемой </a:t>
            </a:r>
            <a:r>
              <a:rPr lang="en-US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“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старой” ИТ в качестве показателя </a:t>
            </a:r>
            <a:r>
              <a:rPr lang="ru-RU" sz="14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результативности использования ИТ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. </a:t>
            </a:r>
          </a:p>
          <a:p>
            <a:pPr indent="18415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В случае если новая ИТ – цифровая, этот показатель может быть назван </a:t>
            </a:r>
            <a:r>
              <a:rPr lang="ru-RU" sz="14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цифровым потенциалом.</a:t>
            </a:r>
          </a:p>
          <a:p>
            <a:pPr indent="18415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Цифровая экономика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 – та часть экономики, которая реализуется (экономическая система - функционирует) за счет использования цифровых ИТ. Эта часть может быть описана </a:t>
            </a:r>
            <a:r>
              <a:rPr lang="ru-RU" sz="1400" i="1" dirty="0" smtClean="0">
                <a:latin typeface="+mj-lt"/>
                <a:ea typeface="MS Mincho" pitchFamily="49" charset="-128"/>
                <a:cs typeface="Times New Roman" pitchFamily="18" charset="0"/>
              </a:rPr>
              <a:t>цифровым потенциалом экономической системы.</a:t>
            </a:r>
          </a:p>
          <a:p>
            <a:pPr indent="18415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Потенциал (экономической, социальной) системы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 может быть измерен как комплексная мера (например, вероятностная) соответствия случайных характеристик эффектов функционирования в изменяющихся условиях требуемым значениям эффектов. </a:t>
            </a:r>
          </a:p>
          <a:p>
            <a:pPr indent="18415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Мера рассчитывается для всех возможных пар</a:t>
            </a:r>
            <a:r>
              <a:rPr lang="en-US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: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(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ветвь дерева состояний  в результате </a:t>
            </a:r>
            <a:r>
              <a:rPr lang="ru-RU" sz="1400" dirty="0" err="1" smtClean="0">
                <a:latin typeface="+mj-lt"/>
                <a:ea typeface="MS Mincho" pitchFamily="49" charset="-128"/>
                <a:cs typeface="Times New Roman" pitchFamily="18" charset="0"/>
              </a:rPr>
              <a:t>функциониро-вания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 среды, ветвь дерева состояний в результате функционирования системы) и при заданной ИТ. </a:t>
            </a:r>
          </a:p>
          <a:p>
            <a:pPr indent="18415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Расчет реализуется на основе предложенных аналитических моделей  последовательностей состояний в результате функционирования среды, системы и соответствующих этим последовательностям </a:t>
            </a:r>
            <a:r>
              <a:rPr lang="ru-RU" sz="1400" dirty="0" smtClean="0">
                <a:ea typeface="MS Mincho" pitchFamily="49" charset="-128"/>
                <a:cs typeface="Times New Roman" pitchFamily="18" charset="0"/>
              </a:rPr>
              <a:t>возможных результирующих сетей операций </a:t>
            </a:r>
            <a:r>
              <a:rPr lang="ru-RU" sz="1400" dirty="0" smtClean="0">
                <a:latin typeface="+mj-lt"/>
                <a:ea typeface="MS Mincho" pitchFamily="49" charset="-128"/>
                <a:cs typeface="Times New Roman" pitchFamily="18" charset="0"/>
              </a:rPr>
              <a:t>для заданной ИТ, используемой в условиях изменяющейся среды.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107504" y="0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Результирующие сети операций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(PERT, CPM)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предложенная нотация альтернативных стохастических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симплицированных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сетей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112474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Технологические информационные операции, показанные  на альтернативных  стохастических </a:t>
            </a:r>
            <a:r>
              <a:rPr lang="ru-RU" dirty="0" err="1" smtClean="0"/>
              <a:t>симплицированных</a:t>
            </a:r>
            <a:r>
              <a:rPr lang="ru-RU" dirty="0" smtClean="0"/>
              <a:t>  сетях  - операции, реализующие ветвление, в зависимости от состояний системы и среды.  Такие операции позволяют описать возможные события, которые в традиционных сетях операций (например, PERT или CPM) передаются безальтернативно (стрелками, событиями). Слои соответствуют овалам.</a:t>
            </a:r>
            <a:endParaRPr lang="ru-RU" dirty="0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1331640" y="2420888"/>
          <a:ext cx="6552728" cy="4955845"/>
        </p:xfrm>
        <a:graphic>
          <a:graphicData uri="http://schemas.openxmlformats.org/presentationml/2006/ole">
            <p:oleObj spid="_x0000_s51220" name="Visio" r:id="rId3" imgW="5172015" imgH="3914818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179512" y="-27384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Возможные отображения состояний при использовании ИТ.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1114425" y="330200"/>
          <a:ext cx="7054850" cy="6357938"/>
        </p:xfrm>
        <a:graphic>
          <a:graphicData uri="http://schemas.openxmlformats.org/presentationml/2006/ole">
            <p:oleObj spid="_x0000_s101378" name="Документ" r:id="rId3" imgW="5954934" imgH="534850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179512" y="0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Возможные схемы использования ИТ.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2947" name="Group 3"/>
          <p:cNvGrpSpPr>
            <a:grpSpLocks noChangeAspect="1"/>
          </p:cNvGrpSpPr>
          <p:nvPr/>
        </p:nvGrpSpPr>
        <p:grpSpPr bwMode="auto">
          <a:xfrm>
            <a:off x="1475656" y="2708920"/>
            <a:ext cx="5940425" cy="3563938"/>
            <a:chOff x="1701" y="6241"/>
            <a:chExt cx="9355" cy="5613"/>
          </a:xfrm>
        </p:grpSpPr>
        <p:sp>
          <p:nvSpPr>
            <p:cNvPr id="83001" name="AutoShape 57"/>
            <p:cNvSpPr>
              <a:spLocks noChangeAspect="1" noChangeArrowheads="1" noTextEdit="1"/>
            </p:cNvSpPr>
            <p:nvPr/>
          </p:nvSpPr>
          <p:spPr bwMode="auto">
            <a:xfrm>
              <a:off x="1701" y="6241"/>
              <a:ext cx="9355" cy="561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000" name="Text Box 56"/>
            <p:cNvSpPr txBox="1">
              <a:spLocks noChangeArrowheads="1"/>
            </p:cNvSpPr>
            <p:nvPr/>
          </p:nvSpPr>
          <p:spPr bwMode="auto">
            <a:xfrm>
              <a:off x="2781" y="6356"/>
              <a:ext cx="742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99" name="Text Box 55"/>
            <p:cNvSpPr txBox="1">
              <a:spLocks noChangeArrowheads="1"/>
            </p:cNvSpPr>
            <p:nvPr/>
          </p:nvSpPr>
          <p:spPr bwMode="auto">
            <a:xfrm>
              <a:off x="2085" y="6799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98" name="Text Box 54"/>
            <p:cNvSpPr txBox="1">
              <a:spLocks noChangeArrowheads="1"/>
            </p:cNvSpPr>
            <p:nvPr/>
          </p:nvSpPr>
          <p:spPr bwMode="auto">
            <a:xfrm>
              <a:off x="3435" y="6799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97" name="Text Box 53"/>
            <p:cNvSpPr txBox="1">
              <a:spLocks noChangeArrowheads="1"/>
            </p:cNvSpPr>
            <p:nvPr/>
          </p:nvSpPr>
          <p:spPr bwMode="auto">
            <a:xfrm>
              <a:off x="2093" y="7411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96" name="Text Box 52"/>
            <p:cNvSpPr txBox="1">
              <a:spLocks noChangeArrowheads="1"/>
            </p:cNvSpPr>
            <p:nvPr/>
          </p:nvSpPr>
          <p:spPr bwMode="auto">
            <a:xfrm>
              <a:off x="3367" y="7367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95" name="Text Box 51"/>
            <p:cNvSpPr txBox="1">
              <a:spLocks noChangeArrowheads="1"/>
            </p:cNvSpPr>
            <p:nvPr/>
          </p:nvSpPr>
          <p:spPr bwMode="auto">
            <a:xfrm>
              <a:off x="1778" y="7970"/>
              <a:ext cx="1192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94" name="AutoShape 50"/>
            <p:cNvSpPr>
              <a:spLocks noChangeShapeType="1"/>
            </p:cNvSpPr>
            <p:nvPr/>
          </p:nvSpPr>
          <p:spPr bwMode="auto">
            <a:xfrm flipH="1">
              <a:off x="2829" y="6836"/>
              <a:ext cx="32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93" name="AutoShape 49"/>
            <p:cNvSpPr>
              <a:spLocks noChangeShapeType="1"/>
            </p:cNvSpPr>
            <p:nvPr/>
          </p:nvSpPr>
          <p:spPr bwMode="auto">
            <a:xfrm>
              <a:off x="3152" y="6836"/>
              <a:ext cx="28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92" name="AutoShape 48"/>
            <p:cNvSpPr>
              <a:spLocks noChangeShapeType="1"/>
            </p:cNvSpPr>
            <p:nvPr/>
          </p:nvSpPr>
          <p:spPr bwMode="auto">
            <a:xfrm flipH="1">
              <a:off x="3739" y="7164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91" name="AutoShape 47"/>
            <p:cNvSpPr>
              <a:spLocks noChangeShapeType="1"/>
            </p:cNvSpPr>
            <p:nvPr/>
          </p:nvSpPr>
          <p:spPr bwMode="auto">
            <a:xfrm flipH="1">
              <a:off x="2415" y="776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90" name="AutoShape 46"/>
            <p:cNvSpPr>
              <a:spLocks noChangeShapeType="1"/>
            </p:cNvSpPr>
            <p:nvPr/>
          </p:nvSpPr>
          <p:spPr bwMode="auto">
            <a:xfrm flipH="1">
              <a:off x="3739" y="776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89" name="AutoShape 45"/>
            <p:cNvSpPr>
              <a:spLocks noChangeShapeType="1"/>
            </p:cNvSpPr>
            <p:nvPr/>
          </p:nvSpPr>
          <p:spPr bwMode="auto">
            <a:xfrm flipH="1">
              <a:off x="2428" y="7238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88" name="Text Box 44"/>
            <p:cNvSpPr txBox="1">
              <a:spLocks noChangeArrowheads="1"/>
            </p:cNvSpPr>
            <p:nvPr/>
          </p:nvSpPr>
          <p:spPr bwMode="auto">
            <a:xfrm>
              <a:off x="3285" y="7957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87" name="Text Box 43"/>
            <p:cNvSpPr txBox="1">
              <a:spLocks noChangeArrowheads="1"/>
            </p:cNvSpPr>
            <p:nvPr/>
          </p:nvSpPr>
          <p:spPr bwMode="auto">
            <a:xfrm>
              <a:off x="7093" y="6343"/>
              <a:ext cx="907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86" name="Text Box 42"/>
            <p:cNvSpPr txBox="1">
              <a:spLocks noChangeArrowheads="1"/>
            </p:cNvSpPr>
            <p:nvPr/>
          </p:nvSpPr>
          <p:spPr bwMode="auto">
            <a:xfrm>
              <a:off x="6397" y="7018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85" name="Text Box 41"/>
            <p:cNvSpPr txBox="1">
              <a:spLocks noChangeArrowheads="1"/>
            </p:cNvSpPr>
            <p:nvPr/>
          </p:nvSpPr>
          <p:spPr bwMode="auto">
            <a:xfrm>
              <a:off x="7747" y="6984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84" name="Text Box 40"/>
            <p:cNvSpPr txBox="1">
              <a:spLocks noChangeArrowheads="1"/>
            </p:cNvSpPr>
            <p:nvPr/>
          </p:nvSpPr>
          <p:spPr bwMode="auto">
            <a:xfrm>
              <a:off x="6405" y="7630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83" name="Text Box 39"/>
            <p:cNvSpPr txBox="1">
              <a:spLocks noChangeArrowheads="1"/>
            </p:cNvSpPr>
            <p:nvPr/>
          </p:nvSpPr>
          <p:spPr bwMode="auto">
            <a:xfrm>
              <a:off x="7679" y="7552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82" name="Text Box 38"/>
            <p:cNvSpPr txBox="1">
              <a:spLocks noChangeArrowheads="1"/>
            </p:cNvSpPr>
            <p:nvPr/>
          </p:nvSpPr>
          <p:spPr bwMode="auto">
            <a:xfrm>
              <a:off x="6090" y="8189"/>
              <a:ext cx="1192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81" name="AutoShape 37"/>
            <p:cNvSpPr>
              <a:spLocks noChangeShapeType="1"/>
            </p:cNvSpPr>
            <p:nvPr/>
          </p:nvSpPr>
          <p:spPr bwMode="auto">
            <a:xfrm flipH="1">
              <a:off x="6769" y="6823"/>
              <a:ext cx="778" cy="1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80" name="AutoShape 36"/>
            <p:cNvSpPr>
              <a:spLocks noChangeShapeType="1"/>
            </p:cNvSpPr>
            <p:nvPr/>
          </p:nvSpPr>
          <p:spPr bwMode="auto">
            <a:xfrm>
              <a:off x="7547" y="6823"/>
              <a:ext cx="572" cy="1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9" name="AutoShape 35"/>
            <p:cNvSpPr>
              <a:spLocks noChangeShapeType="1"/>
            </p:cNvSpPr>
            <p:nvPr/>
          </p:nvSpPr>
          <p:spPr bwMode="auto">
            <a:xfrm flipH="1">
              <a:off x="8051" y="7349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8" name="AutoShape 34"/>
            <p:cNvSpPr>
              <a:spLocks noChangeShapeType="1"/>
            </p:cNvSpPr>
            <p:nvPr/>
          </p:nvSpPr>
          <p:spPr bwMode="auto">
            <a:xfrm flipH="1">
              <a:off x="6727" y="7986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7" name="AutoShape 33"/>
            <p:cNvSpPr>
              <a:spLocks noChangeShapeType="1"/>
            </p:cNvSpPr>
            <p:nvPr/>
          </p:nvSpPr>
          <p:spPr bwMode="auto">
            <a:xfrm flipH="1">
              <a:off x="8051" y="7952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6" name="AutoShape 32"/>
            <p:cNvSpPr>
              <a:spLocks noChangeShapeType="1"/>
            </p:cNvSpPr>
            <p:nvPr/>
          </p:nvSpPr>
          <p:spPr bwMode="auto">
            <a:xfrm flipH="1">
              <a:off x="6740" y="745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5" name="Text Box 31"/>
            <p:cNvSpPr txBox="1">
              <a:spLocks noChangeArrowheads="1"/>
            </p:cNvSpPr>
            <p:nvPr/>
          </p:nvSpPr>
          <p:spPr bwMode="auto">
            <a:xfrm>
              <a:off x="7597" y="8142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74" name="Text Box 30"/>
            <p:cNvSpPr txBox="1">
              <a:spLocks noChangeArrowheads="1"/>
            </p:cNvSpPr>
            <p:nvPr/>
          </p:nvSpPr>
          <p:spPr bwMode="auto">
            <a:xfrm>
              <a:off x="9443" y="7096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73" name="Text Box 29"/>
            <p:cNvSpPr txBox="1">
              <a:spLocks noChangeArrowheads="1"/>
            </p:cNvSpPr>
            <p:nvPr/>
          </p:nvSpPr>
          <p:spPr bwMode="auto">
            <a:xfrm>
              <a:off x="9375" y="7664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72" name="AutoShape 28"/>
            <p:cNvSpPr>
              <a:spLocks noChangeShapeType="1"/>
            </p:cNvSpPr>
            <p:nvPr/>
          </p:nvSpPr>
          <p:spPr bwMode="auto">
            <a:xfrm flipH="1">
              <a:off x="9747" y="7461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1" name="AutoShape 27"/>
            <p:cNvSpPr>
              <a:spLocks noChangeShapeType="1"/>
            </p:cNvSpPr>
            <p:nvPr/>
          </p:nvSpPr>
          <p:spPr bwMode="auto">
            <a:xfrm flipH="1">
              <a:off x="9747" y="8064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9293" y="8254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9" name="AutoShape 25"/>
            <p:cNvSpPr>
              <a:spLocks noChangeShapeType="1"/>
            </p:cNvSpPr>
            <p:nvPr/>
          </p:nvSpPr>
          <p:spPr bwMode="auto">
            <a:xfrm>
              <a:off x="7547" y="6823"/>
              <a:ext cx="2268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68" name="AutoShape 24"/>
            <p:cNvSpPr>
              <a:spLocks noChangeShapeType="1"/>
            </p:cNvSpPr>
            <p:nvPr/>
          </p:nvSpPr>
          <p:spPr bwMode="auto">
            <a:xfrm flipV="1">
              <a:off x="4879" y="6587"/>
              <a:ext cx="1861" cy="8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67" name="AutoShape 23"/>
            <p:cNvSpPr>
              <a:spLocks noChangeShapeType="1"/>
            </p:cNvSpPr>
            <p:nvPr/>
          </p:nvSpPr>
          <p:spPr bwMode="auto">
            <a:xfrm>
              <a:off x="4879" y="7463"/>
              <a:ext cx="2262" cy="17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7243" y="9292"/>
              <a:ext cx="907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5" name="Text Box 21"/>
            <p:cNvSpPr txBox="1">
              <a:spLocks noChangeArrowheads="1"/>
            </p:cNvSpPr>
            <p:nvPr/>
          </p:nvSpPr>
          <p:spPr bwMode="auto">
            <a:xfrm>
              <a:off x="6547" y="9967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4" name="Text Box 20"/>
            <p:cNvSpPr txBox="1">
              <a:spLocks noChangeArrowheads="1"/>
            </p:cNvSpPr>
            <p:nvPr/>
          </p:nvSpPr>
          <p:spPr bwMode="auto">
            <a:xfrm>
              <a:off x="7897" y="9933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6555" y="10579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2" name="Text Box 18"/>
            <p:cNvSpPr txBox="1">
              <a:spLocks noChangeArrowheads="1"/>
            </p:cNvSpPr>
            <p:nvPr/>
          </p:nvSpPr>
          <p:spPr bwMode="auto">
            <a:xfrm>
              <a:off x="7829" y="10501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1" name="Text Box 17"/>
            <p:cNvSpPr txBox="1">
              <a:spLocks noChangeArrowheads="1"/>
            </p:cNvSpPr>
            <p:nvPr/>
          </p:nvSpPr>
          <p:spPr bwMode="auto">
            <a:xfrm>
              <a:off x="6240" y="11138"/>
              <a:ext cx="1192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0" name="AutoShape 16"/>
            <p:cNvSpPr>
              <a:spLocks noChangeShapeType="1"/>
            </p:cNvSpPr>
            <p:nvPr/>
          </p:nvSpPr>
          <p:spPr bwMode="auto">
            <a:xfrm flipH="1">
              <a:off x="6919" y="9772"/>
              <a:ext cx="778" cy="1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59" name="AutoShape 15"/>
            <p:cNvSpPr>
              <a:spLocks noChangeShapeType="1"/>
            </p:cNvSpPr>
            <p:nvPr/>
          </p:nvSpPr>
          <p:spPr bwMode="auto">
            <a:xfrm>
              <a:off x="7697" y="9772"/>
              <a:ext cx="572" cy="1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58" name="AutoShape 14"/>
            <p:cNvSpPr>
              <a:spLocks noChangeShapeType="1"/>
            </p:cNvSpPr>
            <p:nvPr/>
          </p:nvSpPr>
          <p:spPr bwMode="auto">
            <a:xfrm flipH="1">
              <a:off x="8201" y="10298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57" name="AutoShape 13"/>
            <p:cNvSpPr>
              <a:spLocks noChangeShapeType="1"/>
            </p:cNvSpPr>
            <p:nvPr/>
          </p:nvSpPr>
          <p:spPr bwMode="auto">
            <a:xfrm flipH="1">
              <a:off x="6877" y="10935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56" name="AutoShape 12"/>
            <p:cNvSpPr>
              <a:spLocks noChangeShapeType="1"/>
            </p:cNvSpPr>
            <p:nvPr/>
          </p:nvSpPr>
          <p:spPr bwMode="auto">
            <a:xfrm flipH="1">
              <a:off x="8201" y="10901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55" name="AutoShape 11"/>
            <p:cNvSpPr>
              <a:spLocks noChangeShapeType="1"/>
            </p:cNvSpPr>
            <p:nvPr/>
          </p:nvSpPr>
          <p:spPr bwMode="auto">
            <a:xfrm flipH="1">
              <a:off x="6890" y="10406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7747" y="11091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3" name="Text Box 9"/>
            <p:cNvSpPr txBox="1">
              <a:spLocks noChangeArrowheads="1"/>
            </p:cNvSpPr>
            <p:nvPr/>
          </p:nvSpPr>
          <p:spPr bwMode="auto">
            <a:xfrm>
              <a:off x="9593" y="10045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2" name="Text Box 8"/>
            <p:cNvSpPr txBox="1">
              <a:spLocks noChangeArrowheads="1"/>
            </p:cNvSpPr>
            <p:nvPr/>
          </p:nvSpPr>
          <p:spPr bwMode="auto">
            <a:xfrm>
              <a:off x="9525" y="10613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1" name="AutoShape 7"/>
            <p:cNvSpPr>
              <a:spLocks noChangeShapeType="1"/>
            </p:cNvSpPr>
            <p:nvPr/>
          </p:nvSpPr>
          <p:spPr bwMode="auto">
            <a:xfrm flipH="1">
              <a:off x="9897" y="10410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50" name="AutoShape 6"/>
            <p:cNvSpPr>
              <a:spLocks noChangeShapeType="1"/>
            </p:cNvSpPr>
            <p:nvPr/>
          </p:nvSpPr>
          <p:spPr bwMode="auto">
            <a:xfrm flipH="1">
              <a:off x="9897" y="11013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49" name="Text Box 5"/>
            <p:cNvSpPr txBox="1">
              <a:spLocks noChangeArrowheads="1"/>
            </p:cNvSpPr>
            <p:nvPr/>
          </p:nvSpPr>
          <p:spPr bwMode="auto">
            <a:xfrm>
              <a:off x="9443" y="11203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48" name="AutoShape 4"/>
            <p:cNvSpPr>
              <a:spLocks noChangeShapeType="1"/>
            </p:cNvSpPr>
            <p:nvPr/>
          </p:nvSpPr>
          <p:spPr bwMode="auto">
            <a:xfrm>
              <a:off x="7697" y="9772"/>
              <a:ext cx="2268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467544" y="323365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Расширение, автоматизация и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последовательностей ТИО в системе.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I(S)-….-I(S)- … - M(S)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замена старых ИТ новыми (без изменения технологических процессов) – цепочки использования цифровых ИТ, внедрение использования цифровых ИТ в новых системах,  получение новых способов реализации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ТлОп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новых условиях и для новых систем.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Экстенсивное расширение. Изменение характеристик ВТ (миниатюризация, стандартизация).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Мобильные ИТ – решения. Расширение использования различных видов ИТ. Мобильный интернет,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геоинформационные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системы, навигация,  позиционирование, использование датчиков. Встраиваемые решения.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107504" y="0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Возможные схемы использования ИТ.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048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3971" name="Group 3"/>
          <p:cNvGrpSpPr>
            <a:grpSpLocks noChangeAspect="1"/>
          </p:cNvGrpSpPr>
          <p:nvPr/>
        </p:nvGrpSpPr>
        <p:grpSpPr bwMode="auto">
          <a:xfrm>
            <a:off x="1619672" y="2060848"/>
            <a:ext cx="5940425" cy="5040560"/>
            <a:chOff x="1701" y="6241"/>
            <a:chExt cx="9355" cy="7896"/>
          </a:xfrm>
        </p:grpSpPr>
        <p:sp>
          <p:nvSpPr>
            <p:cNvPr id="84047" name="AutoShape 79"/>
            <p:cNvSpPr>
              <a:spLocks noChangeAspect="1" noChangeArrowheads="1" noTextEdit="1"/>
            </p:cNvSpPr>
            <p:nvPr/>
          </p:nvSpPr>
          <p:spPr bwMode="auto">
            <a:xfrm>
              <a:off x="1701" y="6241"/>
              <a:ext cx="9355" cy="789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46" name="Text Box 78"/>
            <p:cNvSpPr txBox="1">
              <a:spLocks noChangeArrowheads="1"/>
            </p:cNvSpPr>
            <p:nvPr/>
          </p:nvSpPr>
          <p:spPr bwMode="auto">
            <a:xfrm>
              <a:off x="2781" y="6356"/>
              <a:ext cx="742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5" name="Text Box 77"/>
            <p:cNvSpPr txBox="1">
              <a:spLocks noChangeArrowheads="1"/>
            </p:cNvSpPr>
            <p:nvPr/>
          </p:nvSpPr>
          <p:spPr bwMode="auto">
            <a:xfrm>
              <a:off x="2085" y="6799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4" name="Text Box 76"/>
            <p:cNvSpPr txBox="1">
              <a:spLocks noChangeArrowheads="1"/>
            </p:cNvSpPr>
            <p:nvPr/>
          </p:nvSpPr>
          <p:spPr bwMode="auto">
            <a:xfrm>
              <a:off x="3435" y="6799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3" name="Text Box 75"/>
            <p:cNvSpPr txBox="1">
              <a:spLocks noChangeArrowheads="1"/>
            </p:cNvSpPr>
            <p:nvPr/>
          </p:nvSpPr>
          <p:spPr bwMode="auto">
            <a:xfrm>
              <a:off x="2093" y="7411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2" name="Text Box 74"/>
            <p:cNvSpPr txBox="1">
              <a:spLocks noChangeArrowheads="1"/>
            </p:cNvSpPr>
            <p:nvPr/>
          </p:nvSpPr>
          <p:spPr bwMode="auto">
            <a:xfrm>
              <a:off x="3367" y="7367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1" name="Text Box 73"/>
            <p:cNvSpPr txBox="1">
              <a:spLocks noChangeArrowheads="1"/>
            </p:cNvSpPr>
            <p:nvPr/>
          </p:nvSpPr>
          <p:spPr bwMode="auto">
            <a:xfrm>
              <a:off x="1778" y="7970"/>
              <a:ext cx="1192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0" name="AutoShape 72"/>
            <p:cNvSpPr>
              <a:spLocks noChangeShapeType="1"/>
            </p:cNvSpPr>
            <p:nvPr/>
          </p:nvSpPr>
          <p:spPr bwMode="auto">
            <a:xfrm flipH="1">
              <a:off x="2829" y="6836"/>
              <a:ext cx="32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39" name="AutoShape 71"/>
            <p:cNvSpPr>
              <a:spLocks noChangeShapeType="1"/>
            </p:cNvSpPr>
            <p:nvPr/>
          </p:nvSpPr>
          <p:spPr bwMode="auto">
            <a:xfrm>
              <a:off x="3152" y="6836"/>
              <a:ext cx="28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38" name="AutoShape 70"/>
            <p:cNvSpPr>
              <a:spLocks noChangeShapeType="1"/>
            </p:cNvSpPr>
            <p:nvPr/>
          </p:nvSpPr>
          <p:spPr bwMode="auto">
            <a:xfrm flipH="1">
              <a:off x="3739" y="7164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37" name="AutoShape 69"/>
            <p:cNvSpPr>
              <a:spLocks noChangeShapeType="1"/>
            </p:cNvSpPr>
            <p:nvPr/>
          </p:nvSpPr>
          <p:spPr bwMode="auto">
            <a:xfrm flipH="1">
              <a:off x="2415" y="776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36" name="AutoShape 68"/>
            <p:cNvSpPr>
              <a:spLocks noChangeShapeType="1"/>
            </p:cNvSpPr>
            <p:nvPr/>
          </p:nvSpPr>
          <p:spPr bwMode="auto">
            <a:xfrm flipH="1">
              <a:off x="3739" y="776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35" name="AutoShape 67"/>
            <p:cNvSpPr>
              <a:spLocks noChangeShapeType="1"/>
            </p:cNvSpPr>
            <p:nvPr/>
          </p:nvSpPr>
          <p:spPr bwMode="auto">
            <a:xfrm flipH="1">
              <a:off x="2428" y="7238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34" name="Text Box 66"/>
            <p:cNvSpPr txBox="1">
              <a:spLocks noChangeArrowheads="1"/>
            </p:cNvSpPr>
            <p:nvPr/>
          </p:nvSpPr>
          <p:spPr bwMode="auto">
            <a:xfrm>
              <a:off x="3285" y="7957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3" name="Text Box 65"/>
            <p:cNvSpPr txBox="1">
              <a:spLocks noChangeArrowheads="1"/>
            </p:cNvSpPr>
            <p:nvPr/>
          </p:nvSpPr>
          <p:spPr bwMode="auto">
            <a:xfrm>
              <a:off x="7093" y="6343"/>
              <a:ext cx="907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2" name="Text Box 64"/>
            <p:cNvSpPr txBox="1">
              <a:spLocks noChangeArrowheads="1"/>
            </p:cNvSpPr>
            <p:nvPr/>
          </p:nvSpPr>
          <p:spPr bwMode="auto">
            <a:xfrm>
              <a:off x="6397" y="7018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1" name="Text Box 63"/>
            <p:cNvSpPr txBox="1">
              <a:spLocks noChangeArrowheads="1"/>
            </p:cNvSpPr>
            <p:nvPr/>
          </p:nvSpPr>
          <p:spPr bwMode="auto">
            <a:xfrm>
              <a:off x="7747" y="6984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0" name="Text Box 62"/>
            <p:cNvSpPr txBox="1">
              <a:spLocks noChangeArrowheads="1"/>
            </p:cNvSpPr>
            <p:nvPr/>
          </p:nvSpPr>
          <p:spPr bwMode="auto">
            <a:xfrm>
              <a:off x="6405" y="7630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9" name="Text Box 61"/>
            <p:cNvSpPr txBox="1">
              <a:spLocks noChangeArrowheads="1"/>
            </p:cNvSpPr>
            <p:nvPr/>
          </p:nvSpPr>
          <p:spPr bwMode="auto">
            <a:xfrm>
              <a:off x="7679" y="7552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8" name="Text Box 60"/>
            <p:cNvSpPr txBox="1">
              <a:spLocks noChangeArrowheads="1"/>
            </p:cNvSpPr>
            <p:nvPr/>
          </p:nvSpPr>
          <p:spPr bwMode="auto">
            <a:xfrm>
              <a:off x="6090" y="8189"/>
              <a:ext cx="1192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7" name="AutoShape 59"/>
            <p:cNvSpPr>
              <a:spLocks noChangeShapeType="1"/>
            </p:cNvSpPr>
            <p:nvPr/>
          </p:nvSpPr>
          <p:spPr bwMode="auto">
            <a:xfrm flipH="1">
              <a:off x="6769" y="6823"/>
              <a:ext cx="778" cy="1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26" name="AutoShape 58"/>
            <p:cNvSpPr>
              <a:spLocks noChangeShapeType="1"/>
            </p:cNvSpPr>
            <p:nvPr/>
          </p:nvSpPr>
          <p:spPr bwMode="auto">
            <a:xfrm>
              <a:off x="7547" y="6823"/>
              <a:ext cx="572" cy="1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25" name="AutoShape 57"/>
            <p:cNvSpPr>
              <a:spLocks noChangeShapeType="1"/>
            </p:cNvSpPr>
            <p:nvPr/>
          </p:nvSpPr>
          <p:spPr bwMode="auto">
            <a:xfrm flipH="1">
              <a:off x="8051" y="7349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24" name="AutoShape 56"/>
            <p:cNvSpPr>
              <a:spLocks noChangeShapeType="1"/>
            </p:cNvSpPr>
            <p:nvPr/>
          </p:nvSpPr>
          <p:spPr bwMode="auto">
            <a:xfrm flipH="1">
              <a:off x="6727" y="7986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23" name="AutoShape 55"/>
            <p:cNvSpPr>
              <a:spLocks noChangeShapeType="1"/>
            </p:cNvSpPr>
            <p:nvPr/>
          </p:nvSpPr>
          <p:spPr bwMode="auto">
            <a:xfrm flipH="1">
              <a:off x="8051" y="7952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22" name="AutoShape 54"/>
            <p:cNvSpPr>
              <a:spLocks noChangeShapeType="1"/>
            </p:cNvSpPr>
            <p:nvPr/>
          </p:nvSpPr>
          <p:spPr bwMode="auto">
            <a:xfrm flipH="1">
              <a:off x="6740" y="745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21" name="Text Box 53"/>
            <p:cNvSpPr txBox="1">
              <a:spLocks noChangeArrowheads="1"/>
            </p:cNvSpPr>
            <p:nvPr/>
          </p:nvSpPr>
          <p:spPr bwMode="auto">
            <a:xfrm>
              <a:off x="7597" y="8142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0" name="Text Box 52"/>
            <p:cNvSpPr txBox="1">
              <a:spLocks noChangeArrowheads="1"/>
            </p:cNvSpPr>
            <p:nvPr/>
          </p:nvSpPr>
          <p:spPr bwMode="auto">
            <a:xfrm>
              <a:off x="9443" y="7096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9" name="Text Box 51"/>
            <p:cNvSpPr txBox="1">
              <a:spLocks noChangeArrowheads="1"/>
            </p:cNvSpPr>
            <p:nvPr/>
          </p:nvSpPr>
          <p:spPr bwMode="auto">
            <a:xfrm>
              <a:off x="9375" y="7664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8" name="AutoShape 50"/>
            <p:cNvSpPr>
              <a:spLocks noChangeShapeType="1"/>
            </p:cNvSpPr>
            <p:nvPr/>
          </p:nvSpPr>
          <p:spPr bwMode="auto">
            <a:xfrm flipH="1">
              <a:off x="9747" y="7461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17" name="AutoShape 49"/>
            <p:cNvSpPr>
              <a:spLocks noChangeShapeType="1"/>
            </p:cNvSpPr>
            <p:nvPr/>
          </p:nvSpPr>
          <p:spPr bwMode="auto">
            <a:xfrm flipH="1">
              <a:off x="9747" y="8064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16" name="Text Box 48"/>
            <p:cNvSpPr txBox="1">
              <a:spLocks noChangeArrowheads="1"/>
            </p:cNvSpPr>
            <p:nvPr/>
          </p:nvSpPr>
          <p:spPr bwMode="auto">
            <a:xfrm>
              <a:off x="9293" y="8254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5" name="AutoShape 47"/>
            <p:cNvSpPr>
              <a:spLocks noChangeShapeType="1"/>
            </p:cNvSpPr>
            <p:nvPr/>
          </p:nvSpPr>
          <p:spPr bwMode="auto">
            <a:xfrm>
              <a:off x="7547" y="6823"/>
              <a:ext cx="2268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14" name="AutoShape 46"/>
            <p:cNvSpPr>
              <a:spLocks noChangeShapeType="1"/>
            </p:cNvSpPr>
            <p:nvPr/>
          </p:nvSpPr>
          <p:spPr bwMode="auto">
            <a:xfrm flipV="1">
              <a:off x="4424" y="6364"/>
              <a:ext cx="1861" cy="18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13" name="AutoShape 45"/>
            <p:cNvSpPr>
              <a:spLocks noChangeShapeType="1"/>
            </p:cNvSpPr>
            <p:nvPr/>
          </p:nvSpPr>
          <p:spPr bwMode="auto">
            <a:xfrm>
              <a:off x="4424" y="8196"/>
              <a:ext cx="2072" cy="24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12" name="Text Box 44"/>
            <p:cNvSpPr txBox="1">
              <a:spLocks noChangeArrowheads="1"/>
            </p:cNvSpPr>
            <p:nvPr/>
          </p:nvSpPr>
          <p:spPr bwMode="auto">
            <a:xfrm>
              <a:off x="6443" y="10484"/>
              <a:ext cx="907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1" name="Text Box 43"/>
            <p:cNvSpPr txBox="1">
              <a:spLocks noChangeArrowheads="1"/>
            </p:cNvSpPr>
            <p:nvPr/>
          </p:nvSpPr>
          <p:spPr bwMode="auto">
            <a:xfrm>
              <a:off x="5747" y="11159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0" name="Text Box 42"/>
            <p:cNvSpPr txBox="1">
              <a:spLocks noChangeArrowheads="1"/>
            </p:cNvSpPr>
            <p:nvPr/>
          </p:nvSpPr>
          <p:spPr bwMode="auto">
            <a:xfrm>
              <a:off x="7097" y="11125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09" name="Text Box 41"/>
            <p:cNvSpPr txBox="1">
              <a:spLocks noChangeArrowheads="1"/>
            </p:cNvSpPr>
            <p:nvPr/>
          </p:nvSpPr>
          <p:spPr bwMode="auto">
            <a:xfrm>
              <a:off x="5755" y="11771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08" name="Text Box 40"/>
            <p:cNvSpPr txBox="1">
              <a:spLocks noChangeArrowheads="1"/>
            </p:cNvSpPr>
            <p:nvPr/>
          </p:nvSpPr>
          <p:spPr bwMode="auto">
            <a:xfrm>
              <a:off x="7029" y="11693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07" name="Text Box 39"/>
            <p:cNvSpPr txBox="1">
              <a:spLocks noChangeArrowheads="1"/>
            </p:cNvSpPr>
            <p:nvPr/>
          </p:nvSpPr>
          <p:spPr bwMode="auto">
            <a:xfrm>
              <a:off x="5440" y="12330"/>
              <a:ext cx="1192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06" name="AutoShape 38"/>
            <p:cNvSpPr>
              <a:spLocks noChangeShapeType="1"/>
            </p:cNvSpPr>
            <p:nvPr/>
          </p:nvSpPr>
          <p:spPr bwMode="auto">
            <a:xfrm flipH="1">
              <a:off x="6119" y="10964"/>
              <a:ext cx="778" cy="1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05" name="AutoShape 37"/>
            <p:cNvSpPr>
              <a:spLocks noChangeShapeType="1"/>
            </p:cNvSpPr>
            <p:nvPr/>
          </p:nvSpPr>
          <p:spPr bwMode="auto">
            <a:xfrm>
              <a:off x="6897" y="10964"/>
              <a:ext cx="572" cy="1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04" name="AutoShape 36"/>
            <p:cNvSpPr>
              <a:spLocks noChangeShapeType="1"/>
            </p:cNvSpPr>
            <p:nvPr/>
          </p:nvSpPr>
          <p:spPr bwMode="auto">
            <a:xfrm flipH="1">
              <a:off x="7401" y="11490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03" name="AutoShape 35"/>
            <p:cNvSpPr>
              <a:spLocks noChangeShapeType="1"/>
            </p:cNvSpPr>
            <p:nvPr/>
          </p:nvSpPr>
          <p:spPr bwMode="auto">
            <a:xfrm flipH="1">
              <a:off x="6077" y="1212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02" name="AutoShape 34"/>
            <p:cNvSpPr>
              <a:spLocks noChangeShapeType="1"/>
            </p:cNvSpPr>
            <p:nvPr/>
          </p:nvSpPr>
          <p:spPr bwMode="auto">
            <a:xfrm flipH="1">
              <a:off x="7401" y="12093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01" name="AutoShape 33"/>
            <p:cNvSpPr>
              <a:spLocks noChangeShapeType="1"/>
            </p:cNvSpPr>
            <p:nvPr/>
          </p:nvSpPr>
          <p:spPr bwMode="auto">
            <a:xfrm flipH="1">
              <a:off x="6090" y="11598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000" name="Text Box 32"/>
            <p:cNvSpPr txBox="1">
              <a:spLocks noChangeArrowheads="1"/>
            </p:cNvSpPr>
            <p:nvPr/>
          </p:nvSpPr>
          <p:spPr bwMode="auto">
            <a:xfrm>
              <a:off x="6947" y="12283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8793" y="11237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98" name="Text Box 30"/>
            <p:cNvSpPr txBox="1">
              <a:spLocks noChangeArrowheads="1"/>
            </p:cNvSpPr>
            <p:nvPr/>
          </p:nvSpPr>
          <p:spPr bwMode="auto">
            <a:xfrm>
              <a:off x="8725" y="11805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97" name="AutoShape 29"/>
            <p:cNvSpPr>
              <a:spLocks noChangeShapeType="1"/>
            </p:cNvSpPr>
            <p:nvPr/>
          </p:nvSpPr>
          <p:spPr bwMode="auto">
            <a:xfrm flipH="1">
              <a:off x="9097" y="11602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96" name="AutoShape 28"/>
            <p:cNvSpPr>
              <a:spLocks noChangeShapeType="1"/>
            </p:cNvSpPr>
            <p:nvPr/>
          </p:nvSpPr>
          <p:spPr bwMode="auto">
            <a:xfrm flipH="1">
              <a:off x="9097" y="12205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95" name="Text Box 27"/>
            <p:cNvSpPr txBox="1">
              <a:spLocks noChangeArrowheads="1"/>
            </p:cNvSpPr>
            <p:nvPr/>
          </p:nvSpPr>
          <p:spPr bwMode="auto">
            <a:xfrm>
              <a:off x="8608" y="12330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94" name="AutoShape 26"/>
            <p:cNvSpPr>
              <a:spLocks noChangeShapeType="1"/>
            </p:cNvSpPr>
            <p:nvPr/>
          </p:nvSpPr>
          <p:spPr bwMode="auto">
            <a:xfrm>
              <a:off x="6897" y="10964"/>
              <a:ext cx="2268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93" name="Text Box 25"/>
            <p:cNvSpPr txBox="1">
              <a:spLocks noChangeArrowheads="1"/>
            </p:cNvSpPr>
            <p:nvPr/>
          </p:nvSpPr>
          <p:spPr bwMode="auto">
            <a:xfrm>
              <a:off x="2085" y="8620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92" name="AutoShape 24"/>
            <p:cNvSpPr>
              <a:spLocks noChangeShapeType="1"/>
            </p:cNvSpPr>
            <p:nvPr/>
          </p:nvSpPr>
          <p:spPr bwMode="auto">
            <a:xfrm flipH="1">
              <a:off x="2415" y="841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91" name="Text Box 23"/>
            <p:cNvSpPr txBox="1">
              <a:spLocks noChangeArrowheads="1"/>
            </p:cNvSpPr>
            <p:nvPr/>
          </p:nvSpPr>
          <p:spPr bwMode="auto">
            <a:xfrm>
              <a:off x="1778" y="9240"/>
              <a:ext cx="1192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90" name="AutoShape 22"/>
            <p:cNvSpPr>
              <a:spLocks noChangeShapeType="1"/>
            </p:cNvSpPr>
            <p:nvPr/>
          </p:nvSpPr>
          <p:spPr bwMode="auto">
            <a:xfrm flipH="1">
              <a:off x="2402" y="903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89" name="Text Box 21"/>
            <p:cNvSpPr txBox="1">
              <a:spLocks noChangeArrowheads="1"/>
            </p:cNvSpPr>
            <p:nvPr/>
          </p:nvSpPr>
          <p:spPr bwMode="auto">
            <a:xfrm>
              <a:off x="3367" y="8620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88" name="AutoShape 20"/>
            <p:cNvSpPr>
              <a:spLocks noChangeShapeType="1"/>
            </p:cNvSpPr>
            <p:nvPr/>
          </p:nvSpPr>
          <p:spPr bwMode="auto">
            <a:xfrm flipH="1">
              <a:off x="3739" y="841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>
              <a:off x="3232" y="9137"/>
              <a:ext cx="1192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86" name="AutoShape 18"/>
            <p:cNvSpPr>
              <a:spLocks noChangeShapeType="1"/>
            </p:cNvSpPr>
            <p:nvPr/>
          </p:nvSpPr>
          <p:spPr bwMode="auto">
            <a:xfrm flipH="1">
              <a:off x="3752" y="903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3973" name="Group 5"/>
            <p:cNvGrpSpPr>
              <a:grpSpLocks/>
            </p:cNvGrpSpPr>
            <p:nvPr/>
          </p:nvGrpSpPr>
          <p:grpSpPr bwMode="auto">
            <a:xfrm>
              <a:off x="6050" y="8569"/>
              <a:ext cx="4272" cy="1341"/>
              <a:chOff x="5413" y="12727"/>
              <a:chExt cx="4272" cy="1341"/>
            </a:xfrm>
          </p:grpSpPr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5728" y="13031"/>
                <a:ext cx="744" cy="4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I(S</a:t>
                </a:r>
                <a:r>
                  <a:rPr kumimoji="0" lang="en-US" sz="1200" b="0" i="1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5413" y="13590"/>
                <a:ext cx="1192" cy="4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M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(S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3" name="AutoShape 15"/>
              <p:cNvSpPr>
                <a:spLocks noChangeShapeType="1"/>
              </p:cNvSpPr>
              <p:nvPr/>
            </p:nvSpPr>
            <p:spPr bwMode="auto">
              <a:xfrm flipH="1">
                <a:off x="6050" y="13387"/>
                <a:ext cx="13" cy="2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982" name="AutoShape 14"/>
              <p:cNvSpPr>
                <a:spLocks noChangeShapeType="1"/>
              </p:cNvSpPr>
              <p:nvPr/>
            </p:nvSpPr>
            <p:spPr bwMode="auto">
              <a:xfrm flipH="1">
                <a:off x="6090" y="12808"/>
                <a:ext cx="13" cy="2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981" name="Text Box 13"/>
              <p:cNvSpPr txBox="1">
                <a:spLocks noChangeArrowheads="1"/>
              </p:cNvSpPr>
              <p:nvPr/>
            </p:nvSpPr>
            <p:spPr bwMode="auto">
              <a:xfrm>
                <a:off x="7062" y="12950"/>
                <a:ext cx="744" cy="4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I(S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0" name="Text Box 12"/>
              <p:cNvSpPr txBox="1">
                <a:spLocks noChangeArrowheads="1"/>
              </p:cNvSpPr>
              <p:nvPr/>
            </p:nvSpPr>
            <p:spPr bwMode="auto">
              <a:xfrm>
                <a:off x="6747" y="13509"/>
                <a:ext cx="1192" cy="4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M2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(S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9" name="AutoShape 11"/>
              <p:cNvSpPr>
                <a:spLocks noChangeShapeType="1"/>
              </p:cNvSpPr>
              <p:nvPr/>
            </p:nvSpPr>
            <p:spPr bwMode="auto">
              <a:xfrm flipH="1">
                <a:off x="7384" y="13306"/>
                <a:ext cx="13" cy="2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978" name="AutoShape 10"/>
              <p:cNvSpPr>
                <a:spLocks noChangeShapeType="1"/>
              </p:cNvSpPr>
              <p:nvPr/>
            </p:nvSpPr>
            <p:spPr bwMode="auto">
              <a:xfrm flipH="1">
                <a:off x="7424" y="12727"/>
                <a:ext cx="13" cy="2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977" name="Text Box 9"/>
              <p:cNvSpPr txBox="1">
                <a:spLocks noChangeArrowheads="1"/>
              </p:cNvSpPr>
              <p:nvPr/>
            </p:nvSpPr>
            <p:spPr bwMode="auto">
              <a:xfrm>
                <a:off x="8808" y="13031"/>
                <a:ext cx="744" cy="4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I(S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6" name="Text Box 8"/>
              <p:cNvSpPr txBox="1">
                <a:spLocks noChangeArrowheads="1"/>
              </p:cNvSpPr>
              <p:nvPr/>
            </p:nvSpPr>
            <p:spPr bwMode="auto">
              <a:xfrm>
                <a:off x="8493" y="13590"/>
                <a:ext cx="1192" cy="4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M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(S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5" name="AutoShape 7"/>
              <p:cNvSpPr>
                <a:spLocks noChangeShapeType="1"/>
              </p:cNvSpPr>
              <p:nvPr/>
            </p:nvSpPr>
            <p:spPr bwMode="auto">
              <a:xfrm flipH="1">
                <a:off x="9130" y="13387"/>
                <a:ext cx="13" cy="2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974" name="AutoShape 6"/>
              <p:cNvSpPr>
                <a:spLocks noChangeShapeType="1"/>
              </p:cNvSpPr>
              <p:nvPr/>
            </p:nvSpPr>
            <p:spPr bwMode="auto">
              <a:xfrm flipH="1">
                <a:off x="9170" y="12808"/>
                <a:ext cx="13" cy="2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3972" name="AutoShape 4"/>
            <p:cNvSpPr>
              <a:spLocks noChangeShapeType="1"/>
            </p:cNvSpPr>
            <p:nvPr/>
          </p:nvSpPr>
          <p:spPr bwMode="auto">
            <a:xfrm>
              <a:off x="4424" y="8196"/>
              <a:ext cx="1186" cy="51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0" name="Rectangle 3"/>
          <p:cNvSpPr>
            <a:spLocks noChangeArrowheads="1"/>
          </p:cNvSpPr>
          <p:nvPr/>
        </p:nvSpPr>
        <p:spPr bwMode="auto">
          <a:xfrm>
            <a:off x="251520" y="209546"/>
            <a:ext cx="84249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новых последовательностей ТИО в цепочки 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ТИО и ТНИО при функционировании системы.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I(S)-…. - M(S) 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…..-С(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M(S)-…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-I(S)- … - M(S)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lang="en-US" sz="1600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Интернет- и мобильный </a:t>
            </a:r>
            <a:r>
              <a:rPr lang="ru-RU" sz="16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банкинг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CarSharing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RealtySharing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Транспортные приложения. Использование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RFID. 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олучение новых способов реализации цепочек ТНИО и ТИО в новых условиях и для новых систем. Изменение деятельности  и экстенсивное расширение.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характеристик ВТ (миниатюризация, стандартизация).  Встраиваемые решения.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40147"/>
            <a:ext cx="4661679" cy="286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Несоответствие между необходимостью решать задачи совершенствования использования ИТ в бизнесе, как математические задачи и недостатками имеющихся концепций, методологий исследования </a:t>
            </a:r>
            <a:r>
              <a:rPr lang="ru-RU" sz="2400" b="1" dirty="0" smtClean="0">
                <a:solidFill>
                  <a:srgbClr val="002060"/>
                </a:solidFill>
              </a:rPr>
              <a:t>операционных свойств ИТ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286" y="1119187"/>
            <a:ext cx="4171134" cy="28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4960005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ÐÐ°ÑÑ ÐÐ¸ÐºÐ¾Ð»Ð°Ñ - ÐÐ»ÐµÑÐº Ð¸ Ð½Ð¸ÑÐµÑÐ° Ð¸Ð½ÑÐ¾ÑÐ¼Ð°ÑÐ¸Ð¾Ð½Ð½ÑÑ ÑÐµÑÐ½Ð¾Ð»Ð¾Ð³Ð¸Ð¹. ÐÐ¾ÑÐµÐ¼Ñ ÐÐ¢ Ð½Ðµ ÑÐ²Ð»ÑÑÑÑÑ ÐºÐ¾Ð½ÐºÑÑÐµÐ½ÑÐ½ÑÐ¼ Ð¿ÑÐµÐ¸Ð¼ÑÑÐµÑÑÐ²Ð¾Ð¼ ÑÐºÐ°ÑÐ°ÑÑ Ð±ÐµÑÐ¿Ð»Ð°ÑÐ½Ð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1771292" cy="2780928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732240" y="4077072"/>
            <a:ext cx="241176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Нет достаточного для мат. моделирования понимания ответов на вопросы</a:t>
            </a:r>
            <a:r>
              <a:rPr lang="en-US" sz="1400" b="1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</a:rPr>
              <a:t>В чем эффекты ИТ</a:t>
            </a:r>
            <a:r>
              <a:rPr lang="en-US" sz="1400" b="1" dirty="0" smtClean="0">
                <a:solidFill>
                  <a:srgbClr val="002060"/>
                </a:solidFill>
              </a:rPr>
              <a:t>?</a:t>
            </a:r>
          </a:p>
          <a:p>
            <a:pPr marR="0" lvl="0" indent="0" fontAlgn="auto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Откуда они берутся</a:t>
            </a:r>
          </a:p>
          <a:p>
            <a:pPr marR="0" lvl="0" indent="0" fontAlgn="auto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Как проявляются</a:t>
            </a:r>
          </a:p>
          <a:p>
            <a:pPr marR="0" lvl="0" indent="0" fontAlgn="auto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Что такое эффективность ИТ, производительность, потенциал ИС и ИТ, </a:t>
            </a:r>
            <a:r>
              <a:rPr lang="en-US" sz="1400" b="1" dirty="0" smtClean="0">
                <a:solidFill>
                  <a:srgbClr val="002060"/>
                </a:solidFill>
              </a:rPr>
              <a:t>efficacy, efficiency, effectiveness, IT capabilities, Dynamic Capabilities </a:t>
            </a:r>
            <a:r>
              <a:rPr lang="ru-RU" sz="1400" b="1" dirty="0" smtClean="0">
                <a:solidFill>
                  <a:srgbClr val="002060"/>
                </a:solidFill>
              </a:rPr>
              <a:t>и другие операционные свойства</a:t>
            </a:r>
            <a:r>
              <a:rPr lang="en-US" sz="1400" b="1" dirty="0" smtClean="0">
                <a:solidFill>
                  <a:srgbClr val="002060"/>
                </a:solidFill>
              </a:rPr>
              <a:t>?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R="0" lvl="0" indent="0" fontAlgn="auto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чем измерять эффекты «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цифровизации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и «цифровой экономики» и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формализовать решение задач </a:t>
            </a:r>
            <a:r>
              <a:rPr kumimoji="0" lang="ru-RU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цифровизации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04449" y="0"/>
            <a:ext cx="539552" cy="365125"/>
          </a:xfrm>
          <a:ln w="28575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7B4BC4C2-BE9A-419C-9157-05944EBC3667}" type="slidenum">
              <a:rPr lang="ru-RU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2</a:t>
            </a:fld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84613" y="1988840"/>
            <a:ext cx="959387" cy="19292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107504" y="0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Возможные схемы использования ИТ.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048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85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4993" name="Group 1"/>
          <p:cNvGrpSpPr>
            <a:grpSpLocks noChangeAspect="1"/>
          </p:cNvGrpSpPr>
          <p:nvPr/>
        </p:nvGrpSpPr>
        <p:grpSpPr bwMode="auto">
          <a:xfrm>
            <a:off x="1763688" y="1844675"/>
            <a:ext cx="5940425" cy="5013325"/>
            <a:chOff x="1588" y="6014"/>
            <a:chExt cx="9355" cy="7896"/>
          </a:xfrm>
        </p:grpSpPr>
        <p:sp>
          <p:nvSpPr>
            <p:cNvPr id="85084" name="AutoShape 92"/>
            <p:cNvSpPr>
              <a:spLocks noChangeAspect="1" noChangeArrowheads="1" noTextEdit="1"/>
            </p:cNvSpPr>
            <p:nvPr/>
          </p:nvSpPr>
          <p:spPr bwMode="auto">
            <a:xfrm>
              <a:off x="1588" y="6014"/>
              <a:ext cx="9355" cy="789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83" name="Text Box 91"/>
            <p:cNvSpPr txBox="1">
              <a:spLocks noChangeArrowheads="1"/>
            </p:cNvSpPr>
            <p:nvPr/>
          </p:nvSpPr>
          <p:spPr bwMode="auto">
            <a:xfrm>
              <a:off x="2781" y="6356"/>
              <a:ext cx="742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82" name="Text Box 90"/>
            <p:cNvSpPr txBox="1">
              <a:spLocks noChangeArrowheads="1"/>
            </p:cNvSpPr>
            <p:nvPr/>
          </p:nvSpPr>
          <p:spPr bwMode="auto">
            <a:xfrm>
              <a:off x="2085" y="6799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81" name="Text Box 89"/>
            <p:cNvSpPr txBox="1">
              <a:spLocks noChangeArrowheads="1"/>
            </p:cNvSpPr>
            <p:nvPr/>
          </p:nvSpPr>
          <p:spPr bwMode="auto">
            <a:xfrm>
              <a:off x="3435" y="6799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80" name="Text Box 88"/>
            <p:cNvSpPr txBox="1">
              <a:spLocks noChangeArrowheads="1"/>
            </p:cNvSpPr>
            <p:nvPr/>
          </p:nvSpPr>
          <p:spPr bwMode="auto">
            <a:xfrm>
              <a:off x="2093" y="7411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79" name="Text Box 87"/>
            <p:cNvSpPr txBox="1">
              <a:spLocks noChangeArrowheads="1"/>
            </p:cNvSpPr>
            <p:nvPr/>
          </p:nvSpPr>
          <p:spPr bwMode="auto">
            <a:xfrm>
              <a:off x="3367" y="7367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78" name="Text Box 86"/>
            <p:cNvSpPr txBox="1">
              <a:spLocks noChangeArrowheads="1"/>
            </p:cNvSpPr>
            <p:nvPr/>
          </p:nvSpPr>
          <p:spPr bwMode="auto">
            <a:xfrm>
              <a:off x="1778" y="7970"/>
              <a:ext cx="1192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77" name="AutoShape 85"/>
            <p:cNvSpPr>
              <a:spLocks noChangeShapeType="1"/>
            </p:cNvSpPr>
            <p:nvPr/>
          </p:nvSpPr>
          <p:spPr bwMode="auto">
            <a:xfrm flipH="1">
              <a:off x="2829" y="6836"/>
              <a:ext cx="32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76" name="AutoShape 84"/>
            <p:cNvSpPr>
              <a:spLocks noChangeShapeType="1"/>
            </p:cNvSpPr>
            <p:nvPr/>
          </p:nvSpPr>
          <p:spPr bwMode="auto">
            <a:xfrm>
              <a:off x="3152" y="6836"/>
              <a:ext cx="28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75" name="AutoShape 83"/>
            <p:cNvSpPr>
              <a:spLocks noChangeShapeType="1"/>
            </p:cNvSpPr>
            <p:nvPr/>
          </p:nvSpPr>
          <p:spPr bwMode="auto">
            <a:xfrm flipH="1">
              <a:off x="3739" y="7164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74" name="AutoShape 82"/>
            <p:cNvSpPr>
              <a:spLocks noChangeShapeType="1"/>
            </p:cNvSpPr>
            <p:nvPr/>
          </p:nvSpPr>
          <p:spPr bwMode="auto">
            <a:xfrm flipH="1">
              <a:off x="2415" y="776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73" name="AutoShape 81"/>
            <p:cNvSpPr>
              <a:spLocks noChangeShapeType="1"/>
            </p:cNvSpPr>
            <p:nvPr/>
          </p:nvSpPr>
          <p:spPr bwMode="auto">
            <a:xfrm flipH="1">
              <a:off x="3739" y="776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72" name="AutoShape 80"/>
            <p:cNvSpPr>
              <a:spLocks noChangeShapeType="1"/>
            </p:cNvSpPr>
            <p:nvPr/>
          </p:nvSpPr>
          <p:spPr bwMode="auto">
            <a:xfrm flipH="1">
              <a:off x="2428" y="7238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71" name="Text Box 79"/>
            <p:cNvSpPr txBox="1">
              <a:spLocks noChangeArrowheads="1"/>
            </p:cNvSpPr>
            <p:nvPr/>
          </p:nvSpPr>
          <p:spPr bwMode="auto">
            <a:xfrm>
              <a:off x="3285" y="7957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70" name="Text Box 78"/>
            <p:cNvSpPr txBox="1">
              <a:spLocks noChangeArrowheads="1"/>
            </p:cNvSpPr>
            <p:nvPr/>
          </p:nvSpPr>
          <p:spPr bwMode="auto">
            <a:xfrm>
              <a:off x="7093" y="6343"/>
              <a:ext cx="907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69" name="Text Box 77"/>
            <p:cNvSpPr txBox="1">
              <a:spLocks noChangeArrowheads="1"/>
            </p:cNvSpPr>
            <p:nvPr/>
          </p:nvSpPr>
          <p:spPr bwMode="auto">
            <a:xfrm>
              <a:off x="6397" y="7018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68" name="Text Box 76"/>
            <p:cNvSpPr txBox="1">
              <a:spLocks noChangeArrowheads="1"/>
            </p:cNvSpPr>
            <p:nvPr/>
          </p:nvSpPr>
          <p:spPr bwMode="auto">
            <a:xfrm>
              <a:off x="7747" y="6984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67" name="Text Box 75"/>
            <p:cNvSpPr txBox="1">
              <a:spLocks noChangeArrowheads="1"/>
            </p:cNvSpPr>
            <p:nvPr/>
          </p:nvSpPr>
          <p:spPr bwMode="auto">
            <a:xfrm>
              <a:off x="6405" y="7630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66" name="Text Box 74"/>
            <p:cNvSpPr txBox="1">
              <a:spLocks noChangeArrowheads="1"/>
            </p:cNvSpPr>
            <p:nvPr/>
          </p:nvSpPr>
          <p:spPr bwMode="auto">
            <a:xfrm>
              <a:off x="7679" y="7552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65" name="Text Box 73"/>
            <p:cNvSpPr txBox="1">
              <a:spLocks noChangeArrowheads="1"/>
            </p:cNvSpPr>
            <p:nvPr/>
          </p:nvSpPr>
          <p:spPr bwMode="auto">
            <a:xfrm>
              <a:off x="6090" y="8189"/>
              <a:ext cx="1192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64" name="AutoShape 72"/>
            <p:cNvSpPr>
              <a:spLocks noChangeShapeType="1"/>
            </p:cNvSpPr>
            <p:nvPr/>
          </p:nvSpPr>
          <p:spPr bwMode="auto">
            <a:xfrm flipH="1">
              <a:off x="6769" y="6823"/>
              <a:ext cx="778" cy="1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63" name="AutoShape 71"/>
            <p:cNvSpPr>
              <a:spLocks noChangeShapeType="1"/>
            </p:cNvSpPr>
            <p:nvPr/>
          </p:nvSpPr>
          <p:spPr bwMode="auto">
            <a:xfrm>
              <a:off x="7547" y="6823"/>
              <a:ext cx="572" cy="1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62" name="AutoShape 70"/>
            <p:cNvSpPr>
              <a:spLocks noChangeShapeType="1"/>
            </p:cNvSpPr>
            <p:nvPr/>
          </p:nvSpPr>
          <p:spPr bwMode="auto">
            <a:xfrm flipH="1">
              <a:off x="8051" y="7349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61" name="AutoShape 69"/>
            <p:cNvSpPr>
              <a:spLocks noChangeShapeType="1"/>
            </p:cNvSpPr>
            <p:nvPr/>
          </p:nvSpPr>
          <p:spPr bwMode="auto">
            <a:xfrm flipH="1">
              <a:off x="6727" y="7986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60" name="AutoShape 68"/>
            <p:cNvSpPr>
              <a:spLocks noChangeShapeType="1"/>
            </p:cNvSpPr>
            <p:nvPr/>
          </p:nvSpPr>
          <p:spPr bwMode="auto">
            <a:xfrm flipH="1">
              <a:off x="8051" y="7952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59" name="AutoShape 67"/>
            <p:cNvSpPr>
              <a:spLocks noChangeShapeType="1"/>
            </p:cNvSpPr>
            <p:nvPr/>
          </p:nvSpPr>
          <p:spPr bwMode="auto">
            <a:xfrm flipH="1">
              <a:off x="6740" y="745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58" name="Text Box 66"/>
            <p:cNvSpPr txBox="1">
              <a:spLocks noChangeArrowheads="1"/>
            </p:cNvSpPr>
            <p:nvPr/>
          </p:nvSpPr>
          <p:spPr bwMode="auto">
            <a:xfrm>
              <a:off x="7597" y="8142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57" name="Text Box 65"/>
            <p:cNvSpPr txBox="1">
              <a:spLocks noChangeArrowheads="1"/>
            </p:cNvSpPr>
            <p:nvPr/>
          </p:nvSpPr>
          <p:spPr bwMode="auto">
            <a:xfrm>
              <a:off x="9443" y="7096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56" name="Text Box 64"/>
            <p:cNvSpPr txBox="1">
              <a:spLocks noChangeArrowheads="1"/>
            </p:cNvSpPr>
            <p:nvPr/>
          </p:nvSpPr>
          <p:spPr bwMode="auto">
            <a:xfrm>
              <a:off x="9375" y="7664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55" name="AutoShape 63"/>
            <p:cNvSpPr>
              <a:spLocks noChangeShapeType="1"/>
            </p:cNvSpPr>
            <p:nvPr/>
          </p:nvSpPr>
          <p:spPr bwMode="auto">
            <a:xfrm flipH="1">
              <a:off x="9747" y="7461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54" name="AutoShape 62"/>
            <p:cNvSpPr>
              <a:spLocks noChangeShapeType="1"/>
            </p:cNvSpPr>
            <p:nvPr/>
          </p:nvSpPr>
          <p:spPr bwMode="auto">
            <a:xfrm flipH="1">
              <a:off x="9747" y="8064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53" name="Text Box 61"/>
            <p:cNvSpPr txBox="1">
              <a:spLocks noChangeArrowheads="1"/>
            </p:cNvSpPr>
            <p:nvPr/>
          </p:nvSpPr>
          <p:spPr bwMode="auto">
            <a:xfrm>
              <a:off x="9293" y="8254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52" name="AutoShape 60"/>
            <p:cNvSpPr>
              <a:spLocks noChangeShapeType="1"/>
            </p:cNvSpPr>
            <p:nvPr/>
          </p:nvSpPr>
          <p:spPr bwMode="auto">
            <a:xfrm>
              <a:off x="7547" y="6823"/>
              <a:ext cx="2268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51" name="AutoShape 59"/>
            <p:cNvSpPr>
              <a:spLocks noChangeShapeType="1"/>
            </p:cNvSpPr>
            <p:nvPr/>
          </p:nvSpPr>
          <p:spPr bwMode="auto">
            <a:xfrm flipV="1">
              <a:off x="4424" y="6364"/>
              <a:ext cx="1861" cy="18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50" name="AutoShape 58"/>
            <p:cNvSpPr>
              <a:spLocks noChangeShapeType="1"/>
            </p:cNvSpPr>
            <p:nvPr/>
          </p:nvSpPr>
          <p:spPr bwMode="auto">
            <a:xfrm>
              <a:off x="4424" y="8196"/>
              <a:ext cx="2072" cy="24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49" name="Text Box 57"/>
            <p:cNvSpPr txBox="1">
              <a:spLocks noChangeArrowheads="1"/>
            </p:cNvSpPr>
            <p:nvPr/>
          </p:nvSpPr>
          <p:spPr bwMode="auto">
            <a:xfrm>
              <a:off x="6443" y="10484"/>
              <a:ext cx="907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48" name="Text Box 56"/>
            <p:cNvSpPr txBox="1">
              <a:spLocks noChangeArrowheads="1"/>
            </p:cNvSpPr>
            <p:nvPr/>
          </p:nvSpPr>
          <p:spPr bwMode="auto">
            <a:xfrm>
              <a:off x="5747" y="11159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47" name="Text Box 55"/>
            <p:cNvSpPr txBox="1">
              <a:spLocks noChangeArrowheads="1"/>
            </p:cNvSpPr>
            <p:nvPr/>
          </p:nvSpPr>
          <p:spPr bwMode="auto">
            <a:xfrm>
              <a:off x="7097" y="11125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46" name="Text Box 54"/>
            <p:cNvSpPr txBox="1">
              <a:spLocks noChangeArrowheads="1"/>
            </p:cNvSpPr>
            <p:nvPr/>
          </p:nvSpPr>
          <p:spPr bwMode="auto">
            <a:xfrm>
              <a:off x="5755" y="11771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45" name="Text Box 53"/>
            <p:cNvSpPr txBox="1">
              <a:spLocks noChangeArrowheads="1"/>
            </p:cNvSpPr>
            <p:nvPr/>
          </p:nvSpPr>
          <p:spPr bwMode="auto">
            <a:xfrm>
              <a:off x="7029" y="11693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44" name="Text Box 52"/>
            <p:cNvSpPr txBox="1">
              <a:spLocks noChangeArrowheads="1"/>
            </p:cNvSpPr>
            <p:nvPr/>
          </p:nvSpPr>
          <p:spPr bwMode="auto">
            <a:xfrm>
              <a:off x="5440" y="12330"/>
              <a:ext cx="1192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43" name="AutoShape 51"/>
            <p:cNvSpPr>
              <a:spLocks noChangeShapeType="1"/>
            </p:cNvSpPr>
            <p:nvPr/>
          </p:nvSpPr>
          <p:spPr bwMode="auto">
            <a:xfrm flipH="1">
              <a:off x="6119" y="10964"/>
              <a:ext cx="778" cy="1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42" name="AutoShape 50"/>
            <p:cNvSpPr>
              <a:spLocks noChangeShapeType="1"/>
            </p:cNvSpPr>
            <p:nvPr/>
          </p:nvSpPr>
          <p:spPr bwMode="auto">
            <a:xfrm>
              <a:off x="6897" y="10964"/>
              <a:ext cx="572" cy="1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41" name="AutoShape 49"/>
            <p:cNvSpPr>
              <a:spLocks noChangeShapeType="1"/>
            </p:cNvSpPr>
            <p:nvPr/>
          </p:nvSpPr>
          <p:spPr bwMode="auto">
            <a:xfrm flipH="1">
              <a:off x="7401" y="11490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40" name="AutoShape 48"/>
            <p:cNvSpPr>
              <a:spLocks noChangeShapeType="1"/>
            </p:cNvSpPr>
            <p:nvPr/>
          </p:nvSpPr>
          <p:spPr bwMode="auto">
            <a:xfrm flipH="1">
              <a:off x="6077" y="1212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39" name="AutoShape 47"/>
            <p:cNvSpPr>
              <a:spLocks noChangeShapeType="1"/>
            </p:cNvSpPr>
            <p:nvPr/>
          </p:nvSpPr>
          <p:spPr bwMode="auto">
            <a:xfrm flipH="1">
              <a:off x="7401" y="12093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38" name="AutoShape 46"/>
            <p:cNvSpPr>
              <a:spLocks noChangeShapeType="1"/>
            </p:cNvSpPr>
            <p:nvPr/>
          </p:nvSpPr>
          <p:spPr bwMode="auto">
            <a:xfrm flipH="1">
              <a:off x="6090" y="11598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37" name="Text Box 45"/>
            <p:cNvSpPr txBox="1">
              <a:spLocks noChangeArrowheads="1"/>
            </p:cNvSpPr>
            <p:nvPr/>
          </p:nvSpPr>
          <p:spPr bwMode="auto">
            <a:xfrm>
              <a:off x="6947" y="12283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36" name="Text Box 44"/>
            <p:cNvSpPr txBox="1">
              <a:spLocks noChangeArrowheads="1"/>
            </p:cNvSpPr>
            <p:nvPr/>
          </p:nvSpPr>
          <p:spPr bwMode="auto">
            <a:xfrm>
              <a:off x="8793" y="11237"/>
              <a:ext cx="744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35" name="Text Box 43"/>
            <p:cNvSpPr txBox="1">
              <a:spLocks noChangeArrowheads="1"/>
            </p:cNvSpPr>
            <p:nvPr/>
          </p:nvSpPr>
          <p:spPr bwMode="auto">
            <a:xfrm>
              <a:off x="8725" y="11805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34" name="AutoShape 42"/>
            <p:cNvSpPr>
              <a:spLocks noChangeShapeType="1"/>
            </p:cNvSpPr>
            <p:nvPr/>
          </p:nvSpPr>
          <p:spPr bwMode="auto">
            <a:xfrm flipH="1">
              <a:off x="9097" y="11602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33" name="AutoShape 41"/>
            <p:cNvSpPr>
              <a:spLocks noChangeShapeType="1"/>
            </p:cNvSpPr>
            <p:nvPr/>
          </p:nvSpPr>
          <p:spPr bwMode="auto">
            <a:xfrm flipH="1">
              <a:off x="9097" y="12205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32" name="Text Box 40"/>
            <p:cNvSpPr txBox="1">
              <a:spLocks noChangeArrowheads="1"/>
            </p:cNvSpPr>
            <p:nvPr/>
          </p:nvSpPr>
          <p:spPr bwMode="auto">
            <a:xfrm>
              <a:off x="8608" y="12330"/>
              <a:ext cx="1139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31" name="AutoShape 39"/>
            <p:cNvSpPr>
              <a:spLocks noChangeShapeType="1"/>
            </p:cNvSpPr>
            <p:nvPr/>
          </p:nvSpPr>
          <p:spPr bwMode="auto">
            <a:xfrm>
              <a:off x="6897" y="10964"/>
              <a:ext cx="2268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30" name="Text Box 38"/>
            <p:cNvSpPr txBox="1">
              <a:spLocks noChangeArrowheads="1"/>
            </p:cNvSpPr>
            <p:nvPr/>
          </p:nvSpPr>
          <p:spPr bwMode="auto">
            <a:xfrm>
              <a:off x="2085" y="8620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29" name="AutoShape 37"/>
            <p:cNvSpPr>
              <a:spLocks noChangeShapeType="1"/>
            </p:cNvSpPr>
            <p:nvPr/>
          </p:nvSpPr>
          <p:spPr bwMode="auto">
            <a:xfrm flipH="1">
              <a:off x="2415" y="841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28" name="Text Box 36"/>
            <p:cNvSpPr txBox="1">
              <a:spLocks noChangeArrowheads="1"/>
            </p:cNvSpPr>
            <p:nvPr/>
          </p:nvSpPr>
          <p:spPr bwMode="auto">
            <a:xfrm>
              <a:off x="1778" y="9240"/>
              <a:ext cx="1192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27" name="AutoShape 35"/>
            <p:cNvSpPr>
              <a:spLocks noChangeShapeType="1"/>
            </p:cNvSpPr>
            <p:nvPr/>
          </p:nvSpPr>
          <p:spPr bwMode="auto">
            <a:xfrm flipH="1">
              <a:off x="2402" y="903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26" name="Text Box 34"/>
            <p:cNvSpPr txBox="1">
              <a:spLocks noChangeArrowheads="1"/>
            </p:cNvSpPr>
            <p:nvPr/>
          </p:nvSpPr>
          <p:spPr bwMode="auto">
            <a:xfrm>
              <a:off x="3367" y="8620"/>
              <a:ext cx="744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25" name="AutoShape 33"/>
            <p:cNvSpPr>
              <a:spLocks noChangeShapeType="1"/>
            </p:cNvSpPr>
            <p:nvPr/>
          </p:nvSpPr>
          <p:spPr bwMode="auto">
            <a:xfrm flipH="1">
              <a:off x="3739" y="841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24" name="Text Box 32"/>
            <p:cNvSpPr txBox="1">
              <a:spLocks noChangeArrowheads="1"/>
            </p:cNvSpPr>
            <p:nvPr/>
          </p:nvSpPr>
          <p:spPr bwMode="auto">
            <a:xfrm>
              <a:off x="3232" y="9137"/>
              <a:ext cx="1192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M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21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23" name="AutoShape 31"/>
            <p:cNvSpPr>
              <a:spLocks noChangeShapeType="1"/>
            </p:cNvSpPr>
            <p:nvPr/>
          </p:nvSpPr>
          <p:spPr bwMode="auto">
            <a:xfrm flipH="1">
              <a:off x="3752" y="9037"/>
              <a:ext cx="13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5010" name="Group 18"/>
            <p:cNvGrpSpPr>
              <a:grpSpLocks/>
            </p:cNvGrpSpPr>
            <p:nvPr/>
          </p:nvGrpSpPr>
          <p:grpSpPr bwMode="auto">
            <a:xfrm>
              <a:off x="6050" y="8569"/>
              <a:ext cx="4272" cy="1341"/>
              <a:chOff x="5413" y="12727"/>
              <a:chExt cx="4272" cy="1341"/>
            </a:xfrm>
          </p:grpSpPr>
          <p:sp>
            <p:nvSpPr>
              <p:cNvPr id="85022" name="Text Box 30"/>
              <p:cNvSpPr txBox="1">
                <a:spLocks noChangeArrowheads="1"/>
              </p:cNvSpPr>
              <p:nvPr/>
            </p:nvSpPr>
            <p:spPr bwMode="auto">
              <a:xfrm>
                <a:off x="5728" y="13031"/>
                <a:ext cx="744" cy="4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I(S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21" name="Text Box 29"/>
              <p:cNvSpPr txBox="1">
                <a:spLocks noChangeArrowheads="1"/>
              </p:cNvSpPr>
              <p:nvPr/>
            </p:nvSpPr>
            <p:spPr bwMode="auto">
              <a:xfrm>
                <a:off x="5413" y="13590"/>
                <a:ext cx="1192" cy="4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M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(S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20" name="AutoShape 28"/>
              <p:cNvSpPr>
                <a:spLocks noChangeShapeType="1"/>
              </p:cNvSpPr>
              <p:nvPr/>
            </p:nvSpPr>
            <p:spPr bwMode="auto">
              <a:xfrm flipH="1">
                <a:off x="6050" y="13387"/>
                <a:ext cx="13" cy="2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19" name="AutoShape 27"/>
              <p:cNvSpPr>
                <a:spLocks noChangeShapeType="1"/>
              </p:cNvSpPr>
              <p:nvPr/>
            </p:nvSpPr>
            <p:spPr bwMode="auto">
              <a:xfrm flipH="1">
                <a:off x="6090" y="12808"/>
                <a:ext cx="13" cy="2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18" name="Text Box 26"/>
              <p:cNvSpPr txBox="1">
                <a:spLocks noChangeArrowheads="1"/>
              </p:cNvSpPr>
              <p:nvPr/>
            </p:nvSpPr>
            <p:spPr bwMode="auto">
              <a:xfrm>
                <a:off x="7062" y="12950"/>
                <a:ext cx="744" cy="4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I(S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17" name="Text Box 25"/>
              <p:cNvSpPr txBox="1">
                <a:spLocks noChangeArrowheads="1"/>
              </p:cNvSpPr>
              <p:nvPr/>
            </p:nvSpPr>
            <p:spPr bwMode="auto">
              <a:xfrm>
                <a:off x="6747" y="13509"/>
                <a:ext cx="1192" cy="4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M2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(S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16" name="AutoShape 24"/>
              <p:cNvSpPr>
                <a:spLocks noChangeShapeType="1"/>
              </p:cNvSpPr>
              <p:nvPr/>
            </p:nvSpPr>
            <p:spPr bwMode="auto">
              <a:xfrm flipH="1">
                <a:off x="7384" y="13306"/>
                <a:ext cx="13" cy="2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15" name="AutoShape 23"/>
              <p:cNvSpPr>
                <a:spLocks noChangeShapeType="1"/>
              </p:cNvSpPr>
              <p:nvPr/>
            </p:nvSpPr>
            <p:spPr bwMode="auto">
              <a:xfrm flipH="1">
                <a:off x="7424" y="12727"/>
                <a:ext cx="13" cy="2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14" name="Text Box 22"/>
              <p:cNvSpPr txBox="1">
                <a:spLocks noChangeArrowheads="1"/>
              </p:cNvSpPr>
              <p:nvPr/>
            </p:nvSpPr>
            <p:spPr bwMode="auto">
              <a:xfrm>
                <a:off x="8808" y="13031"/>
                <a:ext cx="744" cy="4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I(S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13" name="Text Box 21"/>
              <p:cNvSpPr txBox="1">
                <a:spLocks noChangeArrowheads="1"/>
              </p:cNvSpPr>
              <p:nvPr/>
            </p:nvSpPr>
            <p:spPr bwMode="auto">
              <a:xfrm>
                <a:off x="8493" y="13590"/>
                <a:ext cx="1192" cy="4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M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(S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12" name="AutoShape 20"/>
              <p:cNvSpPr>
                <a:spLocks noChangeShapeType="1"/>
              </p:cNvSpPr>
              <p:nvPr/>
            </p:nvSpPr>
            <p:spPr bwMode="auto">
              <a:xfrm flipH="1">
                <a:off x="9130" y="13387"/>
                <a:ext cx="13" cy="2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11" name="AutoShape 19"/>
              <p:cNvSpPr>
                <a:spLocks noChangeShapeType="1"/>
              </p:cNvSpPr>
              <p:nvPr/>
            </p:nvSpPr>
            <p:spPr bwMode="auto">
              <a:xfrm flipH="1">
                <a:off x="9170" y="12808"/>
                <a:ext cx="13" cy="2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5009" name="AutoShape 17"/>
            <p:cNvSpPr>
              <a:spLocks noChangeShapeType="1"/>
            </p:cNvSpPr>
            <p:nvPr/>
          </p:nvSpPr>
          <p:spPr bwMode="auto">
            <a:xfrm>
              <a:off x="4424" y="8196"/>
              <a:ext cx="1186" cy="51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5004" name="Group 12"/>
            <p:cNvGrpSpPr>
              <a:grpSpLocks/>
            </p:cNvGrpSpPr>
            <p:nvPr/>
          </p:nvGrpSpPr>
          <p:grpSpPr bwMode="auto">
            <a:xfrm>
              <a:off x="3416" y="6343"/>
              <a:ext cx="2277" cy="485"/>
              <a:chOff x="3416" y="6343"/>
              <a:chExt cx="2277" cy="485"/>
            </a:xfrm>
          </p:grpSpPr>
          <p:sp>
            <p:nvSpPr>
              <p:cNvPr id="85008" name="Text Box 16"/>
              <p:cNvSpPr txBox="1">
                <a:spLocks noChangeArrowheads="1"/>
              </p:cNvSpPr>
              <p:nvPr/>
            </p:nvSpPr>
            <p:spPr bwMode="auto">
              <a:xfrm>
                <a:off x="3922" y="6348"/>
                <a:ext cx="742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I(E)-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07" name="Text Box 15"/>
              <p:cNvSpPr txBox="1">
                <a:spLocks noChangeArrowheads="1"/>
              </p:cNvSpPr>
              <p:nvPr/>
            </p:nvSpPr>
            <p:spPr bwMode="auto">
              <a:xfrm>
                <a:off x="4807" y="6343"/>
                <a:ext cx="886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M(E)-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06" name="AutoShape 14"/>
              <p:cNvSpPr>
                <a:spLocks noChangeShapeType="1"/>
              </p:cNvSpPr>
              <p:nvPr/>
            </p:nvSpPr>
            <p:spPr bwMode="auto">
              <a:xfrm flipV="1">
                <a:off x="4536" y="6583"/>
                <a:ext cx="271" cy="1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05" name="AutoShape 13"/>
              <p:cNvSpPr>
                <a:spLocks noChangeShapeType="1"/>
              </p:cNvSpPr>
              <p:nvPr/>
            </p:nvSpPr>
            <p:spPr bwMode="auto">
              <a:xfrm flipH="1">
                <a:off x="3416" y="6588"/>
                <a:ext cx="506" cy="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4999" name="Group 7"/>
            <p:cNvGrpSpPr>
              <a:grpSpLocks/>
            </p:cNvGrpSpPr>
            <p:nvPr/>
          </p:nvGrpSpPr>
          <p:grpSpPr bwMode="auto">
            <a:xfrm>
              <a:off x="7773" y="6314"/>
              <a:ext cx="2549" cy="485"/>
              <a:chOff x="3416" y="6343"/>
              <a:chExt cx="2277" cy="485"/>
            </a:xfrm>
          </p:grpSpPr>
          <p:sp>
            <p:nvSpPr>
              <p:cNvPr id="85003" name="Text Box 11"/>
              <p:cNvSpPr txBox="1">
                <a:spLocks noChangeArrowheads="1"/>
              </p:cNvSpPr>
              <p:nvPr/>
            </p:nvSpPr>
            <p:spPr bwMode="auto">
              <a:xfrm>
                <a:off x="3922" y="6348"/>
                <a:ext cx="742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I(E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02" name="Text Box 10"/>
              <p:cNvSpPr txBox="1">
                <a:spLocks noChangeArrowheads="1"/>
              </p:cNvSpPr>
              <p:nvPr/>
            </p:nvSpPr>
            <p:spPr bwMode="auto">
              <a:xfrm>
                <a:off x="4807" y="6343"/>
                <a:ext cx="886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M(E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01" name="AutoShape 9"/>
              <p:cNvSpPr>
                <a:spLocks noChangeShapeType="1"/>
              </p:cNvSpPr>
              <p:nvPr/>
            </p:nvSpPr>
            <p:spPr bwMode="auto">
              <a:xfrm flipV="1">
                <a:off x="4536" y="6583"/>
                <a:ext cx="271" cy="1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00" name="AutoShape 8"/>
              <p:cNvSpPr>
                <a:spLocks noChangeShapeType="1"/>
              </p:cNvSpPr>
              <p:nvPr/>
            </p:nvSpPr>
            <p:spPr bwMode="auto">
              <a:xfrm flipH="1">
                <a:off x="3416" y="6588"/>
                <a:ext cx="506" cy="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4994" name="Group 2"/>
            <p:cNvGrpSpPr>
              <a:grpSpLocks/>
            </p:cNvGrpSpPr>
            <p:nvPr/>
          </p:nvGrpSpPr>
          <p:grpSpPr bwMode="auto">
            <a:xfrm>
              <a:off x="7198" y="10479"/>
              <a:ext cx="2549" cy="485"/>
              <a:chOff x="3416" y="6343"/>
              <a:chExt cx="2277" cy="485"/>
            </a:xfrm>
          </p:grpSpPr>
          <p:sp>
            <p:nvSpPr>
              <p:cNvPr id="84998" name="Text Box 6"/>
              <p:cNvSpPr txBox="1">
                <a:spLocks noChangeArrowheads="1"/>
              </p:cNvSpPr>
              <p:nvPr/>
            </p:nvSpPr>
            <p:spPr bwMode="auto">
              <a:xfrm>
                <a:off x="3922" y="6348"/>
                <a:ext cx="742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I(E</a:t>
                </a:r>
                <a:r>
                  <a:rPr kumimoji="0" lang="en-US" sz="1200" b="0" i="1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)-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97" name="Text Box 5"/>
              <p:cNvSpPr txBox="1">
                <a:spLocks noChangeArrowheads="1"/>
              </p:cNvSpPr>
              <p:nvPr/>
            </p:nvSpPr>
            <p:spPr bwMode="auto">
              <a:xfrm>
                <a:off x="4807" y="6343"/>
                <a:ext cx="886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M(E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96" name="AutoShape 4"/>
              <p:cNvSpPr>
                <a:spLocks noChangeShapeType="1"/>
              </p:cNvSpPr>
              <p:nvPr/>
            </p:nvSpPr>
            <p:spPr bwMode="auto">
              <a:xfrm flipV="1">
                <a:off x="4536" y="6583"/>
                <a:ext cx="271" cy="1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995" name="AutoShape 3"/>
              <p:cNvSpPr>
                <a:spLocks noChangeShapeType="1"/>
              </p:cNvSpPr>
              <p:nvPr/>
            </p:nvSpPr>
            <p:spPr bwMode="auto">
              <a:xfrm flipH="1">
                <a:off x="3416" y="6588"/>
                <a:ext cx="506" cy="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23528" y="404664"/>
            <a:ext cx="84249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новых последовательностей ТИО в среду,  взаимодействие систем в среде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C(I,E)-…. I(S</a:t>
            </a:r>
            <a:r>
              <a:rPr lang="en-US" sz="1600" i="1" baseline="-25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)-…. - M(S</a:t>
            </a:r>
            <a:r>
              <a:rPr lang="en-US" sz="1600" i="1" baseline="-25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…..-С(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M(S</a:t>
            </a:r>
            <a:r>
              <a:rPr lang="en-US" sz="1600" i="1" baseline="-25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)-…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C(I,E)-….-I(S</a:t>
            </a:r>
            <a:r>
              <a:rPr lang="en-US" sz="1600" i="1" baseline="-25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)- … - M(S</a:t>
            </a:r>
            <a:r>
              <a:rPr lang="en-US" sz="1600" i="1" baseline="-25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lang="en-US" sz="1600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Службы заказа такси через приложение, использование распределенных реестров. Коммуникация систем при реализации функционирования. Систематизация деятельности.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Автоматизированная коммуникация, автоматизированное исполнение (например, роботизированное).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e-Health, e-Government.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107504" y="0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Перспективные схемы использования ИТ.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048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0" name="Rectangle 3"/>
          <p:cNvSpPr>
            <a:spLocks noChangeArrowheads="1"/>
          </p:cNvSpPr>
          <p:nvPr/>
        </p:nvSpPr>
        <p:spPr bwMode="auto">
          <a:xfrm>
            <a:off x="107504" y="692696"/>
            <a:ext cx="8424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 –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цепочки ТИО и ТНИО 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5085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611560" y="1268760"/>
          <a:ext cx="7832286" cy="2520280"/>
        </p:xfrm>
        <a:graphic>
          <a:graphicData uri="http://schemas.openxmlformats.org/presentationml/2006/ole">
            <p:oleObj spid="_x0000_s93194" name="Документ" r:id="rId3" imgW="5954934" imgH="1916222" progId="Word.Document.12">
              <p:embed/>
            </p:oleObj>
          </a:graphicData>
        </a:graphic>
      </p:graphicFrame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95536" y="4107270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Автоматизация внедрения новых технологий. Автоматизация некоторых из интеллектуальных видов деятельности (в том числе, например, инженерной). Автоматизация совершенствования. Автоматизация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Самосовершенствуемые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системы. Автоматизация выполнения социальных функций. 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46" name="Рисунок 354" descr="обыч_ед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907704" y="476672"/>
            <a:ext cx="2790188" cy="2809298"/>
          </a:xfrm>
          <a:prstGeom prst="rect">
            <a:avLst/>
          </a:prstGeom>
          <a:noFill/>
        </p:spPr>
      </p:pic>
      <p:pic>
        <p:nvPicPr>
          <p:cNvPr id="61445" name="Рисунок 357" descr="обыч_сер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932040" y="332656"/>
            <a:ext cx="2646294" cy="3024336"/>
          </a:xfrm>
          <a:prstGeom prst="rect">
            <a:avLst/>
          </a:prstGeom>
          <a:noFill/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2195736" y="3212976"/>
            <a:ext cx="4542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Подсеть операций записанная с использованием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ARIS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-17885"/>
            <a:ext cx="864096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7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ARIS -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автоматизации оценивания потенциала системы и результативности использования ИТ. Простейший пример.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9" name="Рисунок 682" descr="цели_сер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547664" y="3501008"/>
            <a:ext cx="6552728" cy="304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619672" y="6453336"/>
            <a:ext cx="6192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en-US" sz="1400" dirty="0" smtClean="0"/>
              <a:t>ARIS </a:t>
            </a:r>
            <a:r>
              <a:rPr lang="ru-RU" sz="1400" dirty="0" smtClean="0"/>
              <a:t>модель для оценивания результативности ИТ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23528" y="0"/>
            <a:ext cx="82969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Сгенерированная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ARIS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в формате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Microsoft Excel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оценивания потенциала системы и результативности использования ИТ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5" name="Рисунок 32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9127" t="12975" r="29289" b="28722"/>
          <a:stretch>
            <a:fillRect/>
          </a:stretch>
        </p:blipFill>
        <p:spPr bwMode="auto">
          <a:xfrm>
            <a:off x="251520" y="836712"/>
            <a:ext cx="8623792" cy="550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23528" y="1412776"/>
            <a:ext cx="83529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25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600" dirty="0" smtClean="0"/>
              <a:t>Полученные результаты позволяют реализовать прогнозное аналитическое оценивание показателей потенциала систем и показателей результативности использования ИТ. Это должно стать основой разработки методологии решения задач исследования систем, совершенствуемых путем использования новых информационных  технологий. Разработка моделей и методов использования современных (цифровых) информационных технологий с приложениями к цифровой трансформации технологических систем должна позволить преодолеть сложившееся несоответствие между необходимостью решения комплекса задач прогнозного исследования использования информационных технологий, в том числе, актуальных задач цифровой трансформации предприятий, экономики и общества на основе использования математических моделей и методов, с одной стороны и недостаточностью имеющихся концепций, моделей, методов и методик, предназначенных для решения таких задач, как математических задач оценивания, анализа и синтеза. </a:t>
            </a:r>
          </a:p>
          <a:p>
            <a:pPr lvl="0" indent="1825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ru-RU" sz="1600" dirty="0" smtClean="0">
                <a:ea typeface="MS Mincho" pitchFamily="49" charset="-128"/>
                <a:cs typeface="Times New Roman" pitchFamily="18" charset="0"/>
              </a:rPr>
              <a:t>Планируется использование разработанных моделей и методов для решения таких практических задач, как использование технологий распределенных реестров для повышения эффективности бизнес-процессов, решение задач планирования цифровой трансформации экономики.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6165304"/>
            <a:ext cx="8208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4" y="4509120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Публикации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[1]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Ашимов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A.A., Гейда А.С., Лысенко И.В., Юсупов Р.М.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 Эффективность функционирования и другие операционные свойства систем: задачи и метод оценивания // Труды СПИИРАН. 2018.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Вып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60. C. 241-270.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[2]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Гейда А.С., Лысенко И.В., Юсупов Р.М.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 Основные концепты и принципы исследования операционных свойств использования информационных технологий // Труды СПИИРАН. 2015.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Вып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42. C. 5-36.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[3] A.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Geyda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I. Lysenko. “Operational properties of agile systems and their functioning investigation problems: conceptual aspects”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J. of Appl. Informatics,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12, 93-106 (2017)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[4] A.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Geyda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I. Lysenko. “Schemas for the analytical estimation of the operational properties of agile systems”,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SHS Web Conf.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35, (2017)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3528" y="384339"/>
            <a:ext cx="87129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Предлагаемые </a:t>
            </a:r>
            <a:r>
              <a:rPr kumimoji="0" lang="ru-RU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дальнейшие направления исследований</a:t>
            </a:r>
            <a:r>
              <a:rPr lang="en-US" sz="12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lang="ru-RU" sz="1200" b="1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Продолжить исследования в направлении создания теорий информационного общества, </a:t>
            </a:r>
            <a:r>
              <a:rPr lang="ru-RU" sz="1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цифровизации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экономики.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Предложить определения цифровой экономики, информационного (цифрового) общества, позволяющие перейти к оцениванию показателей цифрового потенциала экономики и общества на аналитических математических моделях использования современных информационных технологий.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Обосновать концепты и принципы использования современных (цифровых) информационных технологий при функционировании общества и экономики, которые позволили бы перейти к математическому исследованию (оцениванию, анализу, синтезу) характеристик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цифровизации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общества и экономики.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Обосновать классификационную схему видов использования современных информационных технологий в обществе и экономике.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Разработать комплекс аналитических моделей использования современных информационных технологий в обществе и экономике.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Разработать методы автоматизации моделирования использования современных информационных технологий в обществе и экономике.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Разработать методы решения задач использования современных информационных технологий в обществе и экономике.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Разработать программные средства автоматизации решения задач использования современных информационных технологий в обществе и экономике.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Разработать методики решения частных задач исследования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цифровизации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общества и экономики и выполнить  их апробацию на практически важных примерах.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4133" y="0"/>
            <a:ext cx="8282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2060"/>
                </a:solidFill>
              </a:rPr>
              <a:t>C</a:t>
            </a:r>
            <a:r>
              <a:rPr lang="ru-RU" sz="2400" b="1" dirty="0" err="1" smtClean="0">
                <a:solidFill>
                  <a:srgbClr val="002060"/>
                </a:solidFill>
              </a:rPr>
              <a:t>хема</a:t>
            </a:r>
            <a:r>
              <a:rPr lang="ru-RU" sz="2400" b="1" dirty="0" smtClean="0">
                <a:solidFill>
                  <a:srgbClr val="002060"/>
                </a:solidFill>
              </a:rPr>
              <a:t> 1 аналитического оценивания операционных свойств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15616" y="4581128"/>
          <a:ext cx="2774082" cy="2139125"/>
        </p:xfrm>
        <a:graphic>
          <a:graphicData uri="http://schemas.openxmlformats.org/presentationml/2006/ole">
            <p:oleObj spid="_x0000_s75778" name="Visio" r:id="rId3" imgW="5524356" imgH="4381571" progId="Visio.Drawing.11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220072" y="4365104"/>
          <a:ext cx="2440459" cy="2335774"/>
        </p:xfrm>
        <a:graphic>
          <a:graphicData uri="http://schemas.openxmlformats.org/presentationml/2006/ole">
            <p:oleObj spid="_x0000_s75779" name="Visio" r:id="rId4" imgW="5524356" imgH="5286290" progId="Visio.Drawing.11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79512" y="404663"/>
          <a:ext cx="8640959" cy="4055353"/>
        </p:xfrm>
        <a:graphic>
          <a:graphicData uri="http://schemas.openxmlformats.org/presentationml/2006/ole">
            <p:oleObj spid="_x0000_s75780" name="Документ" r:id="rId5" imgW="6907304" imgH="3242283" progId="Word.Document.12">
              <p:embed/>
            </p:oleObj>
          </a:graphicData>
        </a:graphic>
      </p:graphicFrame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04448" y="0"/>
            <a:ext cx="539552" cy="365125"/>
          </a:xfrm>
          <a:ln w="28575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7B4BC4C2-BE9A-419C-9157-05944EBC3667}" type="slidenum">
              <a:rPr lang="ru-RU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26</a:t>
            </a:fld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45024"/>
            <a:ext cx="590465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22263" y="479425"/>
          <a:ext cx="8813800" cy="4117975"/>
        </p:xfrm>
        <a:graphic>
          <a:graphicData uri="http://schemas.openxmlformats.org/presentationml/2006/ole">
            <p:oleObj spid="_x0000_s76802" name="Документ" r:id="rId4" imgW="6907304" imgH="3218173" progId="Word.Document.12">
              <p:embed/>
            </p:oleObj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5390" y="0"/>
            <a:ext cx="8220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2060"/>
                </a:solidFill>
              </a:rPr>
              <a:t>C</a:t>
            </a:r>
            <a:r>
              <a:rPr lang="ru-RU" sz="2400" b="1" dirty="0" err="1" smtClean="0">
                <a:solidFill>
                  <a:srgbClr val="002060"/>
                </a:solidFill>
              </a:rPr>
              <a:t>хема</a:t>
            </a:r>
            <a:r>
              <a:rPr lang="ru-RU" sz="2400" b="1" dirty="0" smtClean="0">
                <a:solidFill>
                  <a:srgbClr val="002060"/>
                </a:solidFill>
              </a:rPr>
              <a:t> 2 аналитического оценивания операционных свойств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04449" y="0"/>
            <a:ext cx="539552" cy="365125"/>
          </a:xfrm>
          <a:ln w="28575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7B4BC4C2-BE9A-419C-9157-05944EBC3667}" type="slidenum">
              <a:rPr lang="ru-RU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27</a:t>
            </a:fld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221812" y="188640"/>
            <a:ext cx="8087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 of simple outcome state tree for goal changes modeling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251520" y="836712"/>
          <a:ext cx="4324350" cy="4257675"/>
        </p:xfrm>
        <a:graphic>
          <a:graphicData uri="http://schemas.openxmlformats.org/presentationml/2006/ole">
            <p:oleObj spid="_x0000_s70697" name="Visio" r:id="rId3" imgW="4324326" imgH="4257590" progId="Visio.Drawing.15">
              <p:embed/>
            </p:oleObj>
          </a:graphicData>
        </a:graphic>
      </p:graphicFrame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4714875" y="764704"/>
          <a:ext cx="4429125" cy="2381250"/>
        </p:xfrm>
        <a:graphic>
          <a:graphicData uri="http://schemas.openxmlformats.org/presentationml/2006/ole">
            <p:oleObj spid="_x0000_s70698" name="Visio" r:id="rId4" imgW="4428993" imgH="2381364" progId="Visio.Drawing.15">
              <p:embed/>
            </p:oleObj>
          </a:graphicData>
        </a:graphic>
      </p:graphicFrame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4932040" y="3284984"/>
          <a:ext cx="3848469" cy="3573016"/>
        </p:xfrm>
        <a:graphic>
          <a:graphicData uri="http://schemas.openxmlformats.org/presentationml/2006/ole">
            <p:oleObj spid="_x0000_s70699" name="Visio" r:id="rId5" imgW="4657881" imgH="4324378" progId="Visio.Drawing.15">
              <p:embed/>
            </p:oleObj>
          </a:graphicData>
        </a:graphic>
      </p:graphicFrame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51520" y="5157192"/>
            <a:ext cx="489654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Depends on information operations performed and states of </a:t>
            </a:r>
            <a:r>
              <a:rPr lang="en-US" sz="1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environment interruption of technological process may lead to 2 different technological sub processes to perceive 2 different goals.</a:t>
            </a: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en-US" sz="1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Modeling of operational properties of IT usage requires creation of multiple system functioning models under multiple scenarios of environment functioning. </a:t>
            </a:r>
            <a:endParaRPr lang="ru-RU" sz="1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-324544" y="0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 of states sequence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branch of the layer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827584" y="123494"/>
          <a:ext cx="1595014" cy="6734506"/>
        </p:xfrm>
        <a:graphic>
          <a:graphicData uri="http://schemas.openxmlformats.org/presentationml/2006/ole">
            <p:oleObj spid="_x0000_s66588" name="Visio" r:id="rId3" imgW="1543170" imgH="6514972" progId="Visio.Drawing.15">
              <p:embed/>
            </p:oleObj>
          </a:graphicData>
        </a:graphic>
      </p:graphicFrame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4716016" y="2305050"/>
          <a:ext cx="4219575" cy="4552950"/>
        </p:xfrm>
        <a:graphic>
          <a:graphicData uri="http://schemas.openxmlformats.org/presentationml/2006/ole">
            <p:oleObj spid="_x0000_s66589" name="Visio" r:id="rId4" imgW="4219659" imgH="4552765" progId="Visio.Drawing.15">
              <p:embed/>
            </p:oleObj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87624" y="1484784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 of trees to form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possible states sequence branches of layer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images-na.ssl-images-amazon.com/images/I/5122YwCb4qL._SX402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052736"/>
            <a:ext cx="2520280" cy="3119158"/>
          </a:xfrm>
          <a:prstGeom prst="rect">
            <a:avLst/>
          </a:prstGeom>
          <a:noFill/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2389"/>
            <a:ext cx="9144000" cy="2802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Оценивание операционных свойств</a:t>
            </a:r>
            <a:r>
              <a:rPr lang="en-US" sz="2400" b="1" dirty="0" smtClean="0"/>
              <a:t>.</a:t>
            </a:r>
            <a:r>
              <a:rPr lang="ru-RU" sz="2400" b="1" dirty="0" smtClean="0"/>
              <a:t> </a:t>
            </a:r>
          </a:p>
        </p:txBody>
      </p:sp>
      <p:sp>
        <p:nvSpPr>
          <p:cNvPr id="16389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323634-2A05-4E5F-9D2D-F9E7F443D86A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17410" name="Picture 2" descr="https://images-na.ssl-images-amazon.com/images/I/51og4Cfw5HL._SX376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96752"/>
            <a:ext cx="2290980" cy="3024336"/>
          </a:xfrm>
          <a:prstGeom prst="rect">
            <a:avLst/>
          </a:prstGeom>
          <a:noFill/>
        </p:spPr>
      </p:pic>
      <p:pic>
        <p:nvPicPr>
          <p:cNvPr id="17412" name="Picture 4" descr="https://images-na.ssl-images-amazon.com/images/I/41KOdeGvtdL._SX383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2577107" cy="3340200"/>
          </a:xfrm>
          <a:prstGeom prst="rect">
            <a:avLst/>
          </a:prstGeom>
          <a:noFill/>
        </p:spPr>
      </p:pic>
      <p:pic>
        <p:nvPicPr>
          <p:cNvPr id="17414" name="Picture 6" descr="https://images-na.ssl-images-amazon.com/images/I/41dbYQQmNQL._SX384_BO1,204,203,20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789040"/>
            <a:ext cx="2151177" cy="2780928"/>
          </a:xfrm>
          <a:prstGeom prst="rect">
            <a:avLst/>
          </a:prstGeom>
          <a:noFill/>
        </p:spPr>
      </p:pic>
      <p:pic>
        <p:nvPicPr>
          <p:cNvPr id="17416" name="Picture 8" descr="https://images-na.ssl-images-amazon.com/images/I/51SLs1w5kIL._SX384_BO1,204,203,20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933056"/>
            <a:ext cx="2092474" cy="27050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7544" y="33265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Апостериорные методы исследования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основанные на статистике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эконометрическом оценивании, эвристиках</a:t>
            </a:r>
            <a:r>
              <a:rPr lang="en-US" b="1" dirty="0" smtClean="0">
                <a:solidFill>
                  <a:srgbClr val="002060"/>
                </a:solidFill>
              </a:rPr>
              <a:t>:  BPM, BABOK, PMBOK, CMMI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21" y="4365104"/>
            <a:ext cx="428275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395536" y="4221088"/>
            <a:ext cx="108012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Forming states tree layers 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sequences of states and operations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691680" y="762000"/>
          <a:ext cx="2647950" cy="6096000"/>
        </p:xfrm>
        <a:graphic>
          <a:graphicData uri="http://schemas.openxmlformats.org/presentationml/2006/ole">
            <p:oleObj spid="_x0000_s67612" name="Visio" r:id="rId3" imgW="2648118" imgH="6095815" progId="Visio.Drawing.15">
              <p:embed/>
            </p:oleObj>
          </a:graphicData>
        </a:graphic>
      </p:graphicFrame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6300192" y="1114425"/>
          <a:ext cx="2562225" cy="5743575"/>
        </p:xfrm>
        <a:graphic>
          <a:graphicData uri="http://schemas.openxmlformats.org/presentationml/2006/ole">
            <p:oleObj spid="_x0000_s67613" name="Visio" r:id="rId4" imgW="2562237" imgH="5743447" progId="Visio.Drawing.15">
              <p:embed/>
            </p:oleObj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292080" y="1183683"/>
            <a:ext cx="10081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Forming sequences of states tree layers</a:t>
            </a:r>
            <a:endParaRPr lang="en-US" sz="14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Forming sequences of states due to performance of different operations in various conditions, including information operations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923928" y="1270589"/>
          <a:ext cx="4921826" cy="5587411"/>
        </p:xfrm>
        <a:graphic>
          <a:graphicData uri="http://schemas.openxmlformats.org/presentationml/2006/ole">
            <p:oleObj spid="_x0000_s68636" name="Visio" r:id="rId3" imgW="5352978" imgH="6077007" progId="Visio.Drawing.15">
              <p:embed/>
            </p:oleObj>
          </a:graphicData>
        </a:graphic>
      </p:graphicFrame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79512" y="1772816"/>
          <a:ext cx="3617627" cy="2160240"/>
        </p:xfrm>
        <a:graphic>
          <a:graphicData uri="http://schemas.openxmlformats.org/presentationml/2006/ole">
            <p:oleObj spid="_x0000_s68637" name="Visio" r:id="rId4" imgW="3333630" imgH="1990611" progId="Visio.Drawing.15">
              <p:embed/>
            </p:oleObj>
          </a:graphicData>
        </a:graphic>
      </p:graphicFrame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395536" y="476672"/>
            <a:ext cx="32415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States combinations for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operations  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parallel workplaces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3"/>
          <p:cNvSpPr>
            <a:spLocks noChangeArrowheads="1"/>
          </p:cNvSpPr>
          <p:nvPr/>
        </p:nvSpPr>
        <p:spPr bwMode="auto">
          <a:xfrm>
            <a:off x="3707904" y="404664"/>
            <a:ext cx="5436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State sequence tree fragments for different states of system and environment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0" y="188640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Possible operations modes and states, leading to branching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3635896" y="4077072"/>
          <a:ext cx="4972050" cy="2533650"/>
        </p:xfrm>
        <a:graphic>
          <a:graphicData uri="http://schemas.openxmlformats.org/presentationml/2006/ole">
            <p:oleObj spid="_x0000_s69660" name="Visio" r:id="rId3" imgW="4971882" imgH="2533750" progId="Visio.Drawing.15">
              <p:embed/>
            </p:oleObj>
          </a:graphicData>
        </a:graphic>
      </p:graphicFrame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755576" y="980728"/>
          <a:ext cx="5943600" cy="2505075"/>
        </p:xfrm>
        <a:graphic>
          <a:graphicData uri="http://schemas.openxmlformats.org/presentationml/2006/ole">
            <p:oleObj spid="_x0000_s69661" name="Visio" r:id="rId4" imgW="7305615" imgH="3076504" progId="Visio.Drawing.15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539552" y="3212976"/>
          <a:ext cx="4109212" cy="3168352"/>
        </p:xfrm>
        <a:graphic>
          <a:graphicData uri="http://schemas.openxmlformats.org/presentationml/2006/ole">
            <p:oleObj spid="_x0000_s58409" name="Visio" r:id="rId3" imgW="5524356" imgH="4381571" progId="">
              <p:embed/>
            </p:oleObj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5364088" y="2996952"/>
          <a:ext cx="3528392" cy="3374685"/>
        </p:xfrm>
        <a:graphic>
          <a:graphicData uri="http://schemas.openxmlformats.org/presentationml/2006/ole">
            <p:oleObj spid="_x0000_s58410" name="Visio" r:id="rId4" imgW="5524356" imgH="5286290" progId="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683568" y="476672"/>
          <a:ext cx="7776864" cy="2529398"/>
        </p:xfrm>
        <a:graphic>
          <a:graphicData uri="http://schemas.openxmlformats.org/presentationml/2006/ole">
            <p:oleObj spid="_x0000_s58411" name="Документ" r:id="rId5" imgW="5954934" imgH="1936014" progId="Word.Document.12">
              <p:embed/>
            </p:oleObj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6004" y="0"/>
            <a:ext cx="5819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chema  of operational property estimation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65512"/>
            <a:ext cx="58326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539552" y="260648"/>
          <a:ext cx="7825740" cy="2555726"/>
        </p:xfrm>
        <a:graphic>
          <a:graphicData uri="http://schemas.openxmlformats.org/presentationml/2006/ole">
            <p:oleObj spid="_x0000_s59407" name="Документ" r:id="rId4" imgW="5954934" imgH="1943930" progId="Word.Document.12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39060" y="0"/>
            <a:ext cx="5973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chema  of operational property estimation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827584" y="2031191"/>
            <a:ext cx="7344815" cy="4826809"/>
            <a:chOff x="1149" y="851"/>
            <a:chExt cx="14570" cy="9574"/>
          </a:xfrm>
        </p:grpSpPr>
        <p:sp>
          <p:nvSpPr>
            <p:cNvPr id="21596" name="AutoShape 92"/>
            <p:cNvSpPr>
              <a:spLocks noChangeAspect="1" noChangeArrowheads="1" noTextEdit="1"/>
            </p:cNvSpPr>
            <p:nvPr/>
          </p:nvSpPr>
          <p:spPr bwMode="auto">
            <a:xfrm>
              <a:off x="1149" y="851"/>
              <a:ext cx="14570" cy="957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95" name="AutoShape 91"/>
            <p:cNvSpPr>
              <a:spLocks noChangeArrowheads="1"/>
            </p:cNvSpPr>
            <p:nvPr/>
          </p:nvSpPr>
          <p:spPr bwMode="auto">
            <a:xfrm>
              <a:off x="2161" y="1861"/>
              <a:ext cx="10229" cy="2144"/>
            </a:xfrm>
            <a:prstGeom prst="parallelogram">
              <a:avLst>
                <a:gd name="adj" fmla="val 1192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94" name="AutoShape 90"/>
            <p:cNvSpPr>
              <a:spLocks noChangeArrowheads="1"/>
            </p:cNvSpPr>
            <p:nvPr/>
          </p:nvSpPr>
          <p:spPr bwMode="auto">
            <a:xfrm>
              <a:off x="1606" y="4999"/>
              <a:ext cx="10230" cy="2020"/>
            </a:xfrm>
            <a:prstGeom prst="parallelogram">
              <a:avLst>
                <a:gd name="adj" fmla="val 1266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93" name="AutoShape 89"/>
            <p:cNvSpPr>
              <a:spLocks noChangeArrowheads="1"/>
            </p:cNvSpPr>
            <p:nvPr/>
          </p:nvSpPr>
          <p:spPr bwMode="auto">
            <a:xfrm>
              <a:off x="1246" y="7339"/>
              <a:ext cx="10229" cy="2021"/>
            </a:xfrm>
            <a:prstGeom prst="parallelogram">
              <a:avLst>
                <a:gd name="adj" fmla="val 1265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92" name="AutoShape 88"/>
            <p:cNvSpPr>
              <a:spLocks noChangeShapeType="1"/>
            </p:cNvSpPr>
            <p:nvPr/>
          </p:nvSpPr>
          <p:spPr bwMode="auto">
            <a:xfrm flipH="1">
              <a:off x="5997" y="1861"/>
              <a:ext cx="1279" cy="21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91" name="AutoShape 87"/>
            <p:cNvSpPr>
              <a:spLocks noChangeShapeType="1"/>
            </p:cNvSpPr>
            <p:nvPr/>
          </p:nvSpPr>
          <p:spPr bwMode="auto">
            <a:xfrm flipH="1">
              <a:off x="5442" y="4999"/>
              <a:ext cx="1279" cy="20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90" name="AutoShape 86"/>
            <p:cNvSpPr>
              <a:spLocks noChangeShapeType="1"/>
            </p:cNvSpPr>
            <p:nvPr/>
          </p:nvSpPr>
          <p:spPr bwMode="auto">
            <a:xfrm flipH="1">
              <a:off x="5082" y="7339"/>
              <a:ext cx="1279" cy="20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89" name="AutoShape 85"/>
            <p:cNvSpPr>
              <a:spLocks noChangeShapeType="1"/>
            </p:cNvSpPr>
            <p:nvPr/>
          </p:nvSpPr>
          <p:spPr bwMode="auto">
            <a:xfrm flipH="1">
              <a:off x="5442" y="4005"/>
              <a:ext cx="555" cy="30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88" name="AutoShape 84"/>
            <p:cNvSpPr>
              <a:spLocks noChangeShapeType="1"/>
            </p:cNvSpPr>
            <p:nvPr/>
          </p:nvSpPr>
          <p:spPr bwMode="auto">
            <a:xfrm flipH="1">
              <a:off x="5082" y="7019"/>
              <a:ext cx="360" cy="23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87" name="AutoShape 83"/>
            <p:cNvSpPr>
              <a:spLocks noChangeShapeType="1"/>
            </p:cNvSpPr>
            <p:nvPr/>
          </p:nvSpPr>
          <p:spPr bwMode="auto">
            <a:xfrm flipH="1">
              <a:off x="6721" y="1861"/>
              <a:ext cx="555" cy="31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86" name="AutoShape 82"/>
            <p:cNvSpPr>
              <a:spLocks noChangeShapeType="1"/>
            </p:cNvSpPr>
            <p:nvPr/>
          </p:nvSpPr>
          <p:spPr bwMode="auto">
            <a:xfrm flipH="1">
              <a:off x="6361" y="4999"/>
              <a:ext cx="360" cy="23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85" name="Text Box 81"/>
            <p:cNvSpPr txBox="1">
              <a:spLocks noChangeArrowheads="1"/>
            </p:cNvSpPr>
            <p:nvPr/>
          </p:nvSpPr>
          <p:spPr bwMode="auto">
            <a:xfrm>
              <a:off x="1995" y="2266"/>
              <a:ext cx="1849" cy="2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54000" tIns="0" rIns="54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Environment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4" name="Text Box 80"/>
            <p:cNvSpPr txBox="1">
              <a:spLocks noChangeArrowheads="1"/>
            </p:cNvSpPr>
            <p:nvPr/>
          </p:nvSpPr>
          <p:spPr bwMode="auto">
            <a:xfrm>
              <a:off x="1149" y="5477"/>
              <a:ext cx="3934" cy="8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54000" tIns="0" rIns="54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Informative operations 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on the boundary (T1)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2" name="AutoShape 78"/>
            <p:cNvSpPr>
              <a:spLocks noChangeShapeType="1"/>
            </p:cNvSpPr>
            <p:nvPr/>
          </p:nvSpPr>
          <p:spPr bwMode="auto">
            <a:xfrm flipH="1">
              <a:off x="7378" y="4999"/>
              <a:ext cx="1279" cy="20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81" name="AutoShape 77"/>
            <p:cNvSpPr>
              <a:spLocks noChangeShapeType="1"/>
            </p:cNvSpPr>
            <p:nvPr/>
          </p:nvSpPr>
          <p:spPr bwMode="auto">
            <a:xfrm flipH="1">
              <a:off x="3642" y="4999"/>
              <a:ext cx="1279" cy="20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auto">
            <a:xfrm>
              <a:off x="4320" y="2595"/>
              <a:ext cx="255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auto">
            <a:xfrm>
              <a:off x="5441" y="2176"/>
              <a:ext cx="255" cy="2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auto">
            <a:xfrm>
              <a:off x="5083" y="3136"/>
              <a:ext cx="255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auto">
            <a:xfrm>
              <a:off x="6898" y="2057"/>
              <a:ext cx="255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auto">
            <a:xfrm>
              <a:off x="6552" y="2595"/>
              <a:ext cx="255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auto">
            <a:xfrm>
              <a:off x="6297" y="3061"/>
              <a:ext cx="255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auto">
            <a:xfrm>
              <a:off x="5998" y="3510"/>
              <a:ext cx="255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auto">
            <a:xfrm>
              <a:off x="8938" y="1877"/>
              <a:ext cx="255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auto">
            <a:xfrm>
              <a:off x="8792" y="2146"/>
              <a:ext cx="255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auto">
            <a:xfrm>
              <a:off x="8507" y="2655"/>
              <a:ext cx="255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auto">
            <a:xfrm>
              <a:off x="8372" y="2927"/>
              <a:ext cx="254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auto">
            <a:xfrm>
              <a:off x="8250" y="3181"/>
              <a:ext cx="255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auto">
            <a:xfrm>
              <a:off x="8132" y="3420"/>
              <a:ext cx="255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auto">
            <a:xfrm>
              <a:off x="8657" y="2415"/>
              <a:ext cx="255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auto">
            <a:xfrm>
              <a:off x="8010" y="3675"/>
              <a:ext cx="255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65" name="AutoShape 61"/>
            <p:cNvSpPr>
              <a:spLocks noChangeShapeType="1"/>
            </p:cNvSpPr>
            <p:nvPr/>
          </p:nvSpPr>
          <p:spPr bwMode="auto">
            <a:xfrm flipH="1">
              <a:off x="6643" y="7339"/>
              <a:ext cx="1279" cy="20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64" name="Text Box 60"/>
            <p:cNvSpPr txBox="1">
              <a:spLocks noChangeArrowheads="1"/>
            </p:cNvSpPr>
            <p:nvPr/>
          </p:nvSpPr>
          <p:spPr bwMode="auto">
            <a:xfrm>
              <a:off x="3896" y="9555"/>
              <a:ext cx="2911" cy="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54000" tIns="0" rIns="54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System functioning change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3" name="Text Box 59"/>
            <p:cNvSpPr txBox="1">
              <a:spLocks noChangeArrowheads="1"/>
            </p:cNvSpPr>
            <p:nvPr/>
          </p:nvSpPr>
          <p:spPr bwMode="auto">
            <a:xfrm>
              <a:off x="6898" y="9555"/>
              <a:ext cx="2911" cy="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54000" tIns="0" rIns="54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Alternative functioning change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2" name="Text Box 58"/>
            <p:cNvSpPr txBox="1">
              <a:spLocks noChangeArrowheads="1"/>
            </p:cNvSpPr>
            <p:nvPr/>
          </p:nvSpPr>
          <p:spPr bwMode="auto">
            <a:xfrm>
              <a:off x="10649" y="8130"/>
              <a:ext cx="3461" cy="1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54000" tIns="0" rIns="54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System functioning informative and non informative operations (T2, Simplexes) to meet changing targets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1" name="AutoShape 57"/>
            <p:cNvSpPr>
              <a:spLocks noChangeShapeType="1"/>
            </p:cNvSpPr>
            <p:nvPr/>
          </p:nvSpPr>
          <p:spPr bwMode="auto">
            <a:xfrm flipV="1">
              <a:off x="4538" y="2311"/>
              <a:ext cx="903" cy="3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60" name="AutoShape 56"/>
            <p:cNvSpPr>
              <a:spLocks noChangeShapeType="1"/>
            </p:cNvSpPr>
            <p:nvPr/>
          </p:nvSpPr>
          <p:spPr bwMode="auto">
            <a:xfrm>
              <a:off x="4538" y="2825"/>
              <a:ext cx="582" cy="3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9" name="AutoShape 55"/>
            <p:cNvSpPr>
              <a:spLocks noChangeShapeType="1"/>
            </p:cNvSpPr>
            <p:nvPr/>
          </p:nvSpPr>
          <p:spPr bwMode="auto">
            <a:xfrm flipV="1">
              <a:off x="5659" y="2192"/>
              <a:ext cx="1239" cy="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8" name="AutoShape 54"/>
            <p:cNvSpPr>
              <a:spLocks noChangeShapeType="1"/>
            </p:cNvSpPr>
            <p:nvPr/>
          </p:nvSpPr>
          <p:spPr bwMode="auto">
            <a:xfrm>
              <a:off x="5659" y="2406"/>
              <a:ext cx="893" cy="3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7" name="AutoShape 53"/>
            <p:cNvSpPr>
              <a:spLocks noChangeShapeType="1"/>
            </p:cNvSpPr>
            <p:nvPr/>
          </p:nvSpPr>
          <p:spPr bwMode="auto">
            <a:xfrm>
              <a:off x="5338" y="3330"/>
              <a:ext cx="697" cy="2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6" name="AutoShape 52"/>
            <p:cNvSpPr>
              <a:spLocks noChangeShapeType="1"/>
            </p:cNvSpPr>
            <p:nvPr/>
          </p:nvSpPr>
          <p:spPr bwMode="auto">
            <a:xfrm flipV="1">
              <a:off x="5313" y="3196"/>
              <a:ext cx="984" cy="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5" name="AutoShape 51"/>
            <p:cNvSpPr>
              <a:spLocks noChangeShapeType="1"/>
            </p:cNvSpPr>
            <p:nvPr/>
          </p:nvSpPr>
          <p:spPr bwMode="auto">
            <a:xfrm flipV="1">
              <a:off x="7153" y="2012"/>
              <a:ext cx="1785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4" name="AutoShape 50"/>
            <p:cNvSpPr>
              <a:spLocks noChangeShapeType="1"/>
            </p:cNvSpPr>
            <p:nvPr/>
          </p:nvSpPr>
          <p:spPr bwMode="auto">
            <a:xfrm>
              <a:off x="6253" y="3689"/>
              <a:ext cx="1757" cy="1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3" name="AutoShape 49"/>
            <p:cNvSpPr>
              <a:spLocks noChangeShapeType="1"/>
            </p:cNvSpPr>
            <p:nvPr/>
          </p:nvSpPr>
          <p:spPr bwMode="auto">
            <a:xfrm flipV="1">
              <a:off x="6253" y="3555"/>
              <a:ext cx="1879" cy="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2" name="AutoShape 48"/>
            <p:cNvSpPr>
              <a:spLocks noChangeShapeType="1"/>
            </p:cNvSpPr>
            <p:nvPr/>
          </p:nvSpPr>
          <p:spPr bwMode="auto">
            <a:xfrm flipV="1">
              <a:off x="6552" y="3061"/>
              <a:ext cx="1820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1" name="AutoShape 47"/>
            <p:cNvSpPr>
              <a:spLocks noChangeShapeType="1"/>
            </p:cNvSpPr>
            <p:nvPr/>
          </p:nvSpPr>
          <p:spPr bwMode="auto">
            <a:xfrm>
              <a:off x="6552" y="3196"/>
              <a:ext cx="1698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0" name="AutoShape 46"/>
            <p:cNvSpPr>
              <a:spLocks noChangeShapeType="1"/>
            </p:cNvSpPr>
            <p:nvPr/>
          </p:nvSpPr>
          <p:spPr bwMode="auto">
            <a:xfrm flipV="1">
              <a:off x="6807" y="2550"/>
              <a:ext cx="185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9" name="AutoShape 45"/>
            <p:cNvSpPr>
              <a:spLocks noChangeShapeType="1"/>
            </p:cNvSpPr>
            <p:nvPr/>
          </p:nvSpPr>
          <p:spPr bwMode="auto">
            <a:xfrm>
              <a:off x="6807" y="2730"/>
              <a:ext cx="1700" cy="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8" name="AutoShape 44"/>
            <p:cNvSpPr>
              <a:spLocks noChangeShapeType="1"/>
            </p:cNvSpPr>
            <p:nvPr/>
          </p:nvSpPr>
          <p:spPr bwMode="auto">
            <a:xfrm>
              <a:off x="7153" y="2192"/>
              <a:ext cx="1639" cy="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7" name="Text Box 43"/>
            <p:cNvSpPr txBox="1">
              <a:spLocks noChangeArrowheads="1"/>
            </p:cNvSpPr>
            <p:nvPr/>
          </p:nvSpPr>
          <p:spPr bwMode="auto">
            <a:xfrm>
              <a:off x="4538" y="4005"/>
              <a:ext cx="4613" cy="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54000" tIns="0" rIns="54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Environment change on the system boundary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6" name="Text Box 42"/>
            <p:cNvSpPr txBox="1">
              <a:spLocks noChangeArrowheads="1"/>
            </p:cNvSpPr>
            <p:nvPr/>
          </p:nvSpPr>
          <p:spPr bwMode="auto">
            <a:xfrm>
              <a:off x="6361" y="1365"/>
              <a:ext cx="2065" cy="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54000" tIns="0" rIns="54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Fixed moment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4" name="AutoShape 40"/>
            <p:cNvSpPr>
              <a:spLocks noChangeArrowheads="1"/>
            </p:cNvSpPr>
            <p:nvPr/>
          </p:nvSpPr>
          <p:spPr bwMode="auto">
            <a:xfrm>
              <a:off x="5952" y="5775"/>
              <a:ext cx="345" cy="255"/>
            </a:xfrm>
            <a:prstGeom prst="homePlate">
              <a:avLst>
                <a:gd name="adj" fmla="val 33824"/>
              </a:avLst>
            </a:prstGeom>
            <a:solidFill>
              <a:srgbClr val="FFFFFF"/>
            </a:solidFill>
            <a:ln w="47625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3" name="AutoShape 39"/>
            <p:cNvSpPr>
              <a:spLocks noChangeArrowheads="1"/>
            </p:cNvSpPr>
            <p:nvPr/>
          </p:nvSpPr>
          <p:spPr bwMode="auto">
            <a:xfrm>
              <a:off x="4193" y="5775"/>
              <a:ext cx="345" cy="255"/>
            </a:xfrm>
            <a:prstGeom prst="homePlate">
              <a:avLst>
                <a:gd name="adj" fmla="val 33824"/>
              </a:avLst>
            </a:prstGeom>
            <a:solidFill>
              <a:srgbClr val="FFFFFF"/>
            </a:solidFill>
            <a:ln w="47625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2" name="AutoShape 38"/>
            <p:cNvSpPr>
              <a:spLocks noChangeArrowheads="1"/>
            </p:cNvSpPr>
            <p:nvPr/>
          </p:nvSpPr>
          <p:spPr bwMode="auto">
            <a:xfrm>
              <a:off x="7905" y="5775"/>
              <a:ext cx="345" cy="255"/>
            </a:xfrm>
            <a:prstGeom prst="homePlate">
              <a:avLst>
                <a:gd name="adj" fmla="val 33824"/>
              </a:avLst>
            </a:prstGeom>
            <a:solidFill>
              <a:srgbClr val="FFFFFF"/>
            </a:solidFill>
            <a:ln w="47625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1" name="AutoShape 37"/>
            <p:cNvSpPr>
              <a:spLocks noChangeShapeType="1"/>
            </p:cNvSpPr>
            <p:nvPr/>
          </p:nvSpPr>
          <p:spPr bwMode="auto">
            <a:xfrm>
              <a:off x="4575" y="5903"/>
              <a:ext cx="134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0" name="AutoShape 36"/>
            <p:cNvSpPr>
              <a:spLocks noChangeShapeType="1"/>
            </p:cNvSpPr>
            <p:nvPr/>
          </p:nvSpPr>
          <p:spPr bwMode="auto">
            <a:xfrm>
              <a:off x="6334" y="5903"/>
              <a:ext cx="153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auto">
            <a:xfrm>
              <a:off x="2496" y="8460"/>
              <a:ext cx="540" cy="2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8" name="AutoShape 34"/>
            <p:cNvSpPr>
              <a:spLocks noChangeArrowheads="1"/>
            </p:cNvSpPr>
            <p:nvPr/>
          </p:nvSpPr>
          <p:spPr bwMode="auto">
            <a:xfrm>
              <a:off x="3297" y="8460"/>
              <a:ext cx="345" cy="255"/>
            </a:xfrm>
            <a:prstGeom prst="homePlate">
              <a:avLst>
                <a:gd name="adj" fmla="val 33824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7" name="AutoShape 33"/>
            <p:cNvSpPr>
              <a:spLocks noChangeArrowheads="1"/>
            </p:cNvSpPr>
            <p:nvPr/>
          </p:nvSpPr>
          <p:spPr bwMode="auto">
            <a:xfrm>
              <a:off x="5818" y="7785"/>
              <a:ext cx="345" cy="255"/>
            </a:xfrm>
            <a:prstGeom prst="homePlate">
              <a:avLst>
                <a:gd name="adj" fmla="val 33824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6" name="AutoShape 32"/>
            <p:cNvSpPr>
              <a:spLocks noChangeArrowheads="1"/>
            </p:cNvSpPr>
            <p:nvPr/>
          </p:nvSpPr>
          <p:spPr bwMode="auto">
            <a:xfrm>
              <a:off x="5411" y="8475"/>
              <a:ext cx="345" cy="255"/>
            </a:xfrm>
            <a:prstGeom prst="homePlate">
              <a:avLst>
                <a:gd name="adj" fmla="val 33824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5" name="Oval 31"/>
            <p:cNvSpPr>
              <a:spLocks noChangeArrowheads="1"/>
            </p:cNvSpPr>
            <p:nvPr/>
          </p:nvSpPr>
          <p:spPr bwMode="auto">
            <a:xfrm>
              <a:off x="4320" y="7710"/>
              <a:ext cx="540" cy="2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4" name="Oval 30"/>
            <p:cNvSpPr>
              <a:spLocks noChangeArrowheads="1"/>
            </p:cNvSpPr>
            <p:nvPr/>
          </p:nvSpPr>
          <p:spPr bwMode="auto">
            <a:xfrm>
              <a:off x="4035" y="8460"/>
              <a:ext cx="540" cy="2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3" name="Oval 29"/>
            <p:cNvSpPr>
              <a:spLocks noChangeArrowheads="1"/>
            </p:cNvSpPr>
            <p:nvPr/>
          </p:nvSpPr>
          <p:spPr bwMode="auto">
            <a:xfrm>
              <a:off x="6530" y="7785"/>
              <a:ext cx="540" cy="255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2" name="Oval 28"/>
            <p:cNvSpPr>
              <a:spLocks noChangeArrowheads="1"/>
            </p:cNvSpPr>
            <p:nvPr/>
          </p:nvSpPr>
          <p:spPr bwMode="auto">
            <a:xfrm>
              <a:off x="6110" y="8475"/>
              <a:ext cx="540" cy="255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1" name="AutoShape 27"/>
            <p:cNvSpPr>
              <a:spLocks noChangeShapeType="1"/>
            </p:cNvSpPr>
            <p:nvPr/>
          </p:nvSpPr>
          <p:spPr bwMode="auto">
            <a:xfrm>
              <a:off x="3036" y="8588"/>
              <a:ext cx="26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0" name="AutoShape 26"/>
            <p:cNvSpPr>
              <a:spLocks noChangeShapeType="1"/>
            </p:cNvSpPr>
            <p:nvPr/>
          </p:nvSpPr>
          <p:spPr bwMode="auto">
            <a:xfrm>
              <a:off x="3642" y="8588"/>
              <a:ext cx="39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9" name="AutoShape 25"/>
            <p:cNvSpPr>
              <a:spLocks noChangeShapeType="1"/>
            </p:cNvSpPr>
            <p:nvPr/>
          </p:nvSpPr>
          <p:spPr bwMode="auto">
            <a:xfrm flipV="1">
              <a:off x="3642" y="7838"/>
              <a:ext cx="678" cy="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8" name="Text Box 24"/>
            <p:cNvSpPr txBox="1">
              <a:spLocks noChangeArrowheads="1"/>
            </p:cNvSpPr>
            <p:nvPr/>
          </p:nvSpPr>
          <p:spPr bwMode="auto">
            <a:xfrm>
              <a:off x="1419" y="8056"/>
              <a:ext cx="1456" cy="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54000" tIns="0" rIns="54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Simplex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7" name="AutoShape 23"/>
            <p:cNvSpPr>
              <a:spLocks noChangeShapeType="1"/>
            </p:cNvSpPr>
            <p:nvPr/>
          </p:nvSpPr>
          <p:spPr bwMode="auto">
            <a:xfrm>
              <a:off x="4575" y="8588"/>
              <a:ext cx="836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6" name="AutoShape 22"/>
            <p:cNvSpPr>
              <a:spLocks noChangeShapeType="1"/>
            </p:cNvSpPr>
            <p:nvPr/>
          </p:nvSpPr>
          <p:spPr bwMode="auto">
            <a:xfrm flipV="1">
              <a:off x="4781" y="7913"/>
              <a:ext cx="1037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5" name="AutoShape 21"/>
            <p:cNvSpPr>
              <a:spLocks noChangeShapeType="1"/>
            </p:cNvSpPr>
            <p:nvPr/>
          </p:nvSpPr>
          <p:spPr bwMode="auto">
            <a:xfrm>
              <a:off x="6163" y="7913"/>
              <a:ext cx="35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4" name="AutoShape 20"/>
            <p:cNvSpPr>
              <a:spLocks noChangeShapeType="1"/>
            </p:cNvSpPr>
            <p:nvPr/>
          </p:nvSpPr>
          <p:spPr bwMode="auto">
            <a:xfrm>
              <a:off x="5756" y="8603"/>
              <a:ext cx="34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3" name="AutoShape 19"/>
            <p:cNvSpPr>
              <a:spLocks noChangeArrowheads="1"/>
            </p:cNvSpPr>
            <p:nvPr/>
          </p:nvSpPr>
          <p:spPr bwMode="auto">
            <a:xfrm>
              <a:off x="7378" y="7801"/>
              <a:ext cx="345" cy="255"/>
            </a:xfrm>
            <a:prstGeom prst="homePlate">
              <a:avLst>
                <a:gd name="adj" fmla="val 33824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2" name="AutoShape 18"/>
            <p:cNvSpPr>
              <a:spLocks noChangeArrowheads="1"/>
            </p:cNvSpPr>
            <p:nvPr/>
          </p:nvSpPr>
          <p:spPr bwMode="auto">
            <a:xfrm>
              <a:off x="6931" y="8460"/>
              <a:ext cx="345" cy="255"/>
            </a:xfrm>
            <a:prstGeom prst="homePlate">
              <a:avLst>
                <a:gd name="adj" fmla="val 33824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1" name="AutoShape 17"/>
            <p:cNvSpPr>
              <a:spLocks noChangeShapeType="1"/>
            </p:cNvSpPr>
            <p:nvPr/>
          </p:nvSpPr>
          <p:spPr bwMode="auto">
            <a:xfrm>
              <a:off x="2147" y="8385"/>
              <a:ext cx="349" cy="2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2496" y="8880"/>
              <a:ext cx="596" cy="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54000" tIns="0" rIns="54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9" name="AutoShape 15"/>
            <p:cNvSpPr>
              <a:spLocks noChangeShapeType="1"/>
            </p:cNvSpPr>
            <p:nvPr/>
          </p:nvSpPr>
          <p:spPr bwMode="auto">
            <a:xfrm>
              <a:off x="2766" y="8715"/>
              <a:ext cx="28" cy="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8" name="AutoShape 14"/>
            <p:cNvSpPr>
              <a:spLocks noChangeShapeType="1"/>
            </p:cNvSpPr>
            <p:nvPr/>
          </p:nvSpPr>
          <p:spPr bwMode="auto">
            <a:xfrm>
              <a:off x="7082" y="7913"/>
              <a:ext cx="296" cy="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7" name="AutoShape 13"/>
            <p:cNvSpPr>
              <a:spLocks noChangeShapeType="1"/>
            </p:cNvSpPr>
            <p:nvPr/>
          </p:nvSpPr>
          <p:spPr bwMode="auto">
            <a:xfrm flipV="1">
              <a:off x="6662" y="8588"/>
              <a:ext cx="269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8132" y="7785"/>
              <a:ext cx="540" cy="2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7905" y="8475"/>
              <a:ext cx="540" cy="2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4" name="AutoShape 10"/>
            <p:cNvSpPr>
              <a:spLocks noChangeShapeType="1"/>
            </p:cNvSpPr>
            <p:nvPr/>
          </p:nvSpPr>
          <p:spPr bwMode="auto">
            <a:xfrm>
              <a:off x="7276" y="8588"/>
              <a:ext cx="629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3" name="AutoShape 9"/>
            <p:cNvSpPr>
              <a:spLocks noChangeShapeType="1"/>
            </p:cNvSpPr>
            <p:nvPr/>
          </p:nvSpPr>
          <p:spPr bwMode="auto">
            <a:xfrm flipV="1">
              <a:off x="7723" y="7913"/>
              <a:ext cx="409" cy="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9193" y="8130"/>
              <a:ext cx="285" cy="2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1" name="AutoShape 7"/>
            <p:cNvSpPr>
              <a:spLocks noChangeShapeType="1"/>
            </p:cNvSpPr>
            <p:nvPr/>
          </p:nvSpPr>
          <p:spPr bwMode="auto">
            <a:xfrm>
              <a:off x="8626" y="7914"/>
              <a:ext cx="567" cy="3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0" name="AutoShape 6"/>
            <p:cNvSpPr>
              <a:spLocks noChangeShapeType="1"/>
            </p:cNvSpPr>
            <p:nvPr/>
          </p:nvSpPr>
          <p:spPr bwMode="auto">
            <a:xfrm flipV="1">
              <a:off x="8445" y="8258"/>
              <a:ext cx="748" cy="3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1995" y="8880"/>
              <a:ext cx="285" cy="2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8" name="AutoShape 4"/>
            <p:cNvSpPr>
              <a:spLocks noChangeShapeType="1"/>
            </p:cNvSpPr>
            <p:nvPr/>
          </p:nvSpPr>
          <p:spPr bwMode="auto">
            <a:xfrm flipV="1">
              <a:off x="2238" y="8678"/>
              <a:ext cx="337" cy="2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357188" y="261938"/>
          <a:ext cx="8307387" cy="1724025"/>
        </p:xfrm>
        <a:graphic>
          <a:graphicData uri="http://schemas.openxmlformats.org/presentationml/2006/ole">
            <p:oleObj spid="_x0000_s60431" name="Документ" r:id="rId3" imgW="5954934" imgH="1237897" progId="Word.Document.12">
              <p:embed/>
            </p:oleObj>
          </a:graphicData>
        </a:graphic>
      </p:graphicFrame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1639060" y="0"/>
            <a:ext cx="5973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chema  of operational property estimation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1" name="Объект 260"/>
          <p:cNvGraphicFramePr>
            <a:graphicFrameLocks noChangeAspect="1"/>
          </p:cNvGraphicFramePr>
          <p:nvPr/>
        </p:nvGraphicFramePr>
        <p:xfrm>
          <a:off x="674688" y="-23813"/>
          <a:ext cx="7469187" cy="4933951"/>
        </p:xfrm>
        <a:graphic>
          <a:graphicData uri="http://schemas.openxmlformats.org/presentationml/2006/ole">
            <p:oleObj spid="_x0000_s27689" name="Документ" r:id="rId3" imgW="9611336" imgH="6347214" progId="Word.Document.12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259632" y="4878387"/>
          <a:ext cx="3902075" cy="1979613"/>
        </p:xfrm>
        <a:graphic>
          <a:graphicData uri="http://schemas.openxmlformats.org/presentationml/2006/ole">
            <p:oleObj spid="_x0000_s27690" name="Документ" r:id="rId4" imgW="3902162" imgH="1979563" progId="Word.Document.12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779027" y="4509120"/>
          <a:ext cx="2294628" cy="2348880"/>
        </p:xfrm>
        <a:graphic>
          <a:graphicData uri="http://schemas.openxmlformats.org/presentationml/2006/ole">
            <p:oleObj spid="_x0000_s27691" name="Документ" r:id="rId5" imgW="3902162" imgH="3993660" progId="Word.Document.12">
              <p:embed/>
            </p:oleObj>
          </a:graphicData>
        </a:graphic>
      </p:graphicFrame>
      <p:sp>
        <p:nvSpPr>
          <p:cNvPr id="7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60547" y="0"/>
            <a:ext cx="3530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Functional model fragment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95536" y="404664"/>
          <a:ext cx="8066162" cy="6628897"/>
        </p:xfrm>
        <a:graphic>
          <a:graphicData uri="http://schemas.openxmlformats.org/presentationml/2006/ole">
            <p:oleObj spid="_x0000_s20495" name="Документ" r:id="rId3" imgW="6907304" imgH="5661221" progId="Word.Document.12">
              <p:embed/>
            </p:oleObj>
          </a:graphicData>
        </a:graphic>
      </p:graphicFrame>
      <p:sp>
        <p:nvSpPr>
          <p:cNvPr id="5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86800" cy="1944216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Априорные, прогнозные методы исследования операционных свойств</a:t>
            </a:r>
            <a:r>
              <a:rPr lang="en-US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вероятностная или нечеткая мера соответствия </a:t>
            </a:r>
            <a:b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характеристик эффектов </a:t>
            </a:r>
            <a:b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требованиям к ним, </a:t>
            </a:r>
            <a:b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 соответствии </a:t>
            </a:r>
            <a:b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 достигаемыми </a:t>
            </a:r>
            <a:b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целями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28067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 t="22047" b="5045"/>
          <a:stretch>
            <a:fillRect/>
          </a:stretch>
        </p:blipFill>
        <p:spPr bwMode="auto">
          <a:xfrm>
            <a:off x="0" y="1556792"/>
            <a:ext cx="333650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606" y="836712"/>
            <a:ext cx="2681858" cy="4893901"/>
          </a:xfrm>
          <a:prstGeom prst="rect">
            <a:avLst/>
          </a:prstGeom>
          <a:noFill/>
        </p:spPr>
      </p:pic>
      <p:pic>
        <p:nvPicPr>
          <p:cNvPr id="6148" name="Picture 4" descr="Lysenko"/>
          <p:cNvPicPr>
            <a:picLocks noChangeAspect="1" noChangeArrowheads="1"/>
          </p:cNvPicPr>
          <p:nvPr/>
        </p:nvPicPr>
        <p:blipFill>
          <a:blip r:embed="rId5" cstate="print"/>
          <a:srcRect l="5104" t="3423" r="3310" b="3423"/>
          <a:stretch>
            <a:fillRect/>
          </a:stretch>
        </p:blipFill>
        <p:spPr bwMode="auto">
          <a:xfrm>
            <a:off x="6887582" y="3356992"/>
            <a:ext cx="2256418" cy="3385319"/>
          </a:xfrm>
          <a:prstGeom prst="rect">
            <a:avLst/>
          </a:prstGeom>
          <a:noFill/>
        </p:spPr>
      </p:pic>
      <p:sp>
        <p:nvSpPr>
          <p:cNvPr id="10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04449" y="0"/>
            <a:ext cx="539552" cy="365125"/>
          </a:xfrm>
          <a:ln w="28575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fld id="{7B4BC4C2-BE9A-419C-9157-05944EBC3667}" type="slidenum">
              <a:rPr lang="ru-RU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4</a:t>
            </a:fld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2389"/>
            <a:ext cx="8783960" cy="2802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Оценивание операционных </a:t>
            </a:r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свойств совершенствуемых систем</a:t>
            </a:r>
            <a:r>
              <a:rPr lang="en-US" sz="2400" b="1" dirty="0" smtClean="0"/>
              <a:t>.</a:t>
            </a:r>
            <a:r>
              <a:rPr lang="ru-RU" sz="2400" b="1" dirty="0" smtClean="0"/>
              <a:t> </a:t>
            </a:r>
            <a:endParaRPr lang="ru-RU" sz="2400" b="1" dirty="0" smtClean="0"/>
          </a:p>
        </p:txBody>
      </p:sp>
      <p:pic>
        <p:nvPicPr>
          <p:cNvPr id="16388" name="Picture 9" descr="books?id=juZm_CQpyzAC&amp;pg=PP1&amp;img=1&amp;zoom=3&amp;hl=ru&amp;sig=ACfU3U0jU3wk-6Xq30dvfr0jZFzZWe7nHA&amp;w=6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28463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323634-2A05-4E5F-9D2D-F9E7F443D86A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16390" name="Picture 9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24860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501008"/>
            <a:ext cx="21494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67544" y="3326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Оценивание ОС  с учетом оборонного</a:t>
            </a:r>
            <a:r>
              <a:rPr lang="ru-RU" b="1" dirty="0" smtClean="0">
                <a:solidFill>
                  <a:srgbClr val="002060"/>
                </a:solidFill>
              </a:rPr>
              <a:t>, научно-технического и социального развития </a:t>
            </a:r>
            <a:r>
              <a:rPr lang="ru-RU" b="1" dirty="0" smtClean="0">
                <a:solidFill>
                  <a:srgbClr val="002060"/>
                </a:solidFill>
              </a:rPr>
              <a:t>общества. Стратегическое планирование, «Оценивание прогресса».</a:t>
            </a:r>
            <a:endParaRPr lang="ru-RU" dirty="0" smtClean="0"/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Picture 2" descr="ÐÐ¸ÑÐµÐ²Ð°Ñ Ð¾Ð±Ð»Ð¾Ð¶Ðº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3976" y="3721714"/>
            <a:ext cx="2080024" cy="3136286"/>
          </a:xfrm>
          <a:prstGeom prst="rect">
            <a:avLst/>
          </a:prstGeom>
          <a:noFill/>
        </p:spPr>
      </p:pic>
      <p:pic>
        <p:nvPicPr>
          <p:cNvPr id="16" name="Picture 4" descr="https://images-na.ssl-images-amazon.com/images/I/61qAOgf6ymL._SX380_BO1,204,203,20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352467"/>
            <a:ext cx="2539526" cy="3317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2389"/>
            <a:ext cx="9144000" cy="2802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Оценивание операционных </a:t>
            </a:r>
            <a:r>
              <a:rPr lang="ru-RU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свойств </a:t>
            </a:r>
            <a:r>
              <a:rPr lang="ru-RU" sz="2400" b="1" dirty="0" smtClean="0"/>
              <a:t> </a:t>
            </a:r>
            <a:endParaRPr lang="ru-RU" sz="2400" b="1" dirty="0" smtClean="0"/>
          </a:p>
        </p:txBody>
      </p:sp>
      <p:sp>
        <p:nvSpPr>
          <p:cNvPr id="16389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323634-2A05-4E5F-9D2D-F9E7F443D86A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326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 использование цифровых информационных </a:t>
            </a:r>
            <a:r>
              <a:rPr lang="ru-RU" b="1" dirty="0" smtClean="0">
                <a:solidFill>
                  <a:srgbClr val="002060"/>
                </a:solidFill>
              </a:rPr>
              <a:t>технологий для </a:t>
            </a:r>
            <a:r>
              <a:rPr lang="ru-RU" b="1" dirty="0" smtClean="0">
                <a:solidFill>
                  <a:srgbClr val="002060"/>
                </a:solidFill>
              </a:rPr>
              <a:t>научно-технического </a:t>
            </a:r>
            <a:r>
              <a:rPr lang="ru-RU" b="1" dirty="0" smtClean="0">
                <a:solidFill>
                  <a:srgbClr val="002060"/>
                </a:solidFill>
              </a:rPr>
              <a:t>и социального развития общества</a:t>
            </a:r>
            <a:endParaRPr lang="ru-RU" dirty="0" smtClean="0"/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2448272" cy="357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40482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18531"/>
            <a:ext cx="2295539" cy="34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340768"/>
            <a:ext cx="3465535" cy="453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284984"/>
            <a:ext cx="2178035" cy="33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624"/>
            <a:ext cx="853244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i="1" dirty="0" smtClean="0"/>
              <a:t>“</a:t>
            </a:r>
            <a:r>
              <a:rPr lang="ru-RU" sz="1600" b="1" i="1" dirty="0" smtClean="0"/>
              <a:t>Динамические возможности</a:t>
            </a:r>
            <a:r>
              <a:rPr lang="en-US" sz="1600" b="1" i="1" dirty="0" smtClean="0"/>
              <a:t>”</a:t>
            </a:r>
            <a:r>
              <a:rPr lang="ru-RU" sz="1600" b="1" i="1" dirty="0" smtClean="0"/>
              <a:t> определяются как приспособленность фирмы или организации к интеграции, созданию и реконфигурированию внутренних и внешних компетенций для решения задач в быстро меняющихся условиях.  </a:t>
            </a:r>
          </a:p>
          <a:p>
            <a:pPr>
              <a:lnSpc>
                <a:spcPct val="70000"/>
              </a:lnSpc>
            </a:pPr>
            <a:r>
              <a:rPr lang="ru-RU" sz="1600" b="1" i="1" dirty="0" smtClean="0"/>
              <a:t>Свойство не оценивается аналитически в известной литературе: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88840"/>
            <a:ext cx="6444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Операционные свойства систем, совершенствуемых при функционировании - свойства, описывающие эффекты функционирования и соответствие этих эффектов возможным требованиям в изменяющейся среде (эффективность, результативность, производительность, потенциал системы, производительность ИТ, эффективность ИТ, </a:t>
            </a:r>
            <a:r>
              <a:rPr lang="en-US" sz="1600" b="1" i="1" dirty="0" smtClean="0"/>
              <a:t>effectiveness, efficiency, performance, capabilities, dynamic capabilities).</a:t>
            </a:r>
            <a:endParaRPr lang="ru-RU" sz="1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13601"/>
            <a:ext cx="63001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System’s Dynamic Capabilities - </a:t>
            </a:r>
            <a:r>
              <a:rPr lang="ru-RU" sz="1600" dirty="0" smtClean="0"/>
              <a:t>возможности системы достигать изменяющиеся цели в изменяющихся условиях. </a:t>
            </a:r>
          </a:p>
          <a:p>
            <a:r>
              <a:rPr lang="ru-RU" sz="1600" dirty="0" smtClean="0"/>
              <a:t>Потенциал системы  - это свойство системы, проявляющееся в приспособленности СТС к успешному достижению действительной и возможных целей ее функционирования.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116632"/>
            <a:ext cx="3672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43161"/>
            <a:ext cx="64442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успешного достижения целей в изменяющихся условиях необходимы возможности по реализации комплексов действий по проверке состояний системы и среды, по получению предписаний об операциях, необходимых для дальнейшей реализации (что делается с помощью информационных операций) и далее необходимо иметь возможности выполнить предписанные неинформационные («материальные») операции для того, чтобы изменить систему и ее функционирование, отреагировав на изменение целей и среды.</a:t>
            </a:r>
            <a:endParaRPr lang="en-US" sz="1600" dirty="0" smtClean="0"/>
          </a:p>
        </p:txBody>
      </p:sp>
      <p:pic>
        <p:nvPicPr>
          <p:cNvPr id="14" name="Picture 6" descr="https://images-na.ssl-images-amazon.com/images/I/41zchMEZBGL._SX324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401" y="764704"/>
            <a:ext cx="2822598" cy="4320480"/>
          </a:xfrm>
          <a:prstGeom prst="rect">
            <a:avLst/>
          </a:prstGeom>
          <a:noFill/>
        </p:spPr>
      </p:pic>
      <p:pic>
        <p:nvPicPr>
          <p:cNvPr id="15" name="Picture 4" descr="https://images-na.ssl-images-amazon.com/images/I/51UI1vCdAmL._SX346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041576"/>
            <a:ext cx="2661554" cy="3816424"/>
          </a:xfrm>
          <a:prstGeom prst="rect">
            <a:avLst/>
          </a:prstGeom>
          <a:noFill/>
        </p:spPr>
      </p:pic>
      <p:pic>
        <p:nvPicPr>
          <p:cNvPr id="17" name="Picture 2" descr="https://images-na.ssl-images-amazon.com/images/I/41P4xuXSTJL._SX308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420888"/>
            <a:ext cx="1830212" cy="29460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5890046"/>
            <a:ext cx="6804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проявления таких возможностей система должна быть приспособлена выполнять комплекс информационных операций для проверки состояния системы и ее среды и для получения предписаний о требуемых операциях.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580112" y="116632"/>
            <a:ext cx="3419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501008"/>
            <a:ext cx="341987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Рисунок 14" descr="https://ds03.infourok.ru/uploads/ex/0ca7/00025696-d4e10709/1/img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05672"/>
            <a:ext cx="34198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0" y="52389"/>
            <a:ext cx="9144000" cy="28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Оценивание операционных свойств </a:t>
            </a:r>
            <a:r>
              <a:rPr lang="ru-RU" sz="2700" b="1" dirty="0" smtClean="0">
                <a:solidFill>
                  <a:srgbClr val="002060"/>
                </a:solidFill>
              </a:rPr>
              <a:t>информационного общества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07504" y="476672"/>
          <a:ext cx="5954713" cy="3021013"/>
        </p:xfrm>
        <a:graphic>
          <a:graphicData uri="http://schemas.openxmlformats.org/presentationml/2006/ole">
            <p:oleObj spid="_x0000_s102403" name="Документ" r:id="rId4" imgW="5954934" imgH="3021693" progId="Word.Document.12">
              <p:embed/>
            </p:oleObj>
          </a:graphicData>
        </a:graphic>
      </p:graphicFrame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32656"/>
            <a:ext cx="204757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57447" y="5130055"/>
          <a:ext cx="5954713" cy="1611313"/>
        </p:xfrm>
        <a:graphic>
          <a:graphicData uri="http://schemas.openxmlformats.org/presentationml/2006/ole">
            <p:oleObj spid="_x0000_s102406" name="Документ" r:id="rId6" imgW="5954934" imgH="1611425" progId="Word.Document.12">
              <p:embed/>
            </p:oleObj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107504" y="3501008"/>
          <a:ext cx="5868144" cy="1587888"/>
        </p:xfrm>
        <a:graphic>
          <a:graphicData uri="http://schemas.openxmlformats.org/presentationml/2006/ole">
            <p:oleObj spid="_x0000_s102407" name="Документ" r:id="rId7" imgW="5954934" imgH="1611425" progId="Word.Document.12">
              <p:embed/>
            </p:oleObj>
          </a:graphicData>
        </a:graphic>
      </p:graphicFrame>
      <p:pic>
        <p:nvPicPr>
          <p:cNvPr id="28" name="Picture 8" descr="books?id=LFk3pHpFiG4C&amp;pg=PP1&amp;img=1&amp;zoom=3&amp;hl=ru&amp;sig=ACfU3U0lY2Y6xfVG_R15EObF0eeZV2OsUg&amp;w=68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1196752"/>
            <a:ext cx="1800200" cy="281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580112" y="116632"/>
            <a:ext cx="3419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501008"/>
            <a:ext cx="341987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0"/>
          <p:cNvSpPr txBox="1">
            <a:spLocks/>
          </p:cNvSpPr>
          <p:nvPr/>
        </p:nvSpPr>
        <p:spPr>
          <a:xfrm>
            <a:off x="8604449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404664"/>
            <a:ext cx="5832648" cy="286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/>
              <a:t>Изменение среды приводит к необходимости использования</a:t>
            </a:r>
            <a:r>
              <a:rPr lang="en-US" sz="1600" dirty="0" smtClean="0"/>
              <a:t> </a:t>
            </a:r>
            <a:r>
              <a:rPr lang="ru-RU" sz="1600" dirty="0" smtClean="0"/>
              <a:t>ИТ, а использование ИТ, в свою очередь, должно приводить к требуемым </a:t>
            </a:r>
            <a:r>
              <a:rPr lang="ru-RU" sz="1600" dirty="0" err="1" smtClean="0"/>
              <a:t>ИТ-эффектам</a:t>
            </a:r>
            <a:r>
              <a:rPr lang="ru-RU" sz="1600" dirty="0" smtClean="0"/>
              <a:t>. </a:t>
            </a:r>
          </a:p>
          <a:p>
            <a:pPr>
              <a:lnSpc>
                <a:spcPct val="70000"/>
              </a:lnSpc>
            </a:pPr>
            <a:r>
              <a:rPr lang="ru-RU" sz="1600" dirty="0" err="1" smtClean="0"/>
              <a:t>ИТ-эффекты</a:t>
            </a:r>
            <a:r>
              <a:rPr lang="ru-RU" sz="1600" dirty="0" smtClean="0"/>
              <a:t> – динамические возможности (</a:t>
            </a:r>
            <a:r>
              <a:rPr lang="en-US" sz="1600" dirty="0" smtClean="0"/>
              <a:t>Dynamic Capabilities</a:t>
            </a:r>
            <a:r>
              <a:rPr lang="ru-RU" sz="1600" dirty="0" smtClean="0"/>
              <a:t>), создаваемые системой в ответ на изменения на границе системы и среды. </a:t>
            </a:r>
          </a:p>
          <a:p>
            <a:pPr>
              <a:lnSpc>
                <a:spcPct val="70000"/>
              </a:lnSpc>
            </a:pPr>
            <a:r>
              <a:rPr lang="ru-RU" sz="1600" dirty="0" smtClean="0"/>
              <a:t>ИТ всегда требуется для реализации указанных эффектов, а изменение среды необходимо для создания потребности в использовании ИТ.  </a:t>
            </a:r>
          </a:p>
          <a:p>
            <a:pPr>
              <a:lnSpc>
                <a:spcPct val="70000"/>
              </a:lnSpc>
            </a:pPr>
            <a:r>
              <a:rPr lang="ru-RU" sz="1600" dirty="0" smtClean="0"/>
              <a:t>Таким образом, причина использования ИТ - необходимость реагирования системы на изменения, совершенствования. </a:t>
            </a:r>
          </a:p>
          <a:p>
            <a:pPr>
              <a:lnSpc>
                <a:spcPct val="70000"/>
              </a:lnSpc>
            </a:pPr>
            <a:r>
              <a:rPr lang="ru-RU" sz="1600" dirty="0" smtClean="0"/>
              <a:t>Следствие использования ИТ – эффекты функционирования, отличные от получаемых до использования ИТ. </a:t>
            </a:r>
          </a:p>
          <a:p>
            <a:pPr>
              <a:lnSpc>
                <a:spcPct val="70000"/>
              </a:lnSpc>
            </a:pPr>
            <a:r>
              <a:rPr lang="ru-RU" sz="1600" dirty="0" smtClean="0"/>
              <a:t>Они проявляются как </a:t>
            </a:r>
            <a:r>
              <a:rPr lang="en-US" sz="1600" dirty="0" smtClean="0"/>
              <a:t>Dynamic Capabilities. </a:t>
            </a:r>
            <a:r>
              <a:rPr lang="ru-RU" sz="1600" dirty="0" smtClean="0"/>
              <a:t>Измерить их соответствие требованиям возможно измеряя потенциал системы.</a:t>
            </a:r>
            <a:endParaRPr lang="ru-RU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356992"/>
            <a:ext cx="2051720" cy="3250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0"/>
            <a:ext cx="1740362" cy="35092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284983"/>
            <a:ext cx="1874700" cy="35730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332656"/>
            <a:ext cx="1640646" cy="30243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504" y="3758028"/>
            <a:ext cx="504056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 i="1" dirty="0" smtClean="0"/>
              <a:t>Эффекты </a:t>
            </a:r>
            <a:r>
              <a:rPr lang="ru-RU" sz="1600" b="1" i="1" dirty="0" err="1" smtClean="0"/>
              <a:t>цифровизации</a:t>
            </a:r>
            <a:r>
              <a:rPr lang="ru-RU" sz="1600" b="1" i="1" dirty="0" smtClean="0"/>
              <a:t> экономики  - </a:t>
            </a:r>
            <a:r>
              <a:rPr lang="ru-RU" sz="1600" dirty="0" smtClean="0"/>
              <a:t>лучшие значения показателей потенциала экономических систем . Они могут быть измерены аналитически, на основе использования прогнозных математических моделей.</a:t>
            </a:r>
          </a:p>
          <a:p>
            <a:pPr>
              <a:lnSpc>
                <a:spcPct val="70000"/>
              </a:lnSpc>
            </a:pPr>
            <a:r>
              <a:rPr lang="ru-RU" sz="1600" b="1" i="1" dirty="0" smtClean="0"/>
              <a:t>Эффекты </a:t>
            </a:r>
            <a:r>
              <a:rPr lang="ru-RU" sz="1600" b="1" i="1" dirty="0" err="1" smtClean="0"/>
              <a:t>цифровизации</a:t>
            </a:r>
            <a:r>
              <a:rPr lang="ru-RU" sz="1600" b="1" i="1" dirty="0" smtClean="0"/>
              <a:t> общества</a:t>
            </a:r>
            <a:r>
              <a:rPr lang="ru-RU" sz="1600" dirty="0" smtClean="0"/>
              <a:t> – лучшие значения показателей потенциала общества.</a:t>
            </a:r>
          </a:p>
          <a:p>
            <a:pPr>
              <a:lnSpc>
                <a:spcPct val="70000"/>
              </a:lnSpc>
            </a:pPr>
            <a:r>
              <a:rPr lang="ru-RU" sz="1600" dirty="0" smtClean="0"/>
              <a:t>Цифровое общество лучше приспособлено к реагированию на изменения и к совершенствованию.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504" y="3212976"/>
            <a:ext cx="5040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Тем самым, оценивание потенциала системы дает возможность оценить результаты использования ИТ.</a:t>
            </a:r>
            <a:endParaRPr lang="ru-RU" sz="1600" b="1" i="1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5337331"/>
            <a:ext cx="5040560" cy="147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/>
              <a:t>Для аналитического описания связей между информационными и неинформационными действиями и между их эффектами при функционировании и изменении систем предложены концепты и принципы применения ИТ. 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Эти концепции и принципы использованы для построения схемы  применения ИТ.</a:t>
            </a:r>
            <a:endParaRPr lang="ru-RU" sz="1600" dirty="0"/>
          </a:p>
        </p:txBody>
      </p:sp>
      <p:sp>
        <p:nvSpPr>
          <p:cNvPr id="15" name="Номер слайда 10"/>
          <p:cNvSpPr txBox="1">
            <a:spLocks/>
          </p:cNvSpPr>
          <p:nvPr/>
        </p:nvSpPr>
        <p:spPr>
          <a:xfrm>
            <a:off x="8604448" y="0"/>
            <a:ext cx="539552" cy="36512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BC4C2-BE9A-419C-9157-05944EBC366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0" y="0"/>
            <a:ext cx="7452320" cy="28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эффектов цифрового </a:t>
            </a:r>
            <a:r>
              <a:rPr lang="ru-RU" sz="2700" b="1" dirty="0" smtClean="0">
                <a:solidFill>
                  <a:srgbClr val="002060"/>
                </a:solidFill>
              </a:rPr>
              <a:t>общества и цифровой экономики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2734</Words>
  <Application>Microsoft Office PowerPoint</Application>
  <PresentationFormat>Экран (4:3)</PresentationFormat>
  <Paragraphs>302</Paragraphs>
  <Slides>37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Тема Office</vt:lpstr>
      <vt:lpstr>Документ</vt:lpstr>
      <vt:lpstr>Visio</vt:lpstr>
      <vt:lpstr>Концепция и методология  аналитического исследования систем, совершенствуемых в результате цифровой трансформации экономики и общества </vt:lpstr>
      <vt:lpstr>Несоответствие между необходимостью решать задачи совершенствования использования ИТ в бизнесе, как математические задачи и недостатками имеющихся концепций, методологий исследования операционных свойств ИТ   </vt:lpstr>
      <vt:lpstr>Оценивание операционных свойств. </vt:lpstr>
      <vt:lpstr>Априорные, прогнозные методы исследования операционных свойств:  вероятностная или нечеткая мера соответствия  характеристик эффектов  требованиям к ним,  в соответствии  с достигаемыми  целями  </vt:lpstr>
      <vt:lpstr>Оценивание операционных свойств совершенствуемых систем. </vt:lpstr>
      <vt:lpstr>Оценивание операционных свойств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428</cp:revision>
  <dcterms:created xsi:type="dcterms:W3CDTF">2018-04-16T09:07:20Z</dcterms:created>
  <dcterms:modified xsi:type="dcterms:W3CDTF">2018-11-21T10:37:42Z</dcterms:modified>
</cp:coreProperties>
</file>