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sldIdLst>
    <p:sldId id="280" r:id="rId2"/>
    <p:sldId id="341" r:id="rId3"/>
    <p:sldId id="303" r:id="rId4"/>
    <p:sldId id="317" r:id="rId5"/>
    <p:sldId id="309" r:id="rId6"/>
    <p:sldId id="339" r:id="rId7"/>
    <p:sldId id="326" r:id="rId8"/>
    <p:sldId id="284" r:id="rId9"/>
    <p:sldId id="324" r:id="rId10"/>
    <p:sldId id="340" r:id="rId11"/>
    <p:sldId id="315" r:id="rId12"/>
    <p:sldId id="320" r:id="rId13"/>
    <p:sldId id="345" r:id="rId14"/>
    <p:sldId id="336" r:id="rId15"/>
    <p:sldId id="337" r:id="rId16"/>
    <p:sldId id="338" r:id="rId17"/>
    <p:sldId id="291" r:id="rId18"/>
    <p:sldId id="318" r:id="rId19"/>
    <p:sldId id="344" r:id="rId20"/>
    <p:sldId id="295" r:id="rId21"/>
    <p:sldId id="289" r:id="rId22"/>
    <p:sldId id="342" r:id="rId23"/>
    <p:sldId id="290" r:id="rId24"/>
    <p:sldId id="294" r:id="rId25"/>
    <p:sldId id="310" r:id="rId26"/>
    <p:sldId id="297" r:id="rId27"/>
    <p:sldId id="323" r:id="rId28"/>
    <p:sldId id="321" r:id="rId29"/>
    <p:sldId id="299" r:id="rId30"/>
    <p:sldId id="298" r:id="rId31"/>
    <p:sldId id="286" r:id="rId32"/>
    <p:sldId id="287" r:id="rId33"/>
    <p:sldId id="288" r:id="rId34"/>
    <p:sldId id="327" r:id="rId35"/>
    <p:sldId id="328" r:id="rId36"/>
    <p:sldId id="296" r:id="rId37"/>
    <p:sldId id="330" r:id="rId38"/>
    <p:sldId id="331" r:id="rId39"/>
    <p:sldId id="332" r:id="rId40"/>
    <p:sldId id="301" r:id="rId41"/>
    <p:sldId id="27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63515" autoAdjust="0"/>
  </p:normalViewPr>
  <p:slideViewPr>
    <p:cSldViewPr>
      <p:cViewPr varScale="1">
        <p:scale>
          <a:sx n="70" d="100"/>
          <a:sy n="70" d="100"/>
        </p:scale>
        <p:origin x="1098" y="60"/>
      </p:cViewPr>
      <p:guideLst>
        <p:guide orient="horz" pos="2160"/>
        <p:guide pos="292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t>10.05.2018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7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6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1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64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6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31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11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3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99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5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8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50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407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65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94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4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2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8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8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6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6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8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00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AB62-4EEE-43F2-A223-FD26436F8458}" type="datetime1">
              <a:rPr lang="ru-RU" smtClean="0"/>
              <a:t>10.05.2018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распределённая система передачи ДАННЫХ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базе мобильных устройств для телемедицины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аспирант </a:t>
            </a:r>
            <a:r>
              <a:rPr lang="ru-RU" sz="2700" dirty="0"/>
              <a:t>–</a:t>
            </a:r>
            <a:r>
              <a:rPr lang="ru-RU" sz="2700" dirty="0" smtClean="0"/>
              <a:t> Абраамян С.А.</a:t>
            </a:r>
            <a:br>
              <a:rPr lang="ru-RU" sz="2700" dirty="0" smtClean="0"/>
            </a:br>
            <a:r>
              <a:rPr lang="ru-RU" sz="2700" dirty="0" smtClean="0">
                <a:latin typeface="+mn-lt"/>
              </a:rPr>
              <a:t>научный руководитель </a:t>
            </a:r>
            <a:r>
              <a:rPr lang="ru-RU" sz="2700" dirty="0" smtClean="0"/>
              <a:t>– Дегтярев А.Б.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b="1" dirty="0"/>
              <a:t>теоретической</a:t>
            </a:r>
            <a:r>
              <a:rPr lang="ru-RU" sz="2400" dirty="0"/>
              <a:t> части диссертации были использованы следующие методы: </a:t>
            </a:r>
            <a:endParaRPr lang="ru-RU" sz="2400" dirty="0" smtClean="0"/>
          </a:p>
          <a:p>
            <a:r>
              <a:rPr lang="ru-RU" sz="2000" dirty="0" smtClean="0"/>
              <a:t>анализ </a:t>
            </a:r>
            <a:r>
              <a:rPr lang="ru-RU" sz="2000" dirty="0"/>
              <a:t>и синтез архитектурных </a:t>
            </a:r>
            <a:r>
              <a:rPr lang="ru-RU" sz="2000" dirty="0" smtClean="0"/>
              <a:t>решений, </a:t>
            </a:r>
          </a:p>
          <a:p>
            <a:r>
              <a:rPr lang="ru-RU" sz="2000" dirty="0" smtClean="0"/>
              <a:t>технологии </a:t>
            </a:r>
            <a:r>
              <a:rPr lang="ru-RU" sz="2000" dirty="0"/>
              <a:t>проектирования информационных систем, программного обеспечения и взаимодействия, </a:t>
            </a:r>
            <a:endParaRPr lang="ru-RU" sz="2000" dirty="0" smtClean="0"/>
          </a:p>
          <a:p>
            <a:r>
              <a:rPr lang="ru-RU" sz="2000" dirty="0" smtClean="0"/>
              <a:t>методы </a:t>
            </a:r>
            <a:r>
              <a:rPr lang="ru-RU" sz="2000" dirty="0"/>
              <a:t>ООП и функционального программирования, </a:t>
            </a:r>
            <a:endParaRPr lang="ru-RU" sz="2000" dirty="0" smtClean="0"/>
          </a:p>
          <a:p>
            <a:r>
              <a:rPr lang="ru-RU" sz="2000" dirty="0" smtClean="0"/>
              <a:t>средства </a:t>
            </a:r>
            <a:r>
              <a:rPr lang="ru-RU" sz="2000" dirty="0"/>
              <a:t>и методы экспериментального тестирования ПО, </a:t>
            </a:r>
            <a:endParaRPr lang="ru-RU" sz="2000" dirty="0" smtClean="0"/>
          </a:p>
          <a:p>
            <a:r>
              <a:rPr lang="ru-RU" sz="2000" dirty="0" smtClean="0"/>
              <a:t>модели </a:t>
            </a:r>
            <a:r>
              <a:rPr lang="ru-RU" sz="2000" dirty="0"/>
              <a:t>алгоритмов, </a:t>
            </a:r>
            <a:endParaRPr lang="ru-RU" sz="2000" dirty="0" smtClean="0"/>
          </a:p>
          <a:p>
            <a:r>
              <a:rPr lang="ru-RU" sz="2000" dirty="0" smtClean="0"/>
              <a:t>методы </a:t>
            </a:r>
            <a:r>
              <a:rPr lang="ru-RU" sz="2000" dirty="0"/>
              <a:t>программирования мобильных </a:t>
            </a:r>
            <a:r>
              <a:rPr lang="ru-RU" sz="2000" dirty="0" smtClean="0"/>
              <a:t>решений.</a:t>
            </a:r>
            <a:endParaRPr lang="en-US" sz="2000" dirty="0" smtClean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практической</a:t>
            </a:r>
            <a:r>
              <a:rPr lang="ru-RU" sz="2400" dirty="0" smtClean="0"/>
              <a:t> части работы использовались:</a:t>
            </a:r>
          </a:p>
          <a:p>
            <a:r>
              <a:rPr lang="ru-RU" sz="2000" dirty="0" smtClean="0"/>
              <a:t>модели алгоритмов и </a:t>
            </a:r>
          </a:p>
          <a:p>
            <a:r>
              <a:rPr lang="ru-RU" sz="2000" dirty="0" smtClean="0"/>
              <a:t>технологии мобильных агентов.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Доступность</a:t>
            </a:r>
            <a:r>
              <a:rPr lang="ru-RU" sz="2400" dirty="0" smtClean="0"/>
              <a:t> </a:t>
            </a:r>
            <a:r>
              <a:rPr lang="ru-RU" sz="2400" dirty="0"/>
              <a:t>- удаленная связь вне зависимости от времени/места,</a:t>
            </a:r>
            <a:endParaRPr lang="en-US" sz="2400" dirty="0"/>
          </a:p>
          <a:p>
            <a:pPr lvl="0"/>
            <a:r>
              <a:rPr lang="ru-RU" sz="2400" b="1" dirty="0"/>
              <a:t>Производительность</a:t>
            </a:r>
            <a:r>
              <a:rPr lang="ru-RU" sz="2400" dirty="0"/>
              <a:t> - поддержка сетевых и накопительных функций без прерываний и задержек,</a:t>
            </a:r>
            <a:endParaRPr lang="en-US" sz="2400" dirty="0"/>
          </a:p>
          <a:p>
            <a:pPr lvl="0"/>
            <a:r>
              <a:rPr lang="ru-RU" sz="2400" b="1" dirty="0"/>
              <a:t>Надежность</a:t>
            </a:r>
            <a:r>
              <a:rPr lang="ru-RU" sz="2400" dirty="0"/>
              <a:t> - любые данные или действия согласованы и хранятся в безопасности,</a:t>
            </a:r>
            <a:endParaRPr lang="en-US" sz="2400" dirty="0"/>
          </a:p>
          <a:p>
            <a:pPr lvl="0"/>
            <a:r>
              <a:rPr lang="ru-RU" sz="2400" b="1" dirty="0"/>
              <a:t>Гибкость</a:t>
            </a:r>
            <a:r>
              <a:rPr lang="ru-RU" sz="2400" dirty="0"/>
              <a:t> - связь должна быть установлена независимо от устройства пользователя и типа ОС,</a:t>
            </a:r>
            <a:endParaRPr lang="en-US" sz="2400" dirty="0"/>
          </a:p>
          <a:p>
            <a:pPr lvl="0"/>
            <a:r>
              <a:rPr lang="ru-RU" sz="2400" b="1" dirty="0"/>
              <a:t>Достижимость</a:t>
            </a:r>
            <a:r>
              <a:rPr lang="ru-RU" sz="2400" dirty="0"/>
              <a:t> - к тем же данным можно получить доступ как от стороны детей, так и от родителей / врачей.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227176" y="1138535"/>
            <a:ext cx="26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Атрибуты </a:t>
            </a:r>
            <a:r>
              <a:rPr lang="ru-RU" sz="2400" b="1" dirty="0"/>
              <a:t>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9084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39739"/>
            <a:ext cx="8229600" cy="5189661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Организация удаленной передачи мгновенных </a:t>
            </a:r>
            <a:r>
              <a:rPr lang="ru-RU" sz="2000" b="1" dirty="0"/>
              <a:t>сообщений специального типа</a:t>
            </a:r>
            <a:r>
              <a:rPr lang="ru-RU" sz="2000" dirty="0"/>
              <a:t> с помощью мобильных устройств, </a:t>
            </a:r>
            <a:r>
              <a:rPr lang="ru-RU" sz="2000" b="1" dirty="0"/>
              <a:t>вне зависимости от местонахождения </a:t>
            </a:r>
            <a:r>
              <a:rPr lang="ru-RU" sz="2000" dirty="0"/>
              <a:t>пользователей. </a:t>
            </a:r>
            <a:endParaRPr lang="en-US" sz="2000" dirty="0"/>
          </a:p>
          <a:p>
            <a:pPr lvl="0"/>
            <a:r>
              <a:rPr lang="ru-RU" sz="2000" dirty="0"/>
              <a:t>Функция </a:t>
            </a:r>
            <a:r>
              <a:rPr lang="ru-RU" sz="2000" b="1" dirty="0"/>
              <a:t>умеренного мониторинга и контроля</a:t>
            </a:r>
            <a:r>
              <a:rPr lang="ru-RU" sz="2000" dirty="0"/>
              <a:t> над детьми как со стороны родителей, так и врачей.</a:t>
            </a:r>
            <a:endParaRPr lang="en-US" sz="2000" dirty="0"/>
          </a:p>
          <a:p>
            <a:pPr lvl="0"/>
            <a:r>
              <a:rPr lang="ru-RU" sz="2000" dirty="0"/>
              <a:t>Существования </a:t>
            </a:r>
            <a:r>
              <a:rPr lang="ru-RU" sz="2000" b="1" dirty="0"/>
              <a:t>мобильного серверного устройства </a:t>
            </a:r>
            <a:r>
              <a:rPr lang="ru-RU" sz="2000" dirty="0"/>
              <a:t>для обеспечения взаимосвязи участников группы виртуального консилиума </a:t>
            </a:r>
            <a:r>
              <a:rPr lang="ru-RU" sz="2000" b="1" dirty="0"/>
              <a:t>вне зависимости от типа устройств.</a:t>
            </a:r>
            <a:endParaRPr lang="en-US" sz="2000" b="1" dirty="0"/>
          </a:p>
          <a:p>
            <a:pPr lvl="0"/>
            <a:r>
              <a:rPr lang="ru-RU" sz="2000" dirty="0"/>
              <a:t>Предоставления </a:t>
            </a:r>
            <a:r>
              <a:rPr lang="ru-RU" sz="2000" b="1" dirty="0"/>
              <a:t>API</a:t>
            </a:r>
            <a:r>
              <a:rPr lang="ru-RU" sz="2000" dirty="0"/>
              <a:t> с серверного устройства для обеспечения легкой связи с клиентских устройств.</a:t>
            </a:r>
            <a:endParaRPr lang="en-US" sz="2000" dirty="0"/>
          </a:p>
          <a:p>
            <a:pPr lvl="0"/>
            <a:r>
              <a:rPr lang="ru-RU" sz="2000" dirty="0"/>
              <a:t>Обеспечение связи до </a:t>
            </a:r>
            <a:r>
              <a:rPr lang="ru-RU" sz="2000" b="1" dirty="0"/>
              <a:t>100 участников</a:t>
            </a:r>
            <a:r>
              <a:rPr lang="ru-RU" sz="2000" dirty="0"/>
              <a:t> </a:t>
            </a:r>
            <a:r>
              <a:rPr lang="ru-RU" sz="2000" b="1" dirty="0"/>
              <a:t>автономной</a:t>
            </a:r>
            <a:r>
              <a:rPr lang="ru-RU" sz="2000" dirty="0"/>
              <a:t> группы с </a:t>
            </a:r>
            <a:r>
              <a:rPr lang="ru-RU" sz="2000" b="1" dirty="0"/>
              <a:t>минимальными</a:t>
            </a:r>
            <a:r>
              <a:rPr lang="ru-RU" sz="2000" dirty="0"/>
              <a:t> затратами на сетевые устройства.</a:t>
            </a:r>
            <a:endParaRPr lang="en-US" sz="2000" dirty="0"/>
          </a:p>
          <a:p>
            <a:pPr lvl="0"/>
            <a:r>
              <a:rPr lang="ru-RU" sz="2000" dirty="0"/>
              <a:t>Возможность </a:t>
            </a:r>
            <a:r>
              <a:rPr lang="ru-RU" sz="2000" b="1" dirty="0"/>
              <a:t>отправки данных на стационарный сервер </a:t>
            </a:r>
            <a:r>
              <a:rPr lang="ru-RU" sz="2000" dirty="0"/>
              <a:t>для дальнейшего хранения при соединении к сети Интернет.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192210" y="1138535"/>
            <a:ext cx="4944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Исходные </a:t>
            </a:r>
            <a:r>
              <a:rPr lang="ru-RU" sz="2400" b="1" dirty="0"/>
              <a:t>требования </a:t>
            </a:r>
            <a:r>
              <a:rPr lang="ru-RU" sz="2400" b="1"/>
              <a:t>к </a:t>
            </a:r>
            <a:r>
              <a:rPr lang="ru-RU" sz="2400" b="1" smtClean="0"/>
              <a:t>концепции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32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Предложенная </a:t>
            </a:r>
            <a:r>
              <a:rPr lang="ru-RU" dirty="0"/>
              <a:t>архитектура распределенной системы для предметной </a:t>
            </a:r>
            <a:r>
              <a:rPr lang="ru-RU" dirty="0" smtClean="0"/>
              <a:t>области</a:t>
            </a:r>
            <a:endParaRPr lang="en-US" dirty="0" smtClean="0"/>
          </a:p>
          <a:p>
            <a:r>
              <a:rPr lang="ru-RU" dirty="0" smtClean="0"/>
              <a:t>Предполагаемый </a:t>
            </a:r>
            <a:r>
              <a:rPr lang="ru-RU" dirty="0"/>
              <a:t>эффективный метод </a:t>
            </a:r>
            <a:r>
              <a:rPr lang="ru-RU" dirty="0" smtClean="0"/>
              <a:t>взаимодействия</a:t>
            </a:r>
            <a:endParaRPr lang="en-US" dirty="0" smtClean="0"/>
          </a:p>
          <a:p>
            <a:r>
              <a:rPr lang="ru-RU" dirty="0" smtClean="0"/>
              <a:t>Описание </a:t>
            </a:r>
            <a:r>
              <a:rPr lang="ru-RU" dirty="0"/>
              <a:t>оптимального обеспечения хранения данных на мобильных устройствах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3866" y="1138535"/>
            <a:ext cx="3661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Выбор основных методов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25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Autofit/>
          </a:bodyPr>
          <a:lstStyle/>
          <a:p>
            <a:r>
              <a:rPr lang="ru-RU" sz="2400" dirty="0"/>
              <a:t>Концепция унифицированной </a:t>
            </a:r>
            <a:r>
              <a:rPr lang="ru-RU" sz="2400" dirty="0" smtClean="0"/>
              <a:t>мобильной </a:t>
            </a:r>
            <a:br>
              <a:rPr lang="ru-RU" sz="2400" dirty="0" smtClean="0"/>
            </a:br>
            <a:r>
              <a:rPr lang="ru-RU" sz="2400" dirty="0" smtClean="0"/>
              <a:t>системы </a:t>
            </a:r>
            <a:r>
              <a:rPr lang="ru-RU" sz="2400" dirty="0"/>
              <a:t>системы</a:t>
            </a:r>
            <a:r>
              <a:rPr lang="ru-RU" sz="2400" b="1" dirty="0"/>
              <a:t> </a:t>
            </a:r>
            <a:r>
              <a:rPr lang="ru-RU" sz="2400" dirty="0"/>
              <a:t>для телемедицины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5246"/>
            <a:ext cx="8229600" cy="5357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Предоставляет </a:t>
            </a:r>
            <a:r>
              <a:rPr lang="ru-RU" sz="2400" dirty="0"/>
              <a:t>возможность дистанционного общения для людей с расстройствами речи и письма, а также их умеренный контроль со стороны родителей и врачей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b="1" dirty="0"/>
              <a:t>1</a:t>
            </a:r>
            <a:r>
              <a:rPr lang="ru-RU" sz="2400" b="1" dirty="0" smtClean="0"/>
              <a:t>.   </a:t>
            </a:r>
            <a:r>
              <a:rPr lang="ru-RU" sz="2200" dirty="0" smtClean="0"/>
              <a:t>Использование </a:t>
            </a:r>
            <a:r>
              <a:rPr lang="ru-RU" sz="2200" b="1" dirty="0"/>
              <a:t>мобильного внедренного сервера</a:t>
            </a:r>
            <a:r>
              <a:rPr lang="ru-RU" sz="2200" dirty="0"/>
              <a:t> для организации связи между многоуровневым сервером и тонкими клиентами.</a:t>
            </a:r>
            <a:endParaRPr lang="en-US" sz="2200" dirty="0"/>
          </a:p>
          <a:p>
            <a:pPr marL="0" indent="0">
              <a:buNone/>
            </a:pPr>
            <a:r>
              <a:rPr lang="ru-RU" sz="2400" b="1" dirty="0"/>
              <a:t>2</a:t>
            </a:r>
            <a:r>
              <a:rPr lang="ru-RU" sz="2400" b="1" dirty="0" smtClean="0"/>
              <a:t>.</a:t>
            </a:r>
            <a:r>
              <a:rPr lang="ru-RU" sz="2400" dirty="0" smtClean="0"/>
              <a:t>   </a:t>
            </a:r>
            <a:r>
              <a:rPr lang="ru-RU" sz="2200" dirty="0" smtClean="0"/>
              <a:t>В </a:t>
            </a:r>
            <a:r>
              <a:rPr lang="ru-RU" sz="2200" dirty="0"/>
              <a:t>зависимости от выбора мобильного сервера, применить надлежащие оптимизации для достижения работы в реальном времени – </a:t>
            </a:r>
            <a:r>
              <a:rPr lang="ru-RU" sz="2200" b="1" dirty="0"/>
              <a:t>комбинирование</a:t>
            </a:r>
            <a:r>
              <a:rPr lang="ru-RU" sz="2200" dirty="0"/>
              <a:t> механизма длительного опроса с моделью издатель-подписчик, или применение протокола </a:t>
            </a:r>
            <a:r>
              <a:rPr lang="ru-RU" sz="2200" b="1" dirty="0"/>
              <a:t>WebSocket</a:t>
            </a:r>
            <a:r>
              <a:rPr lang="ru-RU" sz="2200" dirty="0"/>
              <a:t>. При выборе надо будет учесть возможность интегрирования функционала на мобильном внедренном сервере.</a:t>
            </a:r>
            <a:endParaRPr lang="en-US" sz="2200" dirty="0"/>
          </a:p>
          <a:p>
            <a:endParaRPr lang="en-US" sz="23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Autofit/>
          </a:bodyPr>
          <a:lstStyle/>
          <a:p>
            <a:r>
              <a:rPr lang="ru-RU" sz="2400" dirty="0"/>
              <a:t>Концепция унифицированной мобильной </a:t>
            </a:r>
            <a:br>
              <a:rPr lang="ru-RU" sz="2400" dirty="0"/>
            </a:br>
            <a:r>
              <a:rPr lang="ru-RU" sz="2400" dirty="0"/>
              <a:t>системы системы</a:t>
            </a:r>
            <a:r>
              <a:rPr lang="ru-RU" sz="2400" b="1" dirty="0"/>
              <a:t> </a:t>
            </a:r>
            <a:r>
              <a:rPr lang="ru-RU" sz="2400" dirty="0"/>
              <a:t>для телемедицины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5246"/>
            <a:ext cx="8229600" cy="5357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Предоставляет возможность дистанционного общения для людей с расстройствами речи и письма, а также их умеренный контроль со стороны родителей и врачей</a:t>
            </a:r>
            <a:r>
              <a:rPr lang="ru-RU" sz="2400" dirty="0" smtClean="0"/>
              <a:t>: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3.   </a:t>
            </a:r>
            <a:r>
              <a:rPr lang="ru-RU" sz="2000" dirty="0" smtClean="0"/>
              <a:t>Подразумевается работа системы </a:t>
            </a:r>
            <a:r>
              <a:rPr lang="ru-RU" sz="2000" dirty="0"/>
              <a:t>как в подключенном к сети Интернет, так и в </a:t>
            </a:r>
            <a:r>
              <a:rPr lang="ru-RU" sz="2000" b="1" dirty="0"/>
              <a:t>автономном режиме, без использования дополнительных средств</a:t>
            </a:r>
            <a:r>
              <a:rPr lang="ru-RU" sz="2000" dirty="0"/>
              <a:t>. При первом подходе получится трехуровневая клиент-серверная система с СП, и подключенный к нему БД Сервер для отправки/получения данных по возможности. Во втором режиме применить внутренние возможности устройства для достижения мобильности комплекса.</a:t>
            </a:r>
            <a:endParaRPr lang="en-US" sz="2000" dirty="0"/>
          </a:p>
          <a:p>
            <a:pPr marL="0" indent="0">
              <a:buNone/>
            </a:pPr>
            <a:r>
              <a:rPr lang="ru-RU" sz="2400" b="1" dirty="0" smtClean="0"/>
              <a:t>4.   </a:t>
            </a:r>
            <a:r>
              <a:rPr lang="ru-RU" sz="2000" dirty="0" smtClean="0"/>
              <a:t>Предоставление </a:t>
            </a:r>
            <a:r>
              <a:rPr lang="ru-RU" sz="2000" b="1" dirty="0"/>
              <a:t>унифицированного</a:t>
            </a:r>
            <a:r>
              <a:rPr lang="ru-RU" sz="2000" dirty="0"/>
              <a:t> </a:t>
            </a:r>
            <a:r>
              <a:rPr lang="ru-RU" sz="2000" b="1" dirty="0"/>
              <a:t>API</a:t>
            </a:r>
            <a:r>
              <a:rPr lang="ru-RU" sz="2000" dirty="0"/>
              <a:t> для организации взаимосвязи между распределенными устройствами и мобильным сервером. Использовать архитектурный стиль </a:t>
            </a:r>
            <a:r>
              <a:rPr lang="ru-RU" sz="2000" b="1" dirty="0"/>
              <a:t>RESTful</a:t>
            </a:r>
            <a:r>
              <a:rPr lang="ru-RU" sz="2000" dirty="0"/>
              <a:t> для предоставления доступа к данным и организации коммуникации.</a:t>
            </a:r>
            <a:endParaRPr lang="en-US" sz="2000" dirty="0"/>
          </a:p>
          <a:p>
            <a:endParaRPr lang="en-US" sz="23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Autofit/>
          </a:bodyPr>
          <a:lstStyle/>
          <a:p>
            <a:r>
              <a:rPr lang="ru-RU" sz="2400" dirty="0"/>
              <a:t>Концепция унифицированной мобильной </a:t>
            </a:r>
            <a:br>
              <a:rPr lang="ru-RU" sz="2400" dirty="0"/>
            </a:br>
            <a:r>
              <a:rPr lang="ru-RU" sz="2400" dirty="0"/>
              <a:t>системы системы</a:t>
            </a:r>
            <a:r>
              <a:rPr lang="ru-RU" sz="2400" b="1" dirty="0"/>
              <a:t> </a:t>
            </a:r>
            <a:r>
              <a:rPr lang="ru-RU" sz="2400" dirty="0"/>
              <a:t>для телемедицины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5246"/>
            <a:ext cx="8229600" cy="5357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Предоставляет возможность дистанционного общения для людей с расстройствами речи и письма, а также их умеренный контроль со стороны родителей и врачей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5.</a:t>
            </a:r>
            <a:r>
              <a:rPr lang="ru-RU" sz="2400" dirty="0" smtClean="0"/>
              <a:t>   </a:t>
            </a:r>
            <a:r>
              <a:rPr lang="ru-RU" sz="2200" dirty="0" smtClean="0"/>
              <a:t>Организовать </a:t>
            </a:r>
            <a:r>
              <a:rPr lang="ru-RU" sz="2200" dirty="0"/>
              <a:t>хранение информации поступающих с клиентских программ при помощи базы данных </a:t>
            </a:r>
            <a:r>
              <a:rPr lang="ru-RU" sz="2200" b="1" dirty="0"/>
              <a:t>SQLite</a:t>
            </a:r>
            <a:r>
              <a:rPr lang="ru-RU" sz="2200" dirty="0"/>
              <a:t> на серверном устройстве, а файловые данные во </a:t>
            </a:r>
            <a:r>
              <a:rPr lang="ru-RU" sz="2200" b="1" dirty="0"/>
              <a:t>внутреннем хранилище</a:t>
            </a:r>
            <a:r>
              <a:rPr lang="ru-RU" sz="2200" dirty="0"/>
              <a:t>.</a:t>
            </a:r>
            <a:endParaRPr lang="en-US" sz="2200" dirty="0"/>
          </a:p>
          <a:p>
            <a:pPr marL="0" indent="0">
              <a:buNone/>
            </a:pPr>
            <a:r>
              <a:rPr lang="ru-RU" sz="2400" b="1" dirty="0"/>
              <a:t>6</a:t>
            </a:r>
            <a:r>
              <a:rPr lang="ru-RU" sz="2400" b="1" dirty="0" smtClean="0"/>
              <a:t>.</a:t>
            </a:r>
            <a:r>
              <a:rPr lang="ru-RU" sz="2400" dirty="0" smtClean="0"/>
              <a:t>   </a:t>
            </a:r>
            <a:r>
              <a:rPr lang="ru-RU" sz="2200" dirty="0" smtClean="0"/>
              <a:t>Применение </a:t>
            </a:r>
            <a:r>
              <a:rPr lang="ru-RU" sz="2200" dirty="0"/>
              <a:t>пиктографического стандарта </a:t>
            </a:r>
            <a:r>
              <a:rPr lang="ru-RU" sz="2200" b="1" dirty="0"/>
              <a:t>PECS</a:t>
            </a:r>
            <a:r>
              <a:rPr lang="ru-RU" sz="2200" dirty="0"/>
              <a:t> для организации </a:t>
            </a:r>
            <a:r>
              <a:rPr lang="ru-RU" sz="2200" b="1" dirty="0"/>
              <a:t>человеко-машинного интерфейса</a:t>
            </a:r>
            <a:r>
              <a:rPr lang="ru-RU" sz="2200" dirty="0"/>
              <a:t> приложения, также режим работы системы как с использованием социальных сетей, так и специализированного сервера сообщений.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1" y="1181253"/>
            <a:ext cx="14516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0" descr="../glava%203/conce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00" y="1856442"/>
            <a:ext cx="5184576" cy="45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83768" y="1138535"/>
            <a:ext cx="4714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Концептуальная Схема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59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0622"/>
            <a:ext cx="6624736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2123728" y="2456701"/>
            <a:ext cx="5400600" cy="3348563"/>
            <a:chOff x="683568" y="1411136"/>
            <a:chExt cx="8039416" cy="4984722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443530"/>
              <a:ext cx="8039416" cy="2952328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3041797" y="1411136"/>
              <a:ext cx="2986826" cy="1607883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smtClean="0"/>
                <a:t>Отправка </a:t>
              </a:r>
              <a:r>
                <a:rPr lang="ru-RU" sz="1100" dirty="0" smtClean="0"/>
                <a:t>и получение данных  </a:t>
              </a:r>
              <a:br>
                <a:rPr lang="ru-RU" sz="1100" dirty="0" smtClean="0"/>
              </a:br>
              <a:r>
                <a:rPr lang="ru-RU" sz="1100" dirty="0" smtClean="0"/>
                <a:t>по требованию </a:t>
              </a:r>
              <a:br>
                <a:rPr lang="ru-RU" sz="1100" dirty="0" smtClean="0"/>
              </a:br>
              <a:r>
                <a:rPr lang="ru-RU" sz="1100" dirty="0" smtClean="0"/>
                <a:t>в облако</a:t>
              </a:r>
              <a:endParaRPr lang="en-US" sz="11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499992" y="3019019"/>
              <a:ext cx="0" cy="578266"/>
            </a:xfrm>
            <a:prstGeom prst="straightConnector1">
              <a:avLst/>
            </a:prstGeom>
            <a:ln>
              <a:prstDash val="sysDash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683568" y="138920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Мобильный тонкий клиент для сервера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Централизованный мобильный </a:t>
            </a:r>
            <a:r>
              <a:rPr lang="ru-RU" dirty="0" smtClean="0"/>
              <a:t>сервер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ea typeface="Calibri" charset="0"/>
              </a:rPr>
              <a:t>Веб </a:t>
            </a:r>
            <a:r>
              <a:rPr lang="ru-RU" dirty="0">
                <a:ea typeface="Calibri" charset="0"/>
              </a:rPr>
              <a:t>интерфейс для визуализации данных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1264" y="605328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</a:t>
            </a:r>
            <a:r>
              <a:rPr lang="ru-RU"/>
              <a:t>клиент-сервер </a:t>
            </a:r>
            <a:r>
              <a:rPr lang="ru-RU" smtClean="0"/>
              <a:t>приложения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0622"/>
            <a:ext cx="6624736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19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2879216" y="1310393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Выбор </a:t>
            </a:r>
            <a:r>
              <a:rPr lang="ru-RU" b="1" smtClean="0"/>
              <a:t>внедренного мобильного сервера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80856"/>
              </p:ext>
            </p:extLst>
          </p:nvPr>
        </p:nvGraphicFramePr>
        <p:xfrm>
          <a:off x="206151" y="2348880"/>
          <a:ext cx="8758337" cy="21731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3036"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Серверное ПО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Моб ОС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Внедряемость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Обновления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WebSocket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HTTPS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NanoHTTPd</a:t>
                      </a:r>
                      <a:endParaRPr lang="en-US" sz="18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Unix/Linux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Легкая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Систематические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Cocoa</a:t>
                      </a:r>
                      <a:endParaRPr lang="en-US" sz="18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iOS/macOS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Легкая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Систематические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90"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Jetty</a:t>
                      </a:r>
                      <a:endParaRPr lang="en-US" sz="18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Кросс-платформенная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Сложно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Систематические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thttpd</a:t>
                      </a:r>
                      <a:endParaRPr lang="en-US" sz="18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Posix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Легкая</a:t>
                      </a:r>
                      <a:endParaRPr lang="en-US" sz="16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4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темы исследования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Применение ИКТ в здравоохранении</a:t>
            </a:r>
          </a:p>
          <a:p>
            <a:pPr marL="0" indent="0" algn="ctr">
              <a:buNone/>
            </a:pPr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56128" y="2492896"/>
            <a:ext cx="4243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E-Health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Телемедицина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M-Health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34960" y="5313982"/>
            <a:ext cx="8474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Федеральный закон от 29.07.2017 № 242-ФЗ "О внесении изменений в отдельные законодательные акты Российской Федерации по вопросам применения информационных технологий в сфере охраны здоровья".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779912" y="2492896"/>
            <a:ext cx="51462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/>
              <a:t>Образование и осведомленность</a:t>
            </a: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Удаленная консультация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Поддержка </a:t>
            </a:r>
            <a:r>
              <a:rPr lang="ru-RU" sz="2400" dirty="0"/>
              <a:t>лечения</a:t>
            </a:r>
            <a:r>
              <a:rPr lang="en-US" sz="2400" dirty="0"/>
              <a:t> </a:t>
            </a:r>
            <a:r>
              <a:rPr lang="ru-RU" sz="2400" dirty="0" smtClean="0"/>
              <a:t>и диагностика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Мониторинг состояния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Электронное сотрудничество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EHR</a:t>
            </a: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Использован гибридный модель создания клиентского приложения</a:t>
            </a:r>
          </a:p>
          <a:p>
            <a:r>
              <a:rPr lang="ru-RU" sz="2400" dirty="0" smtClean="0"/>
              <a:t>Возможность передачи и </a:t>
            </a:r>
            <a:br>
              <a:rPr lang="ru-RU" sz="2400" dirty="0" smtClean="0"/>
            </a:br>
            <a:r>
              <a:rPr lang="ru-RU" sz="2400" dirty="0" smtClean="0"/>
              <a:t>хранения как текстовых, так и файловых данных</a:t>
            </a:r>
          </a:p>
          <a:p>
            <a:r>
              <a:rPr lang="ru-RU" sz="2400" dirty="0" smtClean="0"/>
              <a:t>Используется база данных </a:t>
            </a:r>
            <a:r>
              <a:rPr lang="en-US" sz="2400" dirty="0" smtClean="0"/>
              <a:t>SQLite </a:t>
            </a:r>
            <a:r>
              <a:rPr lang="ru-RU" sz="2400" dirty="0" smtClean="0"/>
              <a:t>для хранения передаваемых данных</a:t>
            </a:r>
          </a:p>
          <a:p>
            <a:r>
              <a:rPr lang="ru-RU" sz="2400" dirty="0" smtClean="0"/>
              <a:t>Создан </a:t>
            </a:r>
            <a:r>
              <a:rPr lang="en-US" sz="2400" dirty="0" smtClean="0"/>
              <a:t>Bridge plugin </a:t>
            </a:r>
            <a:r>
              <a:rPr lang="ru-RU" sz="2400" dirty="0" smtClean="0"/>
              <a:t>для асинхронной передачи информации между </a:t>
            </a:r>
            <a:r>
              <a:rPr lang="ru-RU" sz="2400" dirty="0"/>
              <a:t>родной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/>
              <a:t>JS </a:t>
            </a:r>
            <a:r>
              <a:rPr lang="ru-RU" sz="2400" dirty="0" smtClean="0"/>
              <a:t>сторонами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2780" y="1082960"/>
            <a:ext cx="639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Серверное приложение для брейнсторминга</a:t>
            </a:r>
          </a:p>
        </p:txBody>
      </p:sp>
    </p:spTree>
    <p:extLst>
      <p:ext uri="{BB962C8B-B14F-4D97-AF65-F5344CB8AC3E}">
        <p14:creationId xmlns:p14="http://schemas.microsoft.com/office/powerpoint/2010/main" val="3658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203894"/>
            <a:ext cx="739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Автономное клент-серверное приложение брейнсторминга для врачей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2636383" cy="31683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9" y="2811792"/>
            <a:ext cx="2003425" cy="2900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5988" y="19637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Новый </a:t>
            </a:r>
            <a:r>
              <a:rPr lang="ru-RU" dirty="0"/>
              <a:t>подход</a:t>
            </a:r>
            <a:r>
              <a:rPr lang="en-US" dirty="0"/>
              <a:t> </a:t>
            </a:r>
            <a:r>
              <a:rPr lang="ru-RU" dirty="0"/>
              <a:t>передачи данных без использования </a:t>
            </a:r>
            <a:r>
              <a:rPr lang="ru-RU" dirty="0" smtClean="0"/>
              <a:t>дополнительных </a:t>
            </a:r>
            <a:r>
              <a:rPr lang="ru-RU" dirty="0"/>
              <a:t>устройств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022586"/>
            <a:ext cx="510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Некоторые методы предоставляемого </a:t>
            </a:r>
            <a:r>
              <a:rPr lang="en-US" dirty="0" smtClean="0"/>
              <a:t>RESTFul </a:t>
            </a:r>
            <a:r>
              <a:rPr lang="ru-RU" dirty="0" smtClean="0"/>
              <a:t>API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70178"/>
              </p:ext>
            </p:extLst>
          </p:nvPr>
        </p:nvGraphicFramePr>
        <p:xfrm>
          <a:off x="1151203" y="1391918"/>
          <a:ext cx="7127700" cy="51933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Условное </a:t>
                      </a:r>
                      <a:br>
                        <a:rPr lang="ru-RU" sz="1400" noProof="0" dirty="0" smtClean="0">
                          <a:effectLst/>
                        </a:rPr>
                      </a:br>
                      <a:r>
                        <a:rPr lang="ru-RU" sz="1400" noProof="0" dirty="0" smtClean="0">
                          <a:effectLst/>
                        </a:rPr>
                        <a:t>обозначение </a:t>
                      </a:r>
                      <a:br>
                        <a:rPr lang="ru-RU" sz="1400" noProof="0" dirty="0" smtClean="0">
                          <a:effectLst/>
                        </a:rPr>
                      </a:br>
                      <a:r>
                        <a:rPr lang="ru-RU" sz="1400" noProof="0" dirty="0" smtClean="0">
                          <a:effectLst/>
                        </a:rPr>
                        <a:t>и метод запроса</a:t>
                      </a:r>
                      <a:endParaRPr lang="ru-RU" sz="14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URI запроса</a:t>
                      </a:r>
                      <a:endParaRPr lang="ru-RU" sz="14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Параметры</a:t>
                      </a:r>
                      <a:endParaRPr lang="ru-RU" sz="14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Направление </a:t>
                      </a:r>
                    </a:p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запроса</a:t>
                      </a:r>
                      <a:endParaRPr lang="ru-RU" sz="14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Возвращаемое </a:t>
                      </a:r>
                    </a:p>
                    <a:p>
                      <a:pPr indent="-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effectLst/>
                        </a:rPr>
                        <a:t>значение</a:t>
                      </a:r>
                      <a:endParaRPr lang="ru-RU" sz="14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694">
                <a:tc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add-card</a:t>
                      </a: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POST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/cards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userID,</a:t>
                      </a:r>
                      <a:br>
                        <a:rPr lang="ru-RU" sz="1000" noProof="0" dirty="0" smtClean="0"/>
                      </a:br>
                      <a:r>
                        <a:rPr lang="ru-RU" sz="1000" noProof="0" dirty="0" smtClean="0"/>
                        <a:t>cardData,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  <a:br>
                        <a:rPr lang="ru-RU" sz="1000" noProof="0" dirty="0" smtClean="0"/>
                      </a:br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клиент - &gt; сервер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noProof="0" dirty="0" smtClean="0">
                          <a:effectLst/>
                        </a:rPr>
                        <a:t>HTTP status,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noProof="0" dirty="0" smtClean="0">
                          <a:effectLst/>
                        </a:rPr>
                        <a:t>cardID</a:t>
                      </a:r>
                      <a:endParaRPr lang="ru-RU" sz="9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66">
                <a:tc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remove-card</a:t>
                      </a: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DELETE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/cards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cardID,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</a:p>
                    <a:p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клиент -&gt; сервер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noProof="0" dirty="0" smtClean="0">
                          <a:effectLst/>
                        </a:rPr>
                        <a:t>HTTP status</a:t>
                      </a:r>
                      <a:endParaRPr lang="ru-RU" sz="9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94">
                <a:tc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edit-card</a:t>
                      </a: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PUT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/cards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cardID,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</a:p>
                    <a:p>
                      <a:r>
                        <a:rPr lang="ru-RU" sz="1000" noProof="0" dirty="0" smtClean="0"/>
                        <a:t>cardData,</a:t>
                      </a:r>
                    </a:p>
                    <a:p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клиент -&gt; сервер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noProof="0" dirty="0" smtClean="0">
                          <a:effectLst/>
                        </a:rPr>
                        <a:t>HTTP status</a:t>
                      </a:r>
                      <a:endParaRPr lang="ru-RU" sz="9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822">
                <a:tc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rate-</a:t>
                      </a:r>
                      <a:r>
                        <a:rPr lang="ru-RU" sz="1200" noProof="0" dirty="0" err="1" smtClean="0">
                          <a:effectLst/>
                        </a:rPr>
                        <a:t>card</a:t>
                      </a:r>
                      <a:endParaRPr lang="ru-RU" sz="1200" noProof="0" dirty="0" smtClean="0">
                        <a:effectLst/>
                      </a:endParaRP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POST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/rate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userID,</a:t>
                      </a:r>
                    </a:p>
                    <a:p>
                      <a:r>
                        <a:rPr lang="ru-RU" sz="1000" noProof="0" dirty="0" smtClean="0"/>
                        <a:t>cardID,</a:t>
                      </a:r>
                    </a:p>
                    <a:p>
                      <a:r>
                        <a:rPr lang="ru-RU" sz="1000" noProof="0" dirty="0" smtClean="0"/>
                        <a:t>rateData,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</a:p>
                    <a:p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клиент -&gt; сервер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noProof="0" dirty="0" smtClean="0">
                          <a:effectLst/>
                        </a:rPr>
                        <a:t>HTTP status</a:t>
                      </a:r>
                      <a:endParaRPr lang="ru-RU" sz="9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143">
                <a:tc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change-mode</a:t>
                      </a: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GET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/mode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userID,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</a:p>
                    <a:p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r>
                        <a:rPr lang="ru-RU" sz="1000" noProof="0" dirty="0" smtClean="0"/>
                        <a:t>сервер -&gt; клиенты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HTTP status “brainstorm”</a:t>
                      </a:r>
                      <a:endParaRPr lang="ru-RU" sz="8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HTTP status “organize”</a:t>
                      </a:r>
                      <a:endParaRPr lang="ru-RU" sz="8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HTTP status “rate”,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allCardsData</a:t>
                      </a:r>
                      <a:endParaRPr lang="ru-RU" sz="8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88">
                <a:tc rowSpan="2">
                  <a:txBody>
                    <a:bodyPr/>
                    <a:lstStyle/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state</a:t>
                      </a:r>
                    </a:p>
                    <a:p>
                      <a:pPr indent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GET</a:t>
                      </a:r>
                      <a:endParaRPr lang="ru-RU" sz="1200" noProof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tc rowSpan="2">
                  <a:txBody>
                    <a:bodyPr/>
                    <a:lstStyle/>
                    <a:p>
                      <a:r>
                        <a:rPr lang="ru-RU" sz="1000" noProof="0" dirty="0" smtClean="0"/>
                        <a:t>/state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 rowSpan="2">
                  <a:txBody>
                    <a:bodyPr/>
                    <a:lstStyle/>
                    <a:p>
                      <a:r>
                        <a:rPr lang="ru-RU" sz="1000" noProof="0" dirty="0" smtClean="0"/>
                        <a:t>userID,</a:t>
                      </a:r>
                    </a:p>
                    <a:p>
                      <a:r>
                        <a:rPr lang="ru-RU" sz="1000" noProof="0" dirty="0" smtClean="0"/>
                        <a:t>boardID,</a:t>
                      </a:r>
                    </a:p>
                    <a:p>
                      <a:r>
                        <a:rPr lang="ru-RU" sz="1000" noProof="0" dirty="0" smtClean="0"/>
                        <a:t>timestamp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 rowSpan="2">
                  <a:txBody>
                    <a:bodyPr/>
                    <a:lstStyle/>
                    <a:p>
                      <a:r>
                        <a:rPr lang="ru-RU" sz="1000" noProof="0" dirty="0" smtClean="0"/>
                        <a:t>сервер -&gt; клиенты</a:t>
                      </a:r>
                      <a:endParaRPr lang="ru-RU" sz="1000" noProof="0" dirty="0">
                        <a:latin typeface="+mn-lt"/>
                      </a:endParaRPr>
                    </a:p>
                  </a:txBody>
                  <a:tcPr marL="39592" marR="39592" marT="39592" marB="39592" anchor="ctr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HTTP status “autonomy”,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SSID, 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IP,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boardID</a:t>
                      </a:r>
                      <a:endParaRPr lang="ru-RU" sz="8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HTTP status “Internet”,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SSID, 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IP,</a:t>
                      </a:r>
                    </a:p>
                    <a:p>
                      <a:pPr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Proof="0" dirty="0" smtClean="0">
                          <a:effectLst/>
                        </a:rPr>
                        <a:t>boardID</a:t>
                      </a:r>
                      <a:endParaRPr lang="ru-RU" sz="800" noProof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939" marR="5939" marT="5939" marB="593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7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s://lh5.googleusercontent.com/X2Kj1YRyEiKWJEM0Jw6p-z9knZGZU7PhmNLAO_spp3FVcDgjHuEvmHhvmWXZLBg3FJ7c0E2dI3LVyskX8dkTGsMk_6JMaDhMrVJhR3A1YM8oO8AS5zvd5ADqdP80RzN9nX0ImM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59" y="3814602"/>
            <a:ext cx="3573155" cy="24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960562" cy="19442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RESTful API</a:t>
            </a:r>
          </a:p>
          <a:p>
            <a:r>
              <a:rPr lang="ru-RU" sz="2000" dirty="0" smtClean="0"/>
              <a:t>Длительный опрос и модель издатель/подписчик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Хранение нитей</a:t>
            </a:r>
          </a:p>
          <a:p>
            <a:r>
              <a:rPr lang="ru-RU" sz="2000" dirty="0" smtClean="0"/>
              <a:t>Удаление просроченных нитей</a:t>
            </a:r>
          </a:p>
          <a:p>
            <a:r>
              <a:rPr lang="ru-RU" sz="2000" dirty="0" smtClean="0"/>
              <a:t>Связка между родной </a:t>
            </a:r>
            <a:r>
              <a:rPr lang="en-US" sz="2000" dirty="0" smtClean="0"/>
              <a:t>(native)</a:t>
            </a:r>
            <a:r>
              <a:rPr lang="ru-RU" sz="2000" dirty="0" smtClean="0"/>
              <a:t> и </a:t>
            </a:r>
            <a:r>
              <a:rPr lang="en-US" sz="2000" dirty="0" smtClean="0"/>
              <a:t>JS </a:t>
            </a:r>
            <a:r>
              <a:rPr lang="ru-RU" sz="2000" dirty="0" smtClean="0"/>
              <a:t>сторонами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23</a:t>
            </a:fld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89988" y="2808644"/>
            <a:ext cx="2230484" cy="3212644"/>
            <a:chOff x="3457290" y="1228664"/>
            <a:chExt cx="2877492" cy="4144552"/>
          </a:xfrm>
        </p:grpSpPr>
        <p:sp>
          <p:nvSpPr>
            <p:cNvPr id="11" name="Rectangle 10"/>
            <p:cNvSpPr/>
            <p:nvPr/>
          </p:nvSpPr>
          <p:spPr>
            <a:xfrm>
              <a:off x="3779912" y="2941300"/>
              <a:ext cx="2304256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Bridge Plugin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57290" y="1228664"/>
              <a:ext cx="2877492" cy="832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Родная сторона </a:t>
              </a:r>
              <a:br>
                <a:rPr lang="ru-RU" dirty="0" smtClean="0"/>
              </a:br>
              <a:r>
                <a:rPr lang="ru-RU" dirty="0" smtClean="0"/>
                <a:t>на </a:t>
              </a:r>
              <a:r>
                <a:rPr lang="en-US" dirty="0" smtClean="0"/>
                <a:t>JAVA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57290" y="4567836"/>
              <a:ext cx="2877492" cy="8053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Интерфейс и бек-энд</a:t>
              </a:r>
              <a:br>
                <a:rPr lang="ru-RU" sz="1600" dirty="0" smtClean="0"/>
              </a:br>
              <a:r>
                <a:rPr lang="ru-RU" sz="1600" dirty="0" smtClean="0"/>
                <a:t>на </a:t>
              </a:r>
              <a:r>
                <a:rPr lang="en-US" sz="1600" dirty="0" smtClean="0"/>
                <a:t>JavaScript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83968" y="2162912"/>
              <a:ext cx="2828" cy="6763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508104" y="2141537"/>
              <a:ext cx="0" cy="6763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83968" y="3766634"/>
              <a:ext cx="2828" cy="6763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508104" y="3745259"/>
              <a:ext cx="0" cy="6763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346608" y="10780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Применение и оптимизация мобильного внедренного сервера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1979" y="2357725"/>
            <a:ext cx="14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Bridge plugin</a:t>
            </a:r>
          </a:p>
        </p:txBody>
      </p:sp>
    </p:spTree>
    <p:extLst>
      <p:ext uri="{BB962C8B-B14F-4D97-AF65-F5344CB8AC3E}">
        <p14:creationId xmlns:p14="http://schemas.microsoft.com/office/powerpoint/2010/main" val="34253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 гибридный модель создания клиентского приложения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Тонкий клиент</a:t>
            </a:r>
            <a:endParaRPr lang="en-US" dirty="0" smtClean="0"/>
          </a:p>
          <a:p>
            <a:r>
              <a:rPr lang="ru-RU" dirty="0" smtClean="0"/>
              <a:t>Передача текстовых и файловых данных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Screenshot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Shape 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2595046"/>
            <a:ext cx="4104456" cy="1858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1840" y="1138535"/>
            <a:ext cx="3490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Разработка приложений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31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25</a:t>
            </a:fld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4234"/>
            <a:ext cx="7776864" cy="508448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3848" y="1139891"/>
            <a:ext cx="359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Результаты тестирований</a:t>
            </a:r>
          </a:p>
        </p:txBody>
      </p:sp>
    </p:spTree>
    <p:extLst>
      <p:ext uri="{BB962C8B-B14F-4D97-AF65-F5344CB8AC3E}">
        <p14:creationId xmlns:p14="http://schemas.microsoft.com/office/powerpoint/2010/main" val="33147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303384"/>
            <a:ext cx="2055032" cy="351680"/>
          </a:xfrm>
        </p:spPr>
        <p:txBody>
          <a:bodyPr/>
          <a:lstStyle/>
          <a:p>
            <a:fld id="{B6743867-4E32-4E2D-8739-58246E7E28D2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574940"/>
            <a:ext cx="5328592" cy="235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75" y="3945924"/>
            <a:ext cx="5271084" cy="2667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23430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WiFi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3" y="5057580"/>
            <a:ext cx="84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Ad-Hoc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Программное решение для врачей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3848" y="1139891"/>
            <a:ext cx="359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Результаты тестирований</a:t>
            </a:r>
          </a:p>
        </p:txBody>
      </p:sp>
    </p:spTree>
    <p:extLst>
      <p:ext uri="{BB962C8B-B14F-4D97-AF65-F5344CB8AC3E}">
        <p14:creationId xmlns:p14="http://schemas.microsoft.com/office/powerpoint/2010/main" val="9888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27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3635896" y="3636086"/>
            <a:ext cx="4999182" cy="2579728"/>
            <a:chOff x="517840" y="1751088"/>
            <a:chExt cx="7577388" cy="3910160"/>
          </a:xfrm>
        </p:grpSpPr>
        <p:grpSp>
          <p:nvGrpSpPr>
            <p:cNvPr id="15" name="Group 14"/>
            <p:cNvGrpSpPr/>
            <p:nvPr/>
          </p:nvGrpSpPr>
          <p:grpSpPr>
            <a:xfrm>
              <a:off x="517840" y="1751088"/>
              <a:ext cx="2083068" cy="3910160"/>
              <a:chOff x="517840" y="1751088"/>
              <a:chExt cx="2083068" cy="391016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17840" y="1751088"/>
                <a:ext cx="2083068" cy="39101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endParaRPr lang="en-US" sz="1600" dirty="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695278" y="1938172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Messenger 1</a:t>
                </a:r>
                <a:endParaRPr lang="en-US" sz="1600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01518" y="2845336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Messenger 2</a:t>
                </a:r>
                <a:endParaRPr lang="en-US" sz="16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95278" y="4724005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Messenger N</a:t>
                </a:r>
                <a:endParaRPr lang="en-US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12160" y="1751088"/>
              <a:ext cx="2083068" cy="3910160"/>
              <a:chOff x="517840" y="1751088"/>
              <a:chExt cx="2083068" cy="3910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17840" y="1751088"/>
                <a:ext cx="2083068" cy="39101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r>
                  <a:rPr lang="en-US" sz="1600" dirty="0" smtClean="0"/>
                  <a:t>.</a:t>
                </a:r>
              </a:p>
              <a:p>
                <a:pPr algn="ctr"/>
                <a:endParaRPr lang="en-US" sz="16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5278" y="1938172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/>
                  <a:t>Messenger 1</a:t>
                </a:r>
                <a:endParaRPr lang="en-US" sz="16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01518" y="2845336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Messenger 2</a:t>
                </a:r>
                <a:endParaRPr lang="en-US" sz="16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95278" y="4724005"/>
                <a:ext cx="1728192" cy="7200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Messenger N</a:t>
                </a:r>
                <a:endParaRPr lang="en-US" sz="16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600908" y="3947928"/>
              <a:ext cx="3411252" cy="792088"/>
              <a:chOff x="2600908" y="3947928"/>
              <a:chExt cx="3411252" cy="792088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600908" y="4365104"/>
                <a:ext cx="3411252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3397298" y="3947928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Social API</a:t>
                </a:r>
                <a:endParaRPr lang="en-US" sz="16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600908" y="2456680"/>
              <a:ext cx="3411252" cy="792088"/>
              <a:chOff x="2600908" y="2456680"/>
              <a:chExt cx="3411252" cy="79208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2600908" y="2846888"/>
                <a:ext cx="3411252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3397298" y="2456680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Message </a:t>
                </a:r>
                <a:br>
                  <a:rPr lang="en-US" sz="1600" dirty="0" smtClean="0"/>
                </a:br>
                <a:r>
                  <a:rPr lang="en-US" sz="1600" dirty="0" smtClean="0"/>
                  <a:t>Server API</a:t>
                </a:r>
                <a:endParaRPr lang="en-US" sz="1600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765772" y="4640969"/>
            <a:ext cx="2789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Концептуальная </a:t>
            </a:r>
            <a:r>
              <a:rPr lang="ru-RU" sz="2000" b="1" smtClean="0"/>
              <a:t>схема </a:t>
            </a:r>
            <a:br>
              <a:rPr lang="ru-RU" sz="2000" b="1" smtClean="0"/>
            </a:br>
            <a:r>
              <a:rPr lang="ru-RU" sz="2000" b="1" smtClean="0"/>
              <a:t>системы</a:t>
            </a:r>
            <a:endParaRPr lang="ru-RU" sz="2000" b="1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СЕЗАМ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6588" y="1513337"/>
            <a:ext cx="5237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/>
              <a:t>Бесплатное мобильное приложение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Ориентирован на русскоязычной аудитории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Обмен сообщениями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Родительский 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Словарь</a:t>
            </a:r>
            <a:r>
              <a:rPr lang="en-US" dirty="0"/>
              <a:t> </a:t>
            </a:r>
            <a:r>
              <a:rPr lang="ru-RU" dirty="0"/>
              <a:t>с 500 пиктограммами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Возможность использования как </a:t>
            </a:r>
            <a:r>
              <a:rPr lang="en-US" dirty="0"/>
              <a:t>VK</a:t>
            </a:r>
            <a:r>
              <a:rPr lang="ru-RU" dirty="0"/>
              <a:t> </a:t>
            </a:r>
            <a:r>
              <a:rPr lang="en-US" dirty="0"/>
              <a:t>API</a:t>
            </a:r>
            <a:r>
              <a:rPr lang="ru-RU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так и собственного </a:t>
            </a:r>
            <a:r>
              <a:rPr lang="ru-RU" dirty="0" smtClean="0"/>
              <a:t>сервера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Мессенджер по умолчанию отправляет геокординаты устройства каждые 10 сек.</a:t>
            </a:r>
          </a:p>
          <a:p>
            <a:r>
              <a:rPr lang="ru-RU" dirty="0" smtClean="0"/>
              <a:t>Родители имеют специальный доступ к этим данным, и в случае потери связи будут уведомлены</a:t>
            </a:r>
          </a:p>
          <a:p>
            <a:r>
              <a:rPr lang="ru-RU" dirty="0" smtClean="0"/>
              <a:t>Кнопка </a:t>
            </a:r>
            <a:r>
              <a:rPr lang="en-US" dirty="0" smtClean="0"/>
              <a:t>SOS</a:t>
            </a:r>
            <a:r>
              <a:rPr lang="ru-RU" dirty="0" smtClean="0"/>
              <a:t> экстренного оповещения</a:t>
            </a:r>
            <a:r>
              <a:rPr lang="en-US" dirty="0" smtClean="0"/>
              <a:t> </a:t>
            </a:r>
            <a:r>
              <a:rPr lang="ru-RU" dirty="0" smtClean="0"/>
              <a:t>на коммуникаторе позволяет пользователю отправить сигнал тревоги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195736" y="1076980"/>
            <a:ext cx="5808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/>
              <a:t>Родительский контроль геолокации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СЕЗАМ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29</a:t>
            </a:fld>
            <a:endParaRPr lang="ru-RU" dirty="0"/>
          </a:p>
        </p:txBody>
      </p:sp>
      <p:pic>
        <p:nvPicPr>
          <p:cNvPr id="6" name="Content Placeholder 5" descr="C:\Users\Suren\Desktop\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2" y="1600200"/>
            <a:ext cx="719865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13004" y="1119719"/>
            <a:ext cx="174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/>
              <a:t>Скриншоты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СЕЗАМ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темы </a:t>
            </a:r>
            <a:r>
              <a:rPr lang="ru-RU" dirty="0" smtClean="0"/>
              <a:t>исследования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90" y="1628801"/>
            <a:ext cx="8686800" cy="47525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Распространенные болезни, которые приводят к нарушению речи и/или письма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fontAlgn="base"/>
            <a:r>
              <a:rPr lang="ru-RU" b="1" dirty="0" smtClean="0"/>
              <a:t>Аутизм</a:t>
            </a:r>
            <a:r>
              <a:rPr lang="ru-RU" b="1" dirty="0"/>
              <a:t>: </a:t>
            </a:r>
            <a:r>
              <a:rPr lang="en-US" dirty="0" smtClean="0"/>
              <a:t>1-2%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мире</a:t>
            </a:r>
          </a:p>
          <a:p>
            <a:pPr fontAlgn="base"/>
            <a:r>
              <a:rPr lang="ru-RU" b="1" dirty="0" smtClean="0"/>
              <a:t>Синдром </a:t>
            </a:r>
            <a:r>
              <a:rPr lang="ru-RU" b="1" dirty="0"/>
              <a:t>Дауна: </a:t>
            </a:r>
            <a:r>
              <a:rPr lang="ru-RU" dirty="0" smtClean="0"/>
              <a:t>около 0,5% </a:t>
            </a:r>
            <a:r>
              <a:rPr lang="ru-RU" dirty="0"/>
              <a:t> </a:t>
            </a:r>
            <a:r>
              <a:rPr lang="ru-RU" dirty="0" smtClean="0"/>
              <a:t>новорожденных.</a:t>
            </a:r>
            <a:endParaRPr lang="ru-RU" dirty="0"/>
          </a:p>
          <a:p>
            <a:pPr fontAlgn="base"/>
            <a:r>
              <a:rPr lang="ru-RU" b="1" dirty="0"/>
              <a:t>ДЦП: </a:t>
            </a:r>
            <a:r>
              <a:rPr lang="ru-RU" dirty="0" smtClean="0"/>
              <a:t>0,3 </a:t>
            </a:r>
            <a:r>
              <a:rPr lang="ru-RU" dirty="0"/>
              <a:t>% детей и имеет тенденцию </a:t>
            </a:r>
            <a:r>
              <a:rPr lang="ru-RU" dirty="0" smtClean="0"/>
              <a:t>роста</a:t>
            </a:r>
          </a:p>
          <a:p>
            <a:pPr fontAlgn="base"/>
            <a:endParaRPr lang="ru-RU" dirty="0"/>
          </a:p>
          <a:p>
            <a:pPr marL="0" indent="0" algn="ctr">
              <a:buNone/>
            </a:pPr>
            <a:r>
              <a:rPr lang="ru-RU" b="1" dirty="0"/>
              <a:t>Проблемы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dirty="0"/>
              <a:t>в области повседневного общения и социального взаимодействия,</a:t>
            </a:r>
          </a:p>
          <a:p>
            <a:r>
              <a:rPr lang="ru-RU" dirty="0"/>
              <a:t>некоторые </a:t>
            </a:r>
            <a:r>
              <a:rPr lang="ru-RU" dirty="0" smtClean="0"/>
              <a:t>невербальные,</a:t>
            </a:r>
            <a:endParaRPr lang="ru-RU" dirty="0"/>
          </a:p>
          <a:p>
            <a:r>
              <a:rPr lang="ru-RU" dirty="0"/>
              <a:t>нефункциональная речь, </a:t>
            </a:r>
          </a:p>
          <a:p>
            <a:r>
              <a:rPr lang="ru-RU" dirty="0"/>
              <a:t>трудности понимания и общения,</a:t>
            </a:r>
          </a:p>
          <a:p>
            <a:r>
              <a:rPr lang="ru-RU" dirty="0"/>
              <a:t>трудности в невербальной коммуникации и т.д.</a:t>
            </a:r>
          </a:p>
          <a:p>
            <a:pPr fontAlgn="base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2630" y="1115579"/>
            <a:ext cx="81652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endParaRPr lang="ru-RU" sz="1600" dirty="0" smtClean="0"/>
          </a:p>
          <a:p>
            <a:pPr fontAlgn="base"/>
            <a:r>
              <a:rPr lang="en-US" sz="1600" dirty="0" smtClean="0"/>
              <a:t>1</a:t>
            </a:r>
            <a:r>
              <a:rPr lang="en-US" sz="1600" dirty="0"/>
              <a:t>. </a:t>
            </a:r>
            <a:r>
              <a:rPr lang="ru-RU" sz="1600" dirty="0"/>
              <a:t>Хочешь конфету? (вопрос, подразумевающий ответы ДА и НЕТ).</a:t>
            </a:r>
          </a:p>
          <a:p>
            <a:pPr fontAlgn="base"/>
            <a:r>
              <a:rPr lang="en-US" sz="1600" dirty="0"/>
              <a:t>2. </a:t>
            </a:r>
            <a:r>
              <a:rPr lang="ru-RU" sz="1600" dirty="0"/>
              <a:t>Чем ты хочешь заняться сейчас? (вопрос, подразумевающий выбор из нескольких действий).</a:t>
            </a:r>
          </a:p>
          <a:p>
            <a:pPr fontAlgn="base"/>
            <a:r>
              <a:rPr lang="en-US" sz="1600" dirty="0"/>
              <a:t>3. </a:t>
            </a:r>
            <a:r>
              <a:rPr lang="ru-RU" sz="1600" dirty="0"/>
              <a:t>Что ты делал вчера? (вопрос, подразумевающий выбор из нескольких действий, но дающий дополнительную возможность составить развернутое предложение).</a:t>
            </a:r>
          </a:p>
          <a:p>
            <a:pPr fontAlgn="base"/>
            <a:r>
              <a:rPr lang="en-US" sz="1600" dirty="0"/>
              <a:t>4. </a:t>
            </a:r>
            <a:r>
              <a:rPr lang="ru-RU" sz="1600" dirty="0"/>
              <a:t>Оцени свое состояние? (подразумевает выбор ответа из группы «эмоции» или «прилагательные»).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1680" y="1156326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Внедрение программы для целевой аудитории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45" y="3863181"/>
            <a:ext cx="4483735" cy="221869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339752" y="130622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СЕЗАМ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новизна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Новая концепция архитектуры телемедицинских унифицированных систем на основе мобильных инфраструктур, нацеленных на аудиторию с ограниченными возможностями, а также методов проектирования и взаимодействия в таких системах.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Программный комплекс и новый подход, связанный с использованием стандартных мобильных устройств для организации передачи данных при больших мобильных группах. Данный метод, в отличии рассмотренных аналогов, использует мобильное устройство в качестве сервера, и работает автономно и без дополнительных сетевых устройств.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Проектирование прототипов мобильных систем для коммуникации людей с ограниченными возможностями с использованием специальных сообщений на основе социальных </a:t>
            </a:r>
            <a:r>
              <a:rPr lang="en-US" dirty="0"/>
              <a:t>API</a:t>
            </a:r>
            <a:r>
              <a:rPr lang="ru-RU" dirty="0"/>
              <a:t>, и больших мобильных групп без применения дополнительных сетевых средств.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Уникальный программный комплекс для коммуникации людей с ограниченными возможностями при наличии родительского и врачебного контроля. В Российской Федерации подобных программ не существует.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Положения </a:t>
            </a:r>
            <a:r>
              <a:rPr lang="ru-RU" dirty="0"/>
              <a:t>выносимые на защиту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58336" cy="514116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Концепция архитектуры унифицированной мобильной телемедицинской системы и методы взаимодействия в такой среде.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Предоставление человеко-машинного интерфейса с целью обеспечения обмена специальными сообщениями на базе мобильных инфраструктур для применения людьми с ограниченными возможностями.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Метод использования мобильного устройства в качестве сервера без дополнительных сетевых устройств для обеспечения автономности системы.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Программный комплекс распределенной системы мобильных приложений для дистанционного взаимодействия, основанных на использовании методов в предложенной концепции.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научные результаты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33</a:t>
            </a:fld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Результат №1</a:t>
            </a:r>
          </a:p>
          <a:p>
            <a:pPr marL="0" lvl="0" indent="0">
              <a:buNone/>
            </a:pPr>
            <a:r>
              <a:rPr lang="ru-RU" sz="1900" dirty="0" smtClean="0"/>
              <a:t>Исследована </a:t>
            </a:r>
            <a:r>
              <a:rPr lang="ru-RU" sz="1900" dirty="0"/>
              <a:t>предметная сфера телемедицины, изучены возможности применения мобильных инфраструктур, модели и методы передачи данных в предметной области, а также проектирования клиент-серверных приложений на основе мобильных инфраструктур для улучшения методов общения для лиц с нарушениями речи и письма. В результате изучения был получен материал, анализ которого позволил предложить концепцию архитектуры создания новых телемедицинских унифицированных систем на базе мобильных устройств, нацеленный на аудиторию с ограниченными возможностями, и методы взаимодействия в такой системе. В концепции формулированы и описаны основные методы построения мобильных телемедицинских систем, а также проектирование и архитектура клиент-серверных мобильных комплексов. В концепции обосновываются модели взаимосвязи между компонентами, выбор интегрированного внедренного мобильного сервера, а также методы передачи и хранения данных на мобильных устройствах</a:t>
            </a:r>
            <a:r>
              <a:rPr lang="ru-RU" sz="1900" dirty="0" smtClean="0"/>
              <a:t>.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5652120" y="1594488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Пункт из паспорта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307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научные результаты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34</a:t>
            </a:fld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Результат №2</a:t>
            </a:r>
          </a:p>
          <a:p>
            <a:pPr marL="0" lvl="0" indent="0">
              <a:buNone/>
            </a:pPr>
            <a:r>
              <a:rPr lang="ru-RU" sz="2000" dirty="0"/>
              <a:t>В соответствии с концепцией был разработан прототип мобильного комплекса для организации виртуальных консилиумов, который работает без дополнительных сетевых устройств и функционирует как в автономном, так и подключенной к сети режимах. Комплексе состоит из трех составляющих программ – мобильный сервер для организации связи, общения и хранения данных, клиентское ПО для врачей, предназначенное для брейнсторминга и голосования, а также программа визуализации данных брейнсторминга. Клиентские приложения и мобильное серверное приложение разработаны с помощью гибридного подхода создания мобильных приложений под управлением ОС Android. Для организации связи между отдельными компонентами мобильного серверного приложения создан специальный плагин Bridge, связывающий родного Java и интерфейсного JavaScript стороны, а также между сервером и клиентскими устройствами был разработан RESTful API для передачи данных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52120" y="1594488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>
                <a:solidFill>
                  <a:srgbClr val="FF0000"/>
                </a:solidFill>
              </a:rPr>
              <a:t>Пункт из паспорта специальности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научные результаты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35</a:t>
            </a:fld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Результат №3</a:t>
            </a:r>
          </a:p>
          <a:p>
            <a:pPr marL="0" lvl="0" indent="0">
              <a:buNone/>
            </a:pPr>
            <a:r>
              <a:rPr lang="ru-RU" sz="2000" dirty="0"/>
              <a:t>Разработано прототипное мобильное ПО для обмена специальными сообщениями на базе стандарта PECS, с помощью которого люди с ограниченными возможностями могут свободнее общаться с окружающими, а также быть под умеренным контролем со стороны родителей и врачей. Приложения разработано с помощью инструментариев (Android SDK, VK API) создания мобильных приложений под управлением ОС Android</a:t>
            </a:r>
            <a:r>
              <a:rPr lang="ru-RU" sz="2000" dirty="0" smtClean="0"/>
              <a:t>.</a:t>
            </a:r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 algn="ctr">
              <a:buNone/>
            </a:pPr>
            <a:r>
              <a:rPr lang="ru-RU" sz="2000" b="1" dirty="0"/>
              <a:t>Результат №4</a:t>
            </a:r>
          </a:p>
          <a:p>
            <a:pPr marL="0" lvl="0" indent="0">
              <a:buNone/>
            </a:pPr>
            <a:r>
              <a:rPr lang="ru-RU" sz="2000" dirty="0"/>
              <a:t>Было проведено исследование эффективности разработанных прототипных решений путем программных экспериментов и тестирования на базе целевой аудитории. Были выяснены технические возможности программных средств, а также учтены желания участников экспериментальной группы для дальнейшей разработки.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52120" y="1594488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Пункт из паспорта специальности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0" y="4509120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Пункт из паспорта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04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Апробация работы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Результаты работ опубликованы в цитируемых изданиях и были представлены на международных конференциях.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ru-RU" dirty="0"/>
              <a:t>На 15-ой, 16-ой, 17-ой международных научных конференциях </a:t>
            </a:r>
            <a:r>
              <a:rPr lang="ru-RU" b="1" dirty="0"/>
              <a:t>“</a:t>
            </a:r>
            <a:r>
              <a:rPr lang="en-US" b="1" dirty="0"/>
              <a:t>International Conference on Computational Science and Its Applications</a:t>
            </a:r>
            <a:r>
              <a:rPr lang="ru-RU" b="1" dirty="0"/>
              <a:t> (</a:t>
            </a:r>
            <a:r>
              <a:rPr lang="en-US" b="1" dirty="0"/>
              <a:t>ICCSA</a:t>
            </a:r>
            <a:r>
              <a:rPr lang="ru-RU" b="1" dirty="0"/>
              <a:t>)”</a:t>
            </a:r>
            <a:r>
              <a:rPr lang="ru-RU" dirty="0"/>
              <a:t> (Банф, Альберта, Канада, 2015; Пекин, Китай, 2016; Триест, Италия, 2017),</a:t>
            </a:r>
            <a:endParaRPr lang="en-US" dirty="0"/>
          </a:p>
          <a:p>
            <a:pPr lvl="0"/>
            <a:r>
              <a:rPr lang="ru-RU" dirty="0"/>
              <a:t>На 6-ой международной конференции </a:t>
            </a:r>
            <a:r>
              <a:rPr lang="ru-RU" b="1" dirty="0"/>
              <a:t>“</a:t>
            </a:r>
            <a:r>
              <a:rPr lang="en-US" b="1" dirty="0"/>
              <a:t>Distributed Computing and Grid</a:t>
            </a:r>
            <a:r>
              <a:rPr lang="ru-RU" b="1" dirty="0"/>
              <a:t>-</a:t>
            </a:r>
            <a:r>
              <a:rPr lang="en-US" b="1" dirty="0"/>
              <a:t>technologies in Science and Education</a:t>
            </a:r>
            <a:r>
              <a:rPr lang="ru-RU" b="1" dirty="0"/>
              <a:t>”</a:t>
            </a:r>
            <a:r>
              <a:rPr lang="ru-RU" dirty="0"/>
              <a:t> (Дубна, Россия, 2014),</a:t>
            </a:r>
            <a:endParaRPr lang="en-US" dirty="0"/>
          </a:p>
          <a:p>
            <a:pPr lvl="0"/>
            <a:r>
              <a:rPr lang="ru-RU" dirty="0"/>
              <a:t>Н</a:t>
            </a:r>
            <a:r>
              <a:rPr lang="en-US" dirty="0" err="1"/>
              <a:t>а</a:t>
            </a:r>
            <a:r>
              <a:rPr lang="en-US" dirty="0"/>
              <a:t> 26-ой международной конференции </a:t>
            </a:r>
            <a:r>
              <a:rPr lang="en-US" b="1" dirty="0"/>
              <a:t>“Symposium on Nuclear Electronics and Computing (NEC)”</a:t>
            </a:r>
            <a:r>
              <a:rPr lang="en-US" dirty="0"/>
              <a:t> (Будва, Черногория, 2016),</a:t>
            </a:r>
          </a:p>
          <a:p>
            <a:pPr lvl="0"/>
            <a:r>
              <a:rPr lang="ru-RU" dirty="0"/>
              <a:t>Н</a:t>
            </a:r>
            <a:r>
              <a:rPr lang="en-US" dirty="0" err="1"/>
              <a:t>а</a:t>
            </a:r>
            <a:r>
              <a:rPr lang="en-US" dirty="0"/>
              <a:t> 14-ойтмеждународной конференции </a:t>
            </a:r>
            <a:r>
              <a:rPr lang="en-US" b="1" dirty="0"/>
              <a:t>“High Performance Computing &amp; Simulation (HPCS)”</a:t>
            </a:r>
            <a:r>
              <a:rPr lang="en-US" dirty="0"/>
              <a:t> (Инсбрук, Австрия, 2016),</a:t>
            </a:r>
          </a:p>
          <a:p>
            <a:pPr lvl="0"/>
            <a:r>
              <a:rPr lang="ru-RU" dirty="0"/>
              <a:t>На 45-ой и 46-ой научных конференциях </a:t>
            </a:r>
            <a:r>
              <a:rPr lang="ru-RU" b="1" dirty="0"/>
              <a:t>“Процессы управления и </a:t>
            </a:r>
            <a:r>
              <a:rPr lang="ru-RU" b="1" dirty="0" smtClean="0"/>
              <a:t>устойчивость (</a:t>
            </a:r>
            <a:r>
              <a:rPr lang="en-US" b="1" dirty="0" smtClean="0"/>
              <a:t>CPS</a:t>
            </a:r>
            <a:r>
              <a:rPr lang="ru-RU" b="1" dirty="0" smtClean="0"/>
              <a:t>)”</a:t>
            </a:r>
            <a:r>
              <a:rPr lang="ru-RU" dirty="0" smtClean="0"/>
              <a:t> </a:t>
            </a:r>
            <a:r>
              <a:rPr lang="ru-RU" dirty="0"/>
              <a:t>(Санкт-Петербург, 2014; 2015).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публикаций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 smtClean="0"/>
              <a:t>В </a:t>
            </a:r>
            <a:r>
              <a:rPr lang="ru-RU" sz="2100" b="1" dirty="0"/>
              <a:t>изданиях, рекомендованных ВАК РФ</a:t>
            </a:r>
            <a:r>
              <a:rPr lang="ru-RU" sz="2100" b="1" dirty="0" smtClean="0"/>
              <a:t>:</a:t>
            </a:r>
          </a:p>
          <a:p>
            <a:pPr marL="0" indent="0">
              <a:buNone/>
            </a:pPr>
            <a:endParaRPr lang="en-US" sz="2900" dirty="0"/>
          </a:p>
          <a:p>
            <a:pPr lvl="0"/>
            <a:r>
              <a:rPr lang="ru-RU" sz="2100" dirty="0"/>
              <a:t>Абраамян С. Концепция телемедицинской распределенной системы на базе мобильных устройств // Интернет-журнал «НАУКОВЕДЕНИЕ». ‒ 2017. ‒ Т. 9, №6.</a:t>
            </a:r>
            <a:endParaRPr lang="en-US" sz="2100" dirty="0"/>
          </a:p>
          <a:p>
            <a:pPr lvl="0"/>
            <a:r>
              <a:rPr lang="ru-RU" sz="2100" dirty="0"/>
              <a:t>Ганкевич И., Балян С., Абраамян С., Корхов В. Применение создаваемых по требованию виртуальных кластеров в высокопроизводительных вычислениях // Компьютерные исследования и моделирование. ‒ 2015. </a:t>
            </a:r>
            <a:r>
              <a:rPr lang="en-US" sz="2100" dirty="0"/>
              <a:t>T</a:t>
            </a:r>
            <a:r>
              <a:rPr lang="ru-RU" sz="2100" dirty="0"/>
              <a:t>. 7, № 3. </a:t>
            </a:r>
            <a:r>
              <a:rPr lang="en-US" sz="2100" dirty="0"/>
              <a:t>C</a:t>
            </a:r>
            <a:r>
              <a:rPr lang="ru-RU" sz="2100" dirty="0"/>
              <a:t>. 511-516.</a:t>
            </a:r>
            <a:endParaRPr lang="en-US" sz="2100" dirty="0"/>
          </a:p>
          <a:p>
            <a:pPr lvl="0"/>
            <a:r>
              <a:rPr lang="ru-RU" sz="2100" dirty="0"/>
              <a:t>Гуськов В., Гущанский Д., Кулабухова Н., Абраамян С., Балян С., Дегтярев А., Богданов А. Интерактивный инструментарий для распределенных телемедицинских систем // Компьютерные исследования и моделирование. ‒ 2015. </a:t>
            </a:r>
            <a:r>
              <a:rPr lang="ru-RU" sz="2100" dirty="0" err="1"/>
              <a:t>T</a:t>
            </a:r>
            <a:r>
              <a:rPr lang="ru-RU" sz="2100" dirty="0"/>
              <a:t>. 7, № 3. </a:t>
            </a:r>
            <a:r>
              <a:rPr lang="ru-RU" sz="2100" dirty="0" err="1"/>
              <a:t>C</a:t>
            </a:r>
            <a:r>
              <a:rPr lang="ru-RU" sz="2100" dirty="0"/>
              <a:t>. 521-527</a:t>
            </a:r>
            <a:r>
              <a:rPr lang="ru-RU" sz="2100" dirty="0" smtClean="0"/>
              <a:t>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публикаций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В изданиях, индексируемых в реферативной базе Scopus и </a:t>
            </a:r>
            <a:r>
              <a:rPr lang="en-US" sz="7200" b="1" dirty="0"/>
              <a:t>Web of Science</a:t>
            </a:r>
            <a:r>
              <a:rPr lang="ru-RU" sz="7200" b="1" dirty="0" smtClean="0"/>
              <a:t>:</a:t>
            </a:r>
          </a:p>
          <a:p>
            <a:pPr marL="0" indent="0">
              <a:buNone/>
            </a:pPr>
            <a:endParaRPr lang="en-US" sz="4500" dirty="0"/>
          </a:p>
          <a:p>
            <a:pPr lvl="0"/>
            <a:r>
              <a:rPr lang="en-US" sz="7200" dirty="0"/>
              <a:t>Suren Abrahamyan, Serob Balyan, Avetik Muradov, Natalia Kulabukhova and Vladimir Korkhov: A Concept of Unified E-Health Platform for Patient Communication and Monitoring // Lecture Notes in Computer Science, 2017. — Vol. 10408, — P. 448–462</a:t>
            </a:r>
          </a:p>
          <a:p>
            <a:pPr lvl="0"/>
            <a:r>
              <a:rPr lang="en-US" sz="7200" dirty="0"/>
              <a:t>Balyan S., Abrahamyan S., Korkhov V., Ter-Minasyan H., Waizenauer A.: Teambrainer: Network-based collaborative mobile system: High Performance Computing &amp; Simulation (HPCS), 2016 International Conference, Innsbruck, Austria, — P. 1009–1012, IEEE (2016)</a:t>
            </a:r>
          </a:p>
          <a:p>
            <a:pPr lvl="0"/>
            <a:r>
              <a:rPr lang="en-US" sz="7200" dirty="0"/>
              <a:t>Suren Abrahamyan, Serob Balyan, Avetik Muradov, Vladimir Korkhov, Anna Moskvicheva, and Oleg Jakushkin Development of M-Health software for people with disabilities // Lecture Notes in Computer Science, 2016. — Vol. 9787, – P. 468–479</a:t>
            </a:r>
          </a:p>
          <a:p>
            <a:pPr lvl="0"/>
            <a:r>
              <a:rPr lang="en-US" sz="7200" dirty="0"/>
              <a:t>Serob Balyan, Suren Abrahamyan, Harutyun Ter-Minasyan, Alfred Waizenauer, Vladimir Korkhov Distributed collaboration based on mobile infrastructure // Lecture Notes in Computer Science, 2015. — Vol. 9158, – P. 354–368</a:t>
            </a:r>
          </a:p>
          <a:p>
            <a:pPr lvl="0"/>
            <a:r>
              <a:rPr lang="en-US" sz="7200" dirty="0"/>
              <a:t>Suren Abrahamyan, Serob Balyan, Harutyun Ter-Minasyan, Alexander Degtyarev: Collaboration and decision making tools for mobile groups: Physics of Particles and Nuclei Letters 14, no. 7 (2017) – P. 981-984</a:t>
            </a:r>
            <a:r>
              <a:rPr lang="en-US" sz="7200" dirty="0" smtClean="0"/>
              <a:t>.</a:t>
            </a:r>
            <a:r>
              <a:rPr lang="en-US" sz="72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публикаций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900" b="1" dirty="0"/>
              <a:t>В других изданиях:</a:t>
            </a:r>
            <a:endParaRPr lang="en-US" sz="1900" dirty="0"/>
          </a:p>
          <a:p>
            <a:pPr lvl="0"/>
            <a:r>
              <a:rPr lang="ru-RU" sz="1800" dirty="0"/>
              <a:t>Абраамян С. А., Балян С. Г., Мурадов А. Г. Программное обеспечение совместного принятия решений на основе мобильных инфраструктур // Процессы управления и устойчивость, 2015. — </a:t>
            </a:r>
            <a:r>
              <a:rPr lang="en-US" sz="1800" dirty="0"/>
              <a:t>T</a:t>
            </a:r>
            <a:r>
              <a:rPr lang="ru-RU" sz="1800" dirty="0"/>
              <a:t>. 2, — № 18. — С. 333–339</a:t>
            </a:r>
            <a:endParaRPr lang="en-US" sz="1800" dirty="0"/>
          </a:p>
          <a:p>
            <a:pPr lvl="0"/>
            <a:r>
              <a:rPr lang="ru-RU" sz="1800" dirty="0"/>
              <a:t>Балян С. Г., Раловец Р. В., Абраамян С. А., Южанин Н. В. Функциональности системы управления виртуальными кластерами </a:t>
            </a:r>
            <a:r>
              <a:rPr lang="en-US" sz="1800" dirty="0"/>
              <a:t>FishDirector</a:t>
            </a:r>
            <a:r>
              <a:rPr lang="ru-RU" sz="1800" dirty="0"/>
              <a:t> и проверка ее эффективности // Процессы управления и устойчивость, 2014. — </a:t>
            </a:r>
            <a:r>
              <a:rPr lang="en-US" sz="1800" dirty="0"/>
              <a:t>T</a:t>
            </a:r>
            <a:r>
              <a:rPr lang="ru-RU" sz="1800" dirty="0"/>
              <a:t>. 1, № 1 — С. 283–288 </a:t>
            </a:r>
            <a:endParaRPr lang="en-US" sz="1800" dirty="0"/>
          </a:p>
          <a:p>
            <a:pPr lvl="0"/>
            <a:r>
              <a:rPr lang="ru-RU" sz="1800" dirty="0"/>
              <a:t>Программа альтернативной коммуникации оперативного обмена сообщениями для людей с нарушениями речи или письма (</a:t>
            </a:r>
            <a:r>
              <a:rPr lang="en-US" sz="1800" dirty="0"/>
              <a:t>Sezam</a:t>
            </a:r>
            <a:r>
              <a:rPr lang="ru-RU" sz="1800" dirty="0"/>
              <a:t>) / Дегтярев А., Балян С., Абраамян С.: Свидетельство об официальной регистрации программы мы для ЭВМ № 2015619237, 27.08.2015.</a:t>
            </a:r>
            <a:endParaRPr lang="en-US" sz="1800" dirty="0"/>
          </a:p>
          <a:p>
            <a:pPr lvl="0"/>
            <a:r>
              <a:rPr lang="ru-RU" sz="1800" dirty="0"/>
              <a:t>Программа для удаленной визуализации данных (</a:t>
            </a:r>
            <a:r>
              <a:rPr lang="en-US" sz="1800" dirty="0"/>
              <a:t>Screenwork</a:t>
            </a:r>
            <a:r>
              <a:rPr lang="ru-RU" sz="1800" dirty="0"/>
              <a:t>) / А. Дегтярев, С. Абраамян, С. Балян: Свидетельство об официальной регистрации программы для ЭВМ № 2015619238, 27.08.2015.</a:t>
            </a:r>
            <a:endParaRPr lang="en-US" sz="1800" dirty="0"/>
          </a:p>
          <a:p>
            <a:pPr lvl="0"/>
            <a:r>
              <a:rPr lang="ru-RU" sz="1800" dirty="0"/>
              <a:t>Программный комплекс для принятия решений на основе мобильной инфраструктуры (</a:t>
            </a:r>
            <a:r>
              <a:rPr lang="en-US" sz="1800" dirty="0"/>
              <a:t>Teamwork</a:t>
            </a:r>
            <a:r>
              <a:rPr lang="ru-RU" sz="1800" dirty="0"/>
              <a:t>) / Дегтярев А., Абраамян С., Балян С.: Свидетельство об официальной регистрации программы мы для ЭВМ № 2015619239, 27.08.2015.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9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темы </a:t>
            </a:r>
            <a:r>
              <a:rPr lang="ru-RU" dirty="0" smtClean="0"/>
              <a:t>исследования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8" y="1196752"/>
            <a:ext cx="375476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Пиктограммы и </a:t>
            </a:r>
            <a:r>
              <a:rPr lang="ru-RU" sz="1600" b="1" dirty="0"/>
              <a:t>Стандарт PECS</a:t>
            </a:r>
          </a:p>
          <a:p>
            <a:pPr marL="0" indent="0" algn="ctr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800" b="1" dirty="0" smtClean="0"/>
              <a:t>Пиктограмма</a:t>
            </a:r>
            <a:r>
              <a:rPr lang="ru-RU" sz="1800" dirty="0" smtClean="0"/>
              <a:t> </a:t>
            </a:r>
            <a:r>
              <a:rPr lang="ru-RU" sz="1800" dirty="0"/>
              <a:t>- отображает наиболее важные распознаваемые признаки объекта, действия или явления, на которые он указывает в схематическом виде. П</a:t>
            </a:r>
            <a:r>
              <a:rPr lang="ru-RU" sz="1800" dirty="0" smtClean="0"/>
              <a:t>ростое </a:t>
            </a:r>
            <a:r>
              <a:rPr lang="ru-RU" sz="1800" dirty="0"/>
              <a:t>решение для выражения чувств на </a:t>
            </a:r>
            <a:r>
              <a:rPr lang="ru-RU" sz="1800" dirty="0" smtClean="0"/>
              <a:t>расстоянии.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51149"/>
            <a:ext cx="4230268" cy="1234723"/>
          </a:xfrm>
          <a:prstGeom prst="rect">
            <a:avLst/>
          </a:prstGeom>
        </p:spPr>
      </p:pic>
      <p:pic>
        <p:nvPicPr>
          <p:cNvPr id="1025" name="Picture 16" descr="../glava%201/foo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44" y="4182062"/>
            <a:ext cx="2674640" cy="20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81778"/>
            <a:ext cx="4392488" cy="2976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 smtClean="0"/>
              <a:t>Augmentative and Alternative Communication</a:t>
            </a:r>
            <a:endParaRPr lang="ru-RU" sz="17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/>
              <a:t>AAC</a:t>
            </a:r>
            <a:r>
              <a:rPr lang="ru-RU" sz="1900" dirty="0" smtClean="0"/>
              <a:t> включает в себя:</a:t>
            </a:r>
          </a:p>
          <a:p>
            <a:pPr fontAlgn="base"/>
            <a:r>
              <a:rPr lang="ru-RU" sz="1900" dirty="0" smtClean="0"/>
              <a:t>язык жестов;</a:t>
            </a:r>
          </a:p>
          <a:p>
            <a:pPr fontAlgn="base"/>
            <a:r>
              <a:rPr lang="ru-RU" sz="1900" dirty="0" smtClean="0"/>
              <a:t>знаки;</a:t>
            </a:r>
          </a:p>
          <a:p>
            <a:pPr fontAlgn="base"/>
            <a:r>
              <a:rPr lang="ru-RU" sz="1900" dirty="0" smtClean="0"/>
              <a:t>фотографии, картинки, объекты или видео;</a:t>
            </a:r>
          </a:p>
          <a:p>
            <a:pPr fontAlgn="base"/>
            <a:r>
              <a:rPr lang="ru-RU" sz="1900" dirty="0" smtClean="0"/>
              <a:t>письменную речь;</a:t>
            </a:r>
          </a:p>
          <a:p>
            <a:pPr fontAlgn="base"/>
            <a:r>
              <a:rPr lang="ru-RU" sz="1900" dirty="0" smtClean="0"/>
              <a:t>компьютеры, планшеты, мобильные телефоны или другие электронные устройства, и т.д.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7381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рамках диссертационной работы запатентованы </a:t>
            </a:r>
            <a:r>
              <a:rPr lang="ru-RU" sz="2800" dirty="0" smtClean="0"/>
              <a:t>3 П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40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2084" r="5594" b="18322"/>
          <a:stretch/>
        </p:blipFill>
        <p:spPr>
          <a:xfrm>
            <a:off x="323528" y="2289916"/>
            <a:ext cx="2725367" cy="409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16162"/>
            <a:ext cx="2736304" cy="410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02" y="2320517"/>
            <a:ext cx="2758178" cy="40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140968"/>
            <a:ext cx="5819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БЛАГОДАРЮ ЗА ВНИМАНИЕ!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0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темы </a:t>
            </a:r>
            <a:r>
              <a:rPr lang="ru-RU" dirty="0" smtClean="0"/>
              <a:t>исследования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95722"/>
              </p:ext>
            </p:extLst>
          </p:nvPr>
        </p:nvGraphicFramePr>
        <p:xfrm>
          <a:off x="107504" y="3573016"/>
          <a:ext cx="8856877" cy="264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86926528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1118612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692889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658157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691903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158501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5392931"/>
                    </a:ext>
                  </a:extLst>
                </a:gridCol>
                <a:gridCol w="791981">
                  <a:extLst>
                    <a:ext uri="{9D8B030D-6E8A-4147-A177-3AD203B41FA5}">
                      <a16:colId xmlns:a16="http://schemas.microsoft.com/office/drawing/2014/main" val="321561732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Мобильное приложение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Сообщения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Синтезатор речи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пиктограмм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Русский</a:t>
                      </a:r>
                      <a:r>
                        <a:rPr lang="ru-RU" sz="1400" baseline="0" dirty="0" smtClean="0"/>
                        <a:t> язык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Родительский контроль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Цена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1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Пойми меня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8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Avaz App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₽₽₽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55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3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SymbolChat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₽₽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6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OLA Mundo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₽₽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451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34150" y="3039343"/>
            <a:ext cx="50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Сравнение существующих решений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2656" y="1105580"/>
                <a:ext cx="8805192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ru-RU" sz="2400" b="1" dirty="0" smtClean="0"/>
                  <a:t>Критерии выбора</a:t>
                </a:r>
                <a:r>
                  <a:rPr lang="en-US" sz="2400" b="1" dirty="0"/>
                  <a:t> </a:t>
                </a:r>
                <a:r>
                  <a:rPr lang="ru-RU" sz="2400" b="1" dirty="0"/>
                  <a:t>мобильных приложений</a:t>
                </a:r>
              </a:p>
              <a:p>
                <a:pPr fontAlgn="base"/>
                <a:endParaRPr lang="en-US" dirty="0"/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 smtClean="0"/>
                  <a:t>Совместимость </a:t>
                </a:r>
                <a:r>
                  <a:rPr lang="ru-RU" dirty="0"/>
                  <a:t>мобильных </a:t>
                </a:r>
                <a:r>
                  <a:rPr lang="ru-RU" dirty="0" smtClean="0"/>
                  <a:t>устройств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 smtClean="0"/>
                  <a:t>Мгновенные </a:t>
                </a:r>
                <a:r>
                  <a:rPr lang="ru-RU" dirty="0"/>
                  <a:t>сообщения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/>
                  <a:t>Синтезатор </a:t>
                </a:r>
                <a:r>
                  <a:rPr lang="ru-RU" dirty="0" smtClean="0"/>
                  <a:t>речи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 smtClean="0"/>
                  <a:t>Доступное </a:t>
                </a:r>
                <a:r>
                  <a:rPr lang="ru-RU" dirty="0"/>
                  <a:t>количество </a:t>
                </a:r>
                <a:r>
                  <a:rPr lang="ru-RU" dirty="0" smtClean="0"/>
                  <a:t>пиктограмм</a:t>
                </a:r>
                <a:endParaRPr lang="ru-RU" dirty="0"/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/>
                  <a:t>Русская </a:t>
                </a:r>
                <a:r>
                  <a:rPr lang="ru-RU" dirty="0" smtClean="0"/>
                  <a:t>локализация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 smtClean="0"/>
                  <a:t>Мониторинг/контроль </a:t>
                </a:r>
                <a:r>
                  <a:rPr lang="ru-RU" dirty="0"/>
                  <a:t>со </a:t>
                </a:r>
                <a:r>
                  <a:rPr lang="ru-RU" dirty="0" smtClean="0"/>
                  <a:t>стороны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✔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Цена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					      </a:t>
                </a:r>
                <a:r>
                  <a:rPr lang="ru-RU" dirty="0" smtClean="0"/>
                  <a:t>родителей </a:t>
                </a:r>
                <a:r>
                  <a:rPr lang="ru-RU" dirty="0"/>
                  <a:t>и </a:t>
                </a:r>
                <a:r>
                  <a:rPr lang="ru-RU" dirty="0" smtClean="0"/>
                  <a:t>врачей	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6" y="1105580"/>
                <a:ext cx="8805192" cy="1846659"/>
              </a:xfrm>
              <a:prstGeom prst="rect">
                <a:avLst/>
              </a:prstGeom>
              <a:blipFill rotWithShape="0">
                <a:blip r:embed="rId3"/>
                <a:stretch>
                  <a:fillRect t="-2640"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2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Предложение </a:t>
            </a:r>
            <a:r>
              <a:rPr lang="ru-RU" b="1" dirty="0"/>
              <a:t>концепции</a:t>
            </a:r>
            <a:r>
              <a:rPr lang="ru-RU" dirty="0"/>
              <a:t> использования мобильных устройств для создания телемедицинской унифицированной системы общения и брейнсторминга, нацеленный на аудиторию с ограниченными возможностями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Объект и </a:t>
            </a:r>
            <a:r>
              <a:rPr lang="ru-RU" dirty="0"/>
              <a:t>Предмет</a:t>
            </a:r>
            <a:r>
              <a:rPr lang="ru-RU" dirty="0" smtClean="0"/>
              <a:t>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Объектом</a:t>
            </a:r>
            <a:r>
              <a:rPr lang="ru-RU" dirty="0"/>
              <a:t> исследования являются распределенные мобильные инфраструктуры в сфере телемедицины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ru-RU" b="1" dirty="0" smtClean="0"/>
              <a:t>Предметом </a:t>
            </a:r>
            <a:r>
              <a:rPr lang="ru-RU" dirty="0"/>
              <a:t>исследования являются модели, методы передачи данных в мобильных инфраструктурах, алгоритмы и шаблоны проектирования клиент-серверных приложений.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Исследование </a:t>
            </a:r>
            <a:r>
              <a:rPr lang="ru-RU" b="1" dirty="0"/>
              <a:t>и сравнительный анализ </a:t>
            </a:r>
            <a:r>
              <a:rPr lang="ru-RU" dirty="0"/>
              <a:t>существующих мобильных решений в предметной области, а также </a:t>
            </a:r>
            <a:r>
              <a:rPr lang="ru-RU" b="1" dirty="0"/>
              <a:t>анализ особенностей</a:t>
            </a:r>
            <a:r>
              <a:rPr lang="ru-RU" dirty="0"/>
              <a:t> разработки мобильных решений, моделей и технологий взаимодействия.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Проектирование </a:t>
            </a:r>
            <a:r>
              <a:rPr lang="ru-RU" b="1" dirty="0"/>
              <a:t>прототипной мобильной системы</a:t>
            </a:r>
            <a:r>
              <a:rPr lang="ru-RU" dirty="0"/>
              <a:t> с поддержкой Социальных API как для использования между людьми с ограниченными возможностями, так и между больными и родителями / врачами.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Разработка </a:t>
            </a:r>
            <a:r>
              <a:rPr lang="ru-RU" b="1" dirty="0"/>
              <a:t>человеко-машинного интерфейса</a:t>
            </a:r>
            <a:r>
              <a:rPr lang="ru-RU" dirty="0"/>
              <a:t> мобильной системы обмена специальными сообщениями, нацеленный на аудиторию с нарушениями речи и письма, и оценка эффективности разработанного решения.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</a:t>
            </a:r>
            <a:r>
              <a:rPr lang="ru-RU" b="1" dirty="0" smtClean="0"/>
              <a:t>азработка прототипного комплекса программ</a:t>
            </a:r>
            <a:r>
              <a:rPr lang="ru-RU" dirty="0" smtClean="0"/>
              <a:t> на </a:t>
            </a:r>
            <a:r>
              <a:rPr lang="ru-RU" dirty="0"/>
              <a:t>основе </a:t>
            </a:r>
            <a:r>
              <a:rPr lang="ru-RU" dirty="0" smtClean="0"/>
              <a:t>мобильных </a:t>
            </a:r>
            <a:r>
              <a:rPr lang="ru-RU" dirty="0"/>
              <a:t>устройств для организации виртуальных консилиумов для врачей, с поддержкой API для клиентских мобильных устройств, и проведение экспериментальных исследований.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исследовании используется типичный для диссертационного исследования </a:t>
            </a:r>
            <a:r>
              <a:rPr lang="ru-RU" sz="2400" b="1" dirty="0"/>
              <a:t>методология</a:t>
            </a:r>
            <a:r>
              <a:rPr lang="ru-RU" sz="2400" dirty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000" dirty="0" smtClean="0"/>
              <a:t>обобщение</a:t>
            </a:r>
            <a:r>
              <a:rPr lang="ru-RU" sz="2000" dirty="0"/>
              <a:t>, анализ и синтез теоретического и практического материала, обзор литературы, </a:t>
            </a:r>
            <a:endParaRPr lang="ru-RU" sz="2000" dirty="0" smtClean="0"/>
          </a:p>
          <a:p>
            <a:r>
              <a:rPr lang="ru-RU" sz="2000" dirty="0" smtClean="0"/>
              <a:t>формулирование </a:t>
            </a:r>
            <a:r>
              <a:rPr lang="ru-RU" sz="2000" dirty="0"/>
              <a:t>целей и задач, </a:t>
            </a:r>
            <a:endParaRPr lang="ru-RU" sz="2000" dirty="0" smtClean="0"/>
          </a:p>
          <a:p>
            <a:r>
              <a:rPr lang="ru-RU" sz="2000" dirty="0" smtClean="0"/>
              <a:t>выбор </a:t>
            </a:r>
            <a:r>
              <a:rPr lang="ru-RU" sz="2000" dirty="0"/>
              <a:t>программных средств, методов и технологий решения задач, </a:t>
            </a:r>
            <a:endParaRPr lang="ru-RU" sz="2000" dirty="0" smtClean="0"/>
          </a:p>
          <a:p>
            <a:r>
              <a:rPr lang="ru-RU" sz="2000" dirty="0" smtClean="0"/>
              <a:t>разработка </a:t>
            </a:r>
            <a:r>
              <a:rPr lang="ru-RU" sz="2000" dirty="0"/>
              <a:t>программных продуктов, экспериментальное тестирование и оценка эффективности разработанных решений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апробация </a:t>
            </a:r>
            <a:r>
              <a:rPr lang="ru-RU" sz="2000" dirty="0"/>
              <a:t>и анализ </a:t>
            </a:r>
            <a:r>
              <a:rPr lang="ru-RU" sz="2000" dirty="0" smtClean="0"/>
              <a:t>результатов.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9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2016_01_SPbU_template_4x3_ру</Template>
  <TotalTime>2664</TotalTime>
  <Words>2747</Words>
  <Application>Microsoft Office PowerPoint</Application>
  <PresentationFormat>On-screen Show (4:3)</PresentationFormat>
  <Paragraphs>472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Тема Office</vt:lpstr>
      <vt:lpstr>распределённая система передачи ДАННЫХ на базе мобильных устройств для телемедицины   аспирант – Абраамян С.А. научный руководитель – Дегтярев А.Б.</vt:lpstr>
      <vt:lpstr>Актуальность темы исследования</vt:lpstr>
      <vt:lpstr>Актуальность темы исследования</vt:lpstr>
      <vt:lpstr>Актуальность темы исследования</vt:lpstr>
      <vt:lpstr>Актуальность темы исследования</vt:lpstr>
      <vt:lpstr>Цель исследования</vt:lpstr>
      <vt:lpstr>Объект и Предмет исследования</vt:lpstr>
      <vt:lpstr>задачи исследования</vt:lpstr>
      <vt:lpstr>Методология</vt:lpstr>
      <vt:lpstr>Методология</vt:lpstr>
      <vt:lpstr>концепция</vt:lpstr>
      <vt:lpstr>концепция</vt:lpstr>
      <vt:lpstr>концепция</vt:lpstr>
      <vt:lpstr>Концепция унифицированной мобильной  системы системы для телемедицины</vt:lpstr>
      <vt:lpstr>Концепция унифицированной мобильной  системы системы для телемедицины</vt:lpstr>
      <vt:lpstr>Концепция унифицированной мобильной  системы системы для телемедицины</vt:lpstr>
      <vt:lpstr>Концепция</vt:lpstr>
      <vt:lpstr>Программное решение для врачей</vt:lpstr>
      <vt:lpstr>Программное решение для врачей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Научная новизна</vt:lpstr>
      <vt:lpstr>Положения выносимые на защиту</vt:lpstr>
      <vt:lpstr>Основные научные результаты</vt:lpstr>
      <vt:lpstr>Основные научные результаты</vt:lpstr>
      <vt:lpstr>Основные научные результаты</vt:lpstr>
      <vt:lpstr>Апробация работы </vt:lpstr>
      <vt:lpstr>Список публикаций</vt:lpstr>
      <vt:lpstr>Список публикаций</vt:lpstr>
      <vt:lpstr>Список публикаций</vt:lpstr>
      <vt:lpstr>Патенты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 Abrahamyan</dc:creator>
  <cp:lastModifiedBy>Serob</cp:lastModifiedBy>
  <cp:revision>812</cp:revision>
  <dcterms:created xsi:type="dcterms:W3CDTF">2017-03-01T18:59:38Z</dcterms:created>
  <dcterms:modified xsi:type="dcterms:W3CDTF">2018-05-10T02:01:07Z</dcterms:modified>
</cp:coreProperties>
</file>